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odttf" ContentType="application/vnd.openxmlformats-officedocument.obfuscatedFont"/>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charts/chart1.xml" ContentType="application/vnd.openxmlformats-officedocument.drawingml.chart+xml"/>
  <Override PartName="/word/theme/themeOverride1.xml" ContentType="application/vnd.openxmlformats-officedocument.themeOverride+xml"/>
  <Override PartName="/word/charts/chart2.xml" ContentType="application/vnd.openxmlformats-officedocument.drawingml.chart+xml"/>
  <Override PartName="/word/charts/style1.xml" ContentType="application/vnd.ms-office.chartstyle+xml"/>
  <Override PartName="/word/charts/colors1.xml" ContentType="application/vnd.ms-office.chartcolorstyle+xml"/>
  <Override PartName="/word/theme/themeOverride2.xml" ContentType="application/vnd.openxmlformats-officedocument.themeOverride+xml"/>
  <Override PartName="/word/charts/chart3.xml" ContentType="application/vnd.openxmlformats-officedocument.drawingml.chart+xml"/>
  <Override PartName="/word/theme/themeOverride3.xml" ContentType="application/vnd.openxmlformats-officedocument.themeOverride+xml"/>
  <Override PartName="/word/charts/chart4.xml" ContentType="application/vnd.openxmlformats-officedocument.drawingml.chart+xml"/>
  <Override PartName="/word/theme/themeOverride4.xml" ContentType="application/vnd.openxmlformats-officedocument.themeOverride+xml"/>
  <Override PartName="/word/charts/chart5.xml" ContentType="application/vnd.openxmlformats-officedocument.drawingml.chart+xml"/>
  <Override PartName="/word/charts/style2.xml" ContentType="application/vnd.ms-office.chartstyle+xml"/>
  <Override PartName="/word/charts/colors2.xml" ContentType="application/vnd.ms-office.chartcolorstyle+xml"/>
  <Override PartName="/word/charts/chart6.xml" ContentType="application/vnd.openxmlformats-officedocument.drawingml.chart+xml"/>
  <Override PartName="/word/charts/style3.xml" ContentType="application/vnd.ms-office.chartstyle+xml"/>
  <Override PartName="/word/charts/colors3.xml" ContentType="application/vnd.ms-office.chartcolorstyle+xml"/>
  <Override PartName="/word/charts/chart7.xml" ContentType="application/vnd.openxmlformats-officedocument.drawingml.chart+xml"/>
  <Override PartName="/word/charts/style4.xml" ContentType="application/vnd.ms-office.chartstyle+xml"/>
  <Override PartName="/word/charts/colors4.xml" ContentType="application/vnd.ms-office.chartcolorstyle+xml"/>
  <Override PartName="/word/theme/themeOverride5.xml" ContentType="application/vnd.openxmlformats-officedocument.themeOverride+xml"/>
  <Override PartName="/word/charts/chart8.xml" ContentType="application/vnd.openxmlformats-officedocument.drawingml.chart+xml"/>
  <Override PartName="/word/theme/themeOverride6.xml" ContentType="application/vnd.openxmlformats-officedocument.themeOverride+xml"/>
  <Override PartName="/word/charts/chart9.xml" ContentType="application/vnd.openxmlformats-officedocument.drawingml.chart+xml"/>
  <Override PartName="/word/theme/themeOverride7.xml" ContentType="application/vnd.openxmlformats-officedocument.themeOverride+xml"/>
  <Override PartName="/word/charts/chart10.xml" ContentType="application/vnd.openxmlformats-officedocument.drawingml.chart+xml"/>
  <Override PartName="/word/theme/themeOverride8.xml" ContentType="application/vnd.openxmlformats-officedocument.themeOverride+xml"/>
  <Override PartName="/word/charts/chart11.xml" ContentType="application/vnd.openxmlformats-officedocument.drawingml.chart+xml"/>
  <Override PartName="/word/charts/style5.xml" ContentType="application/vnd.ms-office.chartstyle+xml"/>
  <Override PartName="/word/charts/colors5.xml" ContentType="application/vnd.ms-office.chartcolorstyle+xml"/>
  <Override PartName="/word/theme/themeOverride9.xml" ContentType="application/vnd.openxmlformats-officedocument.themeOverride+xml"/>
  <Override PartName="/word/charts/chart12.xml" ContentType="application/vnd.openxmlformats-officedocument.drawingml.chart+xml"/>
  <Override PartName="/word/charts/style6.xml" ContentType="application/vnd.ms-office.chartstyle+xml"/>
  <Override PartName="/word/charts/colors6.xml" ContentType="application/vnd.ms-office.chartcolorstyle+xml"/>
  <Override PartName="/word/charts/chart13.xml" ContentType="application/vnd.openxmlformats-officedocument.drawingml.chart+xml"/>
  <Override PartName="/word/charts/style7.xml" ContentType="application/vnd.ms-office.chartstyle+xml"/>
  <Override PartName="/word/charts/colors7.xml" ContentType="application/vnd.ms-office.chartcolorstyle+xml"/>
  <Override PartName="/word/theme/themeOverride10.xml" ContentType="application/vnd.openxmlformats-officedocument.themeOverride+xml"/>
  <Override PartName="/word/charts/chart14.xml" ContentType="application/vnd.openxmlformats-officedocument.drawingml.chart+xml"/>
  <Override PartName="/word/charts/style8.xml" ContentType="application/vnd.ms-office.chartstyle+xml"/>
  <Override PartName="/word/charts/colors8.xml" ContentType="application/vnd.ms-office.chartcolorstyle+xml"/>
  <Override PartName="/word/theme/themeOverride11.xml" ContentType="application/vnd.openxmlformats-officedocument.themeOverride+xml"/>
  <Override PartName="/word/charts/chart15.xml" ContentType="application/vnd.openxmlformats-officedocument.drawingml.chart+xml"/>
  <Override PartName="/word/charts/style9.xml" ContentType="application/vnd.ms-office.chartstyle+xml"/>
  <Override PartName="/word/charts/colors9.xml" ContentType="application/vnd.ms-office.chartcolorstyle+xml"/>
  <Override PartName="/word/theme/themeOverride12.xml" ContentType="application/vnd.openxmlformats-officedocument.themeOverride+xml"/>
  <Override PartName="/word/charts/chart16.xml" ContentType="application/vnd.openxmlformats-officedocument.drawingml.chart+xml"/>
  <Override PartName="/word/charts/style10.xml" ContentType="application/vnd.ms-office.chartstyle+xml"/>
  <Override PartName="/word/charts/colors10.xml" ContentType="application/vnd.ms-office.chartcolorstyle+xml"/>
  <Override PartName="/word/theme/themeOverride13.xml" ContentType="application/vnd.openxmlformats-officedocument.themeOverride+xml"/>
  <Override PartName="/word/charts/chart17.xml" ContentType="application/vnd.openxmlformats-officedocument.drawingml.chart+xml"/>
  <Override PartName="/word/charts/style11.xml" ContentType="application/vnd.ms-office.chartstyle+xml"/>
  <Override PartName="/word/charts/colors11.xml" ContentType="application/vnd.ms-office.chartcolorstyle+xml"/>
  <Override PartName="/word/theme/themeOverride14.xml" ContentType="application/vnd.openxmlformats-officedocument.themeOverride+xml"/>
  <Override PartName="/word/charts/chart18.xml" ContentType="application/vnd.openxmlformats-officedocument.drawingml.chart+xml"/>
  <Override PartName="/word/charts/style12.xml" ContentType="application/vnd.ms-office.chartstyle+xml"/>
  <Override PartName="/word/charts/colors12.xml" ContentType="application/vnd.ms-office.chartcolorstyle+xml"/>
  <Override PartName="/word/theme/themeOverride15.xml" ContentType="application/vnd.openxmlformats-officedocument.themeOverride+xml"/>
  <Override PartName="/word/charts/chart19.xml" ContentType="application/vnd.openxmlformats-officedocument.drawingml.chart+xml"/>
  <Override PartName="/word/theme/themeOverride16.xml" ContentType="application/vnd.openxmlformats-officedocument.themeOverride+xml"/>
  <Override PartName="/word/charts/chart20.xml" ContentType="application/vnd.openxmlformats-officedocument.drawingml.chart+xml"/>
  <Override PartName="/word/charts/style13.xml" ContentType="application/vnd.ms-office.chartstyle+xml"/>
  <Override PartName="/word/charts/colors13.xml" ContentType="application/vnd.ms-office.chartcolorstyle+xml"/>
  <Override PartName="/word/theme/themeOverride17.xml" ContentType="application/vnd.openxmlformats-officedocument.themeOverride+xml"/>
  <Override PartName="/word/charts/chart21.xml" ContentType="application/vnd.openxmlformats-officedocument.drawingml.chart+xml"/>
  <Override PartName="/word/theme/themeOverride18.xml" ContentType="application/vnd.openxmlformats-officedocument.themeOverride+xml"/>
  <Override PartName="/word/charts/chart22.xml" ContentType="application/vnd.openxmlformats-officedocument.drawingml.chart+xml"/>
  <Override PartName="/word/charts/style14.xml" ContentType="application/vnd.ms-office.chartstyle+xml"/>
  <Override PartName="/word/charts/colors14.xml" ContentType="application/vnd.ms-office.chartcolorstyle+xml"/>
  <Override PartName="/word/theme/themeOverride19.xml" ContentType="application/vnd.openxmlformats-officedocument.themeOverride+xml"/>
  <Override PartName="/word/charts/chart23.xml" ContentType="application/vnd.openxmlformats-officedocument.drawingml.chart+xml"/>
  <Override PartName="/word/theme/themeOverride20.xml" ContentType="application/vnd.openxmlformats-officedocument.themeOverride+xml"/>
  <Override PartName="/word/header4.xml" ContentType="application/vnd.openxmlformats-officedocument.wordprocessingml.header+xml"/>
  <Override PartName="/word/charts/chart24.xml" ContentType="application/vnd.openxmlformats-officedocument.drawingml.chart+xml"/>
  <Override PartName="/word/charts/style15.xml" ContentType="application/vnd.ms-office.chartstyle+xml"/>
  <Override PartName="/word/charts/colors15.xml" ContentType="application/vnd.ms-office.chartcolorstyle+xml"/>
  <Override PartName="/word/charts/chart25.xml" ContentType="application/vnd.openxmlformats-officedocument.drawingml.chart+xml"/>
  <Override PartName="/word/charts/style16.xml" ContentType="application/vnd.ms-office.chartstyle+xml"/>
  <Override PartName="/word/charts/colors16.xml" ContentType="application/vnd.ms-office.chartcolorstyle+xml"/>
  <Override PartName="/word/charts/chart26.xml" ContentType="application/vnd.openxmlformats-officedocument.drawingml.chart+xml"/>
  <Override PartName="/word/charts/style17.xml" ContentType="application/vnd.ms-office.chartstyle+xml"/>
  <Override PartName="/word/charts/colors17.xml" ContentType="application/vnd.ms-office.chartcolorstyle+xml"/>
  <Override PartName="/word/charts/chart27.xml" ContentType="application/vnd.openxmlformats-officedocument.drawingml.chart+xml"/>
  <Override PartName="/word/charts/style18.xml" ContentType="application/vnd.ms-office.chartstyle+xml"/>
  <Override PartName="/word/charts/colors18.xml" ContentType="application/vnd.ms-office.chartcolorstyle+xml"/>
  <Override PartName="/word/charts/chart28.xml" ContentType="application/vnd.openxmlformats-officedocument.drawingml.chart+xml"/>
  <Override PartName="/word/charts/style19.xml" ContentType="application/vnd.ms-office.chartstyle+xml"/>
  <Override PartName="/word/charts/colors19.xml" ContentType="application/vnd.ms-office.chartcolorstyle+xml"/>
  <Override PartName="/word/charts/chart29.xml" ContentType="application/vnd.openxmlformats-officedocument.drawingml.chart+xml"/>
  <Override PartName="/word/charts/style20.xml" ContentType="application/vnd.ms-office.chartstyle+xml"/>
  <Override PartName="/word/charts/colors20.xml" ContentType="application/vnd.ms-office.chartcolorstyle+xml"/>
  <Override PartName="/word/charts/chart30.xml" ContentType="application/vnd.openxmlformats-officedocument.drawingml.chart+xml"/>
  <Override PartName="/word/charts/style21.xml" ContentType="application/vnd.ms-office.chartstyle+xml"/>
  <Override PartName="/word/charts/colors21.xml" ContentType="application/vnd.ms-office.chartcolorstyle+xml"/>
  <Override PartName="/word/charts/chart31.xml" ContentType="application/vnd.openxmlformats-officedocument.drawingml.chart+xml"/>
  <Override PartName="/word/charts/style22.xml" ContentType="application/vnd.ms-office.chartstyle+xml"/>
  <Override PartName="/word/charts/colors22.xml" ContentType="application/vnd.ms-office.chartcolorstyle+xml"/>
  <Override PartName="/word/charts/chart32.xml" ContentType="application/vnd.openxmlformats-officedocument.drawingml.chart+xml"/>
  <Override PartName="/word/charts/style23.xml" ContentType="application/vnd.ms-office.chartstyle+xml"/>
  <Override PartName="/word/charts/colors23.xml" ContentType="application/vnd.ms-office.chartcolorstyle+xml"/>
  <Override PartName="/word/header5.xml" ContentType="application/vnd.openxmlformats-officedocument.wordprocessingml.header+xml"/>
  <Override PartName="/word/header6.xml" ContentType="application/vnd.openxmlformats-officedocument.wordprocessingml.header+xml"/>
  <Override PartName="/word/charts/chart33.xml" ContentType="application/vnd.openxmlformats-officedocument.drawingml.chart+xml"/>
  <Override PartName="/word/charts/style24.xml" ContentType="application/vnd.ms-office.chartstyle+xml"/>
  <Override PartName="/word/charts/colors24.xml" ContentType="application/vnd.ms-office.chartcolorstyle+xml"/>
  <Override PartName="/word/charts/chart34.xml" ContentType="application/vnd.openxmlformats-officedocument.drawingml.chart+xml"/>
  <Override PartName="/word/charts/style25.xml" ContentType="application/vnd.ms-office.chartstyle+xml"/>
  <Override PartName="/word/charts/colors25.xml" ContentType="application/vnd.ms-office.chartcolorstyle+xml"/>
  <Override PartName="/word/theme/themeOverride21.xml" ContentType="application/vnd.openxmlformats-officedocument.themeOverride+xml"/>
  <Override PartName="/word/charts/chart35.xml" ContentType="application/vnd.openxmlformats-officedocument.drawingml.chart+xml"/>
  <Override PartName="/word/charts/style26.xml" ContentType="application/vnd.ms-office.chartstyle+xml"/>
  <Override PartName="/word/charts/colors26.xml" ContentType="application/vnd.ms-office.chartcolorstyle+xml"/>
  <Override PartName="/word/theme/themeOverride22.xml" ContentType="application/vnd.openxmlformats-officedocument.themeOverride+xml"/>
  <Override PartName="/word/charts/chart36.xml" ContentType="application/vnd.openxmlformats-officedocument.drawingml.chart+xml"/>
  <Override PartName="/word/charts/style27.xml" ContentType="application/vnd.ms-office.chartstyle+xml"/>
  <Override PartName="/word/charts/colors27.xml" ContentType="application/vnd.ms-office.chartcolorstyle+xml"/>
  <Override PartName="/word/theme/themeOverride23.xml" ContentType="application/vnd.openxmlformats-officedocument.themeOverride+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footer3.xml" ContentType="application/vnd.openxmlformats-officedocument.wordprocessingml.footer+xml"/>
  <Override PartName="/word/header11.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411652D" w14:textId="45983354" w:rsidR="006E2A80" w:rsidRDefault="00140413" w:rsidP="006E2A80">
      <w:pPr>
        <w:pStyle w:val="BodyText"/>
      </w:pPr>
      <w:bookmarkStart w:id="0" w:name="_Hlk58573631"/>
      <w:bookmarkStart w:id="1" w:name="TOC"/>
      <w:r>
        <w:rPr>
          <w:noProof/>
        </w:rPr>
        <w:drawing>
          <wp:anchor distT="0" distB="0" distL="114300" distR="114300" simplePos="0" relativeHeight="251658240" behindDoc="0" locked="0" layoutInCell="1" allowOverlap="1" wp14:anchorId="7AF5EBF6" wp14:editId="39C975C5">
            <wp:simplePos x="0" y="0"/>
            <wp:positionH relativeFrom="page">
              <wp:align>right</wp:align>
            </wp:positionH>
            <wp:positionV relativeFrom="paragraph">
              <wp:posOffset>-727710</wp:posOffset>
            </wp:positionV>
            <wp:extent cx="7772400" cy="10058400"/>
            <wp:effectExtent l="0" t="0" r="0" b="0"/>
            <wp:wrapNone/>
            <wp:docPr id="2127717918"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27717918" name="Picture 1">
                      <a:extLst>
                        <a:ext uri="{C183D7F6-B498-43B3-948B-1728B52AA6E4}">
                          <adec:decorative xmlns:adec="http://schemas.microsoft.com/office/drawing/2017/decorative" val="1"/>
                        </a:ext>
                      </a:extLst>
                    </pic:cNvPr>
                    <pic:cNvPicPr/>
                  </pic:nvPicPr>
                  <pic:blipFill>
                    <a:blip r:embed="rId11" cstate="print">
                      <a:extLst>
                        <a:ext uri="{28A0092B-C50C-407E-A947-70E740481C1C}">
                          <a14:useLocalDpi xmlns:a14="http://schemas.microsoft.com/office/drawing/2010/main" val="0"/>
                        </a:ext>
                      </a:extLst>
                    </a:blip>
                    <a:stretch>
                      <a:fillRect/>
                    </a:stretch>
                  </pic:blipFill>
                  <pic:spPr>
                    <a:xfrm>
                      <a:off x="0" y="0"/>
                      <a:ext cx="7772400" cy="10058400"/>
                    </a:xfrm>
                    <a:prstGeom prst="rect">
                      <a:avLst/>
                    </a:prstGeom>
                  </pic:spPr>
                </pic:pic>
              </a:graphicData>
            </a:graphic>
            <wp14:sizeRelH relativeFrom="page">
              <wp14:pctWidth>0</wp14:pctWidth>
            </wp14:sizeRelH>
            <wp14:sizeRelV relativeFrom="page">
              <wp14:pctHeight>0</wp14:pctHeight>
            </wp14:sizeRelV>
          </wp:anchor>
        </w:drawing>
      </w:r>
    </w:p>
    <w:p w14:paraId="15E9D8D2" w14:textId="77777777" w:rsidR="006E2A80" w:rsidRPr="006E2A80" w:rsidRDefault="006E2A80" w:rsidP="006E2A80">
      <w:pPr>
        <w:pStyle w:val="BodyText"/>
        <w:sectPr w:rsidR="006E2A80" w:rsidRPr="006E2A80" w:rsidSect="007C54AF">
          <w:pgSz w:w="12240" w:h="15840"/>
          <w:pgMar w:top="1134" w:right="1440" w:bottom="851" w:left="1440" w:header="709" w:footer="284" w:gutter="0"/>
          <w:pgNumType w:fmt="lowerRoman" w:start="1"/>
          <w:cols w:space="708"/>
          <w:docGrid w:linePitch="360"/>
        </w:sectPr>
      </w:pPr>
    </w:p>
    <w:p w14:paraId="48AB356A" w14:textId="6885CF2F" w:rsidR="00BF71D5" w:rsidRPr="008E2E9F" w:rsidRDefault="00BF71D5" w:rsidP="008E2E9F">
      <w:pPr>
        <w:pStyle w:val="TOCHeading"/>
      </w:pPr>
      <w:r w:rsidRPr="008E2E9F">
        <w:lastRenderedPageBreak/>
        <w:t xml:space="preserve">Table of Contents </w:t>
      </w:r>
    </w:p>
    <w:p w14:paraId="127144D7" w14:textId="45285939" w:rsidR="00794796" w:rsidRDefault="0080477D">
      <w:pPr>
        <w:pStyle w:val="TOC1"/>
        <w:rPr>
          <w:rFonts w:asciiTheme="minorHAnsi" w:eastAsiaTheme="minorEastAsia" w:hAnsiTheme="minorHAnsi"/>
          <w:noProof/>
          <w:kern w:val="2"/>
          <w:sz w:val="24"/>
          <w:szCs w:val="24"/>
          <w14:ligatures w14:val="standardContextual"/>
        </w:rPr>
      </w:pPr>
      <w:r>
        <w:rPr>
          <w:noProof/>
        </w:rPr>
        <w:fldChar w:fldCharType="begin"/>
      </w:r>
      <w:r>
        <w:rPr>
          <w:noProof/>
        </w:rPr>
        <w:instrText xml:space="preserve"> TOC \h \z \t "Heading 1,1,Heading 2,2,Heading 3,3,Appendix,1" </w:instrText>
      </w:r>
      <w:r>
        <w:rPr>
          <w:noProof/>
        </w:rPr>
        <w:fldChar w:fldCharType="separate"/>
      </w:r>
      <w:hyperlink w:anchor="_Toc222142612" w:history="1">
        <w:r w:rsidR="00794796" w:rsidRPr="005419BD">
          <w:rPr>
            <w:rStyle w:val="Hyperlink"/>
            <w:noProof/>
          </w:rPr>
          <w:t>1</w:t>
        </w:r>
        <w:r w:rsidR="00794796">
          <w:rPr>
            <w:rFonts w:asciiTheme="minorHAnsi" w:eastAsiaTheme="minorEastAsia" w:hAnsiTheme="minorHAnsi"/>
            <w:noProof/>
            <w:kern w:val="2"/>
            <w:sz w:val="24"/>
            <w:szCs w:val="24"/>
            <w14:ligatures w14:val="standardContextual"/>
          </w:rPr>
          <w:tab/>
        </w:r>
        <w:r w:rsidR="00794796" w:rsidRPr="005419BD">
          <w:rPr>
            <w:rStyle w:val="Hyperlink"/>
            <w:noProof/>
          </w:rPr>
          <w:t>Executive Summary</w:t>
        </w:r>
        <w:r w:rsidR="00794796">
          <w:rPr>
            <w:noProof/>
            <w:webHidden/>
          </w:rPr>
          <w:tab/>
        </w:r>
        <w:r w:rsidR="00794796">
          <w:rPr>
            <w:noProof/>
            <w:webHidden/>
          </w:rPr>
          <w:fldChar w:fldCharType="begin"/>
        </w:r>
        <w:r w:rsidR="00794796">
          <w:rPr>
            <w:noProof/>
            <w:webHidden/>
          </w:rPr>
          <w:instrText xml:space="preserve"> PAGEREF _Toc222142612 \h </w:instrText>
        </w:r>
        <w:r w:rsidR="00794796">
          <w:rPr>
            <w:noProof/>
            <w:webHidden/>
          </w:rPr>
        </w:r>
        <w:r w:rsidR="00794796">
          <w:rPr>
            <w:noProof/>
            <w:webHidden/>
          </w:rPr>
          <w:fldChar w:fldCharType="separate"/>
        </w:r>
        <w:r w:rsidR="00794796">
          <w:rPr>
            <w:noProof/>
            <w:webHidden/>
          </w:rPr>
          <w:t>1</w:t>
        </w:r>
        <w:r w:rsidR="00794796">
          <w:rPr>
            <w:noProof/>
            <w:webHidden/>
          </w:rPr>
          <w:fldChar w:fldCharType="end"/>
        </w:r>
      </w:hyperlink>
    </w:p>
    <w:p w14:paraId="1E6AAF8B" w14:textId="1EF0A134" w:rsidR="00794796" w:rsidRDefault="00794796">
      <w:pPr>
        <w:pStyle w:val="TOC2"/>
        <w:rPr>
          <w:rFonts w:asciiTheme="minorHAnsi" w:eastAsiaTheme="minorEastAsia" w:hAnsiTheme="minorHAnsi"/>
          <w:noProof/>
          <w:kern w:val="2"/>
          <w:sz w:val="24"/>
          <w:szCs w:val="24"/>
          <w14:ligatures w14:val="standardContextual"/>
        </w:rPr>
      </w:pPr>
      <w:hyperlink w:anchor="_Toc222142613" w:history="1">
        <w:r w:rsidRPr="005419BD">
          <w:rPr>
            <w:rStyle w:val="Hyperlink"/>
            <w:noProof/>
          </w:rPr>
          <w:t>1.1</w:t>
        </w:r>
        <w:r>
          <w:rPr>
            <w:rFonts w:asciiTheme="minorHAnsi" w:eastAsiaTheme="minorEastAsia" w:hAnsiTheme="minorHAnsi"/>
            <w:noProof/>
            <w:kern w:val="2"/>
            <w:sz w:val="24"/>
            <w:szCs w:val="24"/>
            <w14:ligatures w14:val="standardContextual"/>
          </w:rPr>
          <w:tab/>
        </w:r>
        <w:r w:rsidRPr="005419BD">
          <w:rPr>
            <w:rStyle w:val="Hyperlink"/>
            <w:noProof/>
          </w:rPr>
          <w:t>Changes Since the 2020 Comprehensive Regional Transit Plan</w:t>
        </w:r>
        <w:r>
          <w:rPr>
            <w:noProof/>
            <w:webHidden/>
          </w:rPr>
          <w:tab/>
        </w:r>
        <w:r>
          <w:rPr>
            <w:noProof/>
            <w:webHidden/>
          </w:rPr>
          <w:fldChar w:fldCharType="begin"/>
        </w:r>
        <w:r>
          <w:rPr>
            <w:noProof/>
            <w:webHidden/>
          </w:rPr>
          <w:instrText xml:space="preserve"> PAGEREF _Toc222142613 \h </w:instrText>
        </w:r>
        <w:r>
          <w:rPr>
            <w:noProof/>
            <w:webHidden/>
          </w:rPr>
        </w:r>
        <w:r>
          <w:rPr>
            <w:noProof/>
            <w:webHidden/>
          </w:rPr>
          <w:fldChar w:fldCharType="separate"/>
        </w:r>
        <w:r>
          <w:rPr>
            <w:noProof/>
            <w:webHidden/>
          </w:rPr>
          <w:t>1</w:t>
        </w:r>
        <w:r>
          <w:rPr>
            <w:noProof/>
            <w:webHidden/>
          </w:rPr>
          <w:fldChar w:fldCharType="end"/>
        </w:r>
      </w:hyperlink>
    </w:p>
    <w:p w14:paraId="7DDD2D40" w14:textId="0DCF8E08" w:rsidR="00794796" w:rsidRDefault="00794796">
      <w:pPr>
        <w:pStyle w:val="TOC2"/>
        <w:rPr>
          <w:rFonts w:asciiTheme="minorHAnsi" w:eastAsiaTheme="minorEastAsia" w:hAnsiTheme="minorHAnsi"/>
          <w:noProof/>
          <w:kern w:val="2"/>
          <w:sz w:val="24"/>
          <w:szCs w:val="24"/>
          <w14:ligatures w14:val="standardContextual"/>
        </w:rPr>
      </w:pPr>
      <w:hyperlink w:anchor="_Toc222142614" w:history="1">
        <w:r w:rsidRPr="005419BD">
          <w:rPr>
            <w:rStyle w:val="Hyperlink"/>
            <w:noProof/>
          </w:rPr>
          <w:t>1.2</w:t>
        </w:r>
        <w:r>
          <w:rPr>
            <w:rFonts w:asciiTheme="minorHAnsi" w:eastAsiaTheme="minorEastAsia" w:hAnsiTheme="minorHAnsi"/>
            <w:noProof/>
            <w:kern w:val="2"/>
            <w:sz w:val="24"/>
            <w:szCs w:val="24"/>
            <w14:ligatures w14:val="standardContextual"/>
          </w:rPr>
          <w:tab/>
        </w:r>
        <w:r w:rsidRPr="005419BD">
          <w:rPr>
            <w:rStyle w:val="Hyperlink"/>
            <w:noProof/>
          </w:rPr>
          <w:t>Planning Process</w:t>
        </w:r>
        <w:r>
          <w:rPr>
            <w:noProof/>
            <w:webHidden/>
          </w:rPr>
          <w:tab/>
        </w:r>
        <w:r>
          <w:rPr>
            <w:noProof/>
            <w:webHidden/>
          </w:rPr>
          <w:fldChar w:fldCharType="begin"/>
        </w:r>
        <w:r>
          <w:rPr>
            <w:noProof/>
            <w:webHidden/>
          </w:rPr>
          <w:instrText xml:space="preserve"> PAGEREF _Toc222142614 \h </w:instrText>
        </w:r>
        <w:r>
          <w:rPr>
            <w:noProof/>
            <w:webHidden/>
          </w:rPr>
        </w:r>
        <w:r>
          <w:rPr>
            <w:noProof/>
            <w:webHidden/>
          </w:rPr>
          <w:fldChar w:fldCharType="separate"/>
        </w:r>
        <w:r>
          <w:rPr>
            <w:noProof/>
            <w:webHidden/>
          </w:rPr>
          <w:t>2</w:t>
        </w:r>
        <w:r>
          <w:rPr>
            <w:noProof/>
            <w:webHidden/>
          </w:rPr>
          <w:fldChar w:fldCharType="end"/>
        </w:r>
      </w:hyperlink>
    </w:p>
    <w:p w14:paraId="291DF493" w14:textId="0346E23A" w:rsidR="00794796" w:rsidRDefault="00794796">
      <w:pPr>
        <w:pStyle w:val="TOC2"/>
        <w:rPr>
          <w:rFonts w:asciiTheme="minorHAnsi" w:eastAsiaTheme="minorEastAsia" w:hAnsiTheme="minorHAnsi"/>
          <w:noProof/>
          <w:kern w:val="2"/>
          <w:sz w:val="24"/>
          <w:szCs w:val="24"/>
          <w14:ligatures w14:val="standardContextual"/>
        </w:rPr>
      </w:pPr>
      <w:hyperlink w:anchor="_Toc222142615" w:history="1">
        <w:r w:rsidRPr="005419BD">
          <w:rPr>
            <w:rStyle w:val="Hyperlink"/>
            <w:noProof/>
          </w:rPr>
          <w:t>1.3</w:t>
        </w:r>
        <w:r>
          <w:rPr>
            <w:rFonts w:asciiTheme="minorHAnsi" w:eastAsiaTheme="minorEastAsia" w:hAnsiTheme="minorHAnsi"/>
            <w:noProof/>
            <w:kern w:val="2"/>
            <w:sz w:val="24"/>
            <w:szCs w:val="24"/>
            <w14:ligatures w14:val="standardContextual"/>
          </w:rPr>
          <w:tab/>
        </w:r>
        <w:r w:rsidRPr="005419BD">
          <w:rPr>
            <w:rStyle w:val="Hyperlink"/>
            <w:noProof/>
          </w:rPr>
          <w:t>Recommendations</w:t>
        </w:r>
        <w:r>
          <w:rPr>
            <w:noProof/>
            <w:webHidden/>
          </w:rPr>
          <w:tab/>
        </w:r>
        <w:r>
          <w:rPr>
            <w:noProof/>
            <w:webHidden/>
          </w:rPr>
          <w:fldChar w:fldCharType="begin"/>
        </w:r>
        <w:r>
          <w:rPr>
            <w:noProof/>
            <w:webHidden/>
          </w:rPr>
          <w:instrText xml:space="preserve"> PAGEREF _Toc222142615 \h </w:instrText>
        </w:r>
        <w:r>
          <w:rPr>
            <w:noProof/>
            <w:webHidden/>
          </w:rPr>
        </w:r>
        <w:r>
          <w:rPr>
            <w:noProof/>
            <w:webHidden/>
          </w:rPr>
          <w:fldChar w:fldCharType="separate"/>
        </w:r>
        <w:r>
          <w:rPr>
            <w:noProof/>
            <w:webHidden/>
          </w:rPr>
          <w:t>2</w:t>
        </w:r>
        <w:r>
          <w:rPr>
            <w:noProof/>
            <w:webHidden/>
          </w:rPr>
          <w:fldChar w:fldCharType="end"/>
        </w:r>
      </w:hyperlink>
    </w:p>
    <w:p w14:paraId="7D3C7CD9" w14:textId="267F78AC" w:rsidR="00794796" w:rsidRDefault="00794796">
      <w:pPr>
        <w:pStyle w:val="TOC1"/>
        <w:rPr>
          <w:rFonts w:asciiTheme="minorHAnsi" w:eastAsiaTheme="minorEastAsia" w:hAnsiTheme="minorHAnsi"/>
          <w:noProof/>
          <w:kern w:val="2"/>
          <w:sz w:val="24"/>
          <w:szCs w:val="24"/>
          <w14:ligatures w14:val="standardContextual"/>
        </w:rPr>
      </w:pPr>
      <w:hyperlink w:anchor="_Toc222142616" w:history="1">
        <w:r w:rsidRPr="005419BD">
          <w:rPr>
            <w:rStyle w:val="Hyperlink"/>
            <w:noProof/>
          </w:rPr>
          <w:t>2</w:t>
        </w:r>
        <w:r>
          <w:rPr>
            <w:rFonts w:asciiTheme="minorHAnsi" w:eastAsiaTheme="minorEastAsia" w:hAnsiTheme="minorHAnsi"/>
            <w:noProof/>
            <w:kern w:val="2"/>
            <w:sz w:val="24"/>
            <w:szCs w:val="24"/>
            <w14:ligatures w14:val="standardContextual"/>
          </w:rPr>
          <w:tab/>
        </w:r>
        <w:r w:rsidRPr="005419BD">
          <w:rPr>
            <w:rStyle w:val="Hyperlink"/>
            <w:noProof/>
          </w:rPr>
          <w:t>Background and Context</w:t>
        </w:r>
        <w:r>
          <w:rPr>
            <w:noProof/>
            <w:webHidden/>
          </w:rPr>
          <w:tab/>
        </w:r>
        <w:r>
          <w:rPr>
            <w:noProof/>
            <w:webHidden/>
          </w:rPr>
          <w:fldChar w:fldCharType="begin"/>
        </w:r>
        <w:r>
          <w:rPr>
            <w:noProof/>
            <w:webHidden/>
          </w:rPr>
          <w:instrText xml:space="preserve"> PAGEREF _Toc222142616 \h </w:instrText>
        </w:r>
        <w:r>
          <w:rPr>
            <w:noProof/>
            <w:webHidden/>
          </w:rPr>
        </w:r>
        <w:r>
          <w:rPr>
            <w:noProof/>
            <w:webHidden/>
          </w:rPr>
          <w:fldChar w:fldCharType="separate"/>
        </w:r>
        <w:r>
          <w:rPr>
            <w:noProof/>
            <w:webHidden/>
          </w:rPr>
          <w:t>5</w:t>
        </w:r>
        <w:r>
          <w:rPr>
            <w:noProof/>
            <w:webHidden/>
          </w:rPr>
          <w:fldChar w:fldCharType="end"/>
        </w:r>
      </w:hyperlink>
    </w:p>
    <w:p w14:paraId="148E7BAF" w14:textId="0C673530" w:rsidR="00794796" w:rsidRDefault="00794796">
      <w:pPr>
        <w:pStyle w:val="TOC2"/>
        <w:rPr>
          <w:rFonts w:asciiTheme="minorHAnsi" w:eastAsiaTheme="minorEastAsia" w:hAnsiTheme="minorHAnsi"/>
          <w:noProof/>
          <w:kern w:val="2"/>
          <w:sz w:val="24"/>
          <w:szCs w:val="24"/>
          <w14:ligatures w14:val="standardContextual"/>
        </w:rPr>
      </w:pPr>
      <w:hyperlink w:anchor="_Toc222142617" w:history="1">
        <w:r w:rsidRPr="005419BD">
          <w:rPr>
            <w:rStyle w:val="Hyperlink"/>
            <w:noProof/>
          </w:rPr>
          <w:t>2.1</w:t>
        </w:r>
        <w:r>
          <w:rPr>
            <w:rFonts w:asciiTheme="minorHAnsi" w:eastAsiaTheme="minorEastAsia" w:hAnsiTheme="minorHAnsi"/>
            <w:noProof/>
            <w:kern w:val="2"/>
            <w:sz w:val="24"/>
            <w:szCs w:val="24"/>
            <w14:ligatures w14:val="standardContextual"/>
          </w:rPr>
          <w:tab/>
        </w:r>
        <w:r w:rsidRPr="005419BD">
          <w:rPr>
            <w:rStyle w:val="Hyperlink"/>
            <w:noProof/>
          </w:rPr>
          <w:t>Overview of SRTA Services</w:t>
        </w:r>
        <w:r>
          <w:rPr>
            <w:noProof/>
            <w:webHidden/>
          </w:rPr>
          <w:tab/>
        </w:r>
        <w:r>
          <w:rPr>
            <w:noProof/>
            <w:webHidden/>
          </w:rPr>
          <w:fldChar w:fldCharType="begin"/>
        </w:r>
        <w:r>
          <w:rPr>
            <w:noProof/>
            <w:webHidden/>
          </w:rPr>
          <w:instrText xml:space="preserve"> PAGEREF _Toc222142617 \h </w:instrText>
        </w:r>
        <w:r>
          <w:rPr>
            <w:noProof/>
            <w:webHidden/>
          </w:rPr>
        </w:r>
        <w:r>
          <w:rPr>
            <w:noProof/>
            <w:webHidden/>
          </w:rPr>
          <w:fldChar w:fldCharType="separate"/>
        </w:r>
        <w:r>
          <w:rPr>
            <w:noProof/>
            <w:webHidden/>
          </w:rPr>
          <w:t>5</w:t>
        </w:r>
        <w:r>
          <w:rPr>
            <w:noProof/>
            <w:webHidden/>
          </w:rPr>
          <w:fldChar w:fldCharType="end"/>
        </w:r>
      </w:hyperlink>
    </w:p>
    <w:p w14:paraId="392B9CF3" w14:textId="611D7725" w:rsidR="00794796" w:rsidRDefault="00794796">
      <w:pPr>
        <w:pStyle w:val="TOC2"/>
        <w:rPr>
          <w:rFonts w:asciiTheme="minorHAnsi" w:eastAsiaTheme="minorEastAsia" w:hAnsiTheme="minorHAnsi"/>
          <w:noProof/>
          <w:kern w:val="2"/>
          <w:sz w:val="24"/>
          <w:szCs w:val="24"/>
          <w14:ligatures w14:val="standardContextual"/>
        </w:rPr>
      </w:pPr>
      <w:hyperlink w:anchor="_Toc222142618" w:history="1">
        <w:r w:rsidRPr="005419BD">
          <w:rPr>
            <w:rStyle w:val="Hyperlink"/>
            <w:noProof/>
          </w:rPr>
          <w:t>2.2</w:t>
        </w:r>
        <w:r>
          <w:rPr>
            <w:rFonts w:asciiTheme="minorHAnsi" w:eastAsiaTheme="minorEastAsia" w:hAnsiTheme="minorHAnsi"/>
            <w:noProof/>
            <w:kern w:val="2"/>
            <w:sz w:val="24"/>
            <w:szCs w:val="24"/>
            <w14:ligatures w14:val="standardContextual"/>
          </w:rPr>
          <w:tab/>
        </w:r>
        <w:r w:rsidRPr="005419BD">
          <w:rPr>
            <w:rStyle w:val="Hyperlink"/>
            <w:noProof/>
          </w:rPr>
          <w:t>Purpose</w:t>
        </w:r>
        <w:r>
          <w:rPr>
            <w:noProof/>
            <w:webHidden/>
          </w:rPr>
          <w:tab/>
        </w:r>
        <w:r>
          <w:rPr>
            <w:noProof/>
            <w:webHidden/>
          </w:rPr>
          <w:fldChar w:fldCharType="begin"/>
        </w:r>
        <w:r>
          <w:rPr>
            <w:noProof/>
            <w:webHidden/>
          </w:rPr>
          <w:instrText xml:space="preserve"> PAGEREF _Toc222142618 \h </w:instrText>
        </w:r>
        <w:r>
          <w:rPr>
            <w:noProof/>
            <w:webHidden/>
          </w:rPr>
        </w:r>
        <w:r>
          <w:rPr>
            <w:noProof/>
            <w:webHidden/>
          </w:rPr>
          <w:fldChar w:fldCharType="separate"/>
        </w:r>
        <w:r>
          <w:rPr>
            <w:noProof/>
            <w:webHidden/>
          </w:rPr>
          <w:t>6</w:t>
        </w:r>
        <w:r>
          <w:rPr>
            <w:noProof/>
            <w:webHidden/>
          </w:rPr>
          <w:fldChar w:fldCharType="end"/>
        </w:r>
      </w:hyperlink>
    </w:p>
    <w:p w14:paraId="5930EED7" w14:textId="768AF2C6" w:rsidR="00794796" w:rsidRDefault="00794796">
      <w:pPr>
        <w:pStyle w:val="TOC1"/>
        <w:rPr>
          <w:rFonts w:asciiTheme="minorHAnsi" w:eastAsiaTheme="minorEastAsia" w:hAnsiTheme="minorHAnsi"/>
          <w:noProof/>
          <w:kern w:val="2"/>
          <w:sz w:val="24"/>
          <w:szCs w:val="24"/>
          <w14:ligatures w14:val="standardContextual"/>
        </w:rPr>
      </w:pPr>
      <w:hyperlink w:anchor="_Toc222142619" w:history="1">
        <w:r w:rsidRPr="005419BD">
          <w:rPr>
            <w:rStyle w:val="Hyperlink"/>
            <w:noProof/>
          </w:rPr>
          <w:t>3</w:t>
        </w:r>
        <w:r>
          <w:rPr>
            <w:rFonts w:asciiTheme="minorHAnsi" w:eastAsiaTheme="minorEastAsia" w:hAnsiTheme="minorHAnsi"/>
            <w:noProof/>
            <w:kern w:val="2"/>
            <w:sz w:val="24"/>
            <w:szCs w:val="24"/>
            <w14:ligatures w14:val="standardContextual"/>
          </w:rPr>
          <w:tab/>
        </w:r>
        <w:r w:rsidRPr="005419BD">
          <w:rPr>
            <w:rStyle w:val="Hyperlink"/>
            <w:noProof/>
          </w:rPr>
          <w:t>Needs and Goals</w:t>
        </w:r>
        <w:r>
          <w:rPr>
            <w:noProof/>
            <w:webHidden/>
          </w:rPr>
          <w:tab/>
        </w:r>
        <w:r>
          <w:rPr>
            <w:noProof/>
            <w:webHidden/>
          </w:rPr>
          <w:fldChar w:fldCharType="begin"/>
        </w:r>
        <w:r>
          <w:rPr>
            <w:noProof/>
            <w:webHidden/>
          </w:rPr>
          <w:instrText xml:space="preserve"> PAGEREF _Toc222142619 \h </w:instrText>
        </w:r>
        <w:r>
          <w:rPr>
            <w:noProof/>
            <w:webHidden/>
          </w:rPr>
        </w:r>
        <w:r>
          <w:rPr>
            <w:noProof/>
            <w:webHidden/>
          </w:rPr>
          <w:fldChar w:fldCharType="separate"/>
        </w:r>
        <w:r>
          <w:rPr>
            <w:noProof/>
            <w:webHidden/>
          </w:rPr>
          <w:t>8</w:t>
        </w:r>
        <w:r>
          <w:rPr>
            <w:noProof/>
            <w:webHidden/>
          </w:rPr>
          <w:fldChar w:fldCharType="end"/>
        </w:r>
      </w:hyperlink>
    </w:p>
    <w:p w14:paraId="4547A2C5" w14:textId="01CE8B47" w:rsidR="00794796" w:rsidRDefault="00794796">
      <w:pPr>
        <w:pStyle w:val="TOC2"/>
        <w:rPr>
          <w:rFonts w:asciiTheme="minorHAnsi" w:eastAsiaTheme="minorEastAsia" w:hAnsiTheme="minorHAnsi"/>
          <w:noProof/>
          <w:kern w:val="2"/>
          <w:sz w:val="24"/>
          <w:szCs w:val="24"/>
          <w14:ligatures w14:val="standardContextual"/>
        </w:rPr>
      </w:pPr>
      <w:hyperlink w:anchor="_Toc222142620" w:history="1">
        <w:r w:rsidRPr="005419BD">
          <w:rPr>
            <w:rStyle w:val="Hyperlink"/>
            <w:noProof/>
          </w:rPr>
          <w:t>3.1</w:t>
        </w:r>
        <w:r>
          <w:rPr>
            <w:rFonts w:asciiTheme="minorHAnsi" w:eastAsiaTheme="minorEastAsia" w:hAnsiTheme="minorHAnsi"/>
            <w:noProof/>
            <w:kern w:val="2"/>
            <w:sz w:val="24"/>
            <w:szCs w:val="24"/>
            <w14:ligatures w14:val="standardContextual"/>
          </w:rPr>
          <w:tab/>
        </w:r>
        <w:r w:rsidRPr="005419BD">
          <w:rPr>
            <w:rStyle w:val="Hyperlink"/>
            <w:noProof/>
          </w:rPr>
          <w:t>Statewide Policies and Goals</w:t>
        </w:r>
        <w:r>
          <w:rPr>
            <w:noProof/>
            <w:webHidden/>
          </w:rPr>
          <w:tab/>
        </w:r>
        <w:r>
          <w:rPr>
            <w:noProof/>
            <w:webHidden/>
          </w:rPr>
          <w:fldChar w:fldCharType="begin"/>
        </w:r>
        <w:r>
          <w:rPr>
            <w:noProof/>
            <w:webHidden/>
          </w:rPr>
          <w:instrText xml:space="preserve"> PAGEREF _Toc222142620 \h </w:instrText>
        </w:r>
        <w:r>
          <w:rPr>
            <w:noProof/>
            <w:webHidden/>
          </w:rPr>
        </w:r>
        <w:r>
          <w:rPr>
            <w:noProof/>
            <w:webHidden/>
          </w:rPr>
          <w:fldChar w:fldCharType="separate"/>
        </w:r>
        <w:r>
          <w:rPr>
            <w:noProof/>
            <w:webHidden/>
          </w:rPr>
          <w:t>8</w:t>
        </w:r>
        <w:r>
          <w:rPr>
            <w:noProof/>
            <w:webHidden/>
          </w:rPr>
          <w:fldChar w:fldCharType="end"/>
        </w:r>
      </w:hyperlink>
    </w:p>
    <w:p w14:paraId="683C3249" w14:textId="0881ED02" w:rsidR="00794796" w:rsidRDefault="00794796">
      <w:pPr>
        <w:pStyle w:val="TOC2"/>
        <w:rPr>
          <w:rFonts w:asciiTheme="minorHAnsi" w:eastAsiaTheme="minorEastAsia" w:hAnsiTheme="minorHAnsi"/>
          <w:noProof/>
          <w:kern w:val="2"/>
          <w:sz w:val="24"/>
          <w:szCs w:val="24"/>
          <w14:ligatures w14:val="standardContextual"/>
        </w:rPr>
      </w:pPr>
      <w:hyperlink w:anchor="_Toc222142621" w:history="1">
        <w:r w:rsidRPr="005419BD">
          <w:rPr>
            <w:rStyle w:val="Hyperlink"/>
            <w:noProof/>
          </w:rPr>
          <w:t>3.2</w:t>
        </w:r>
        <w:r>
          <w:rPr>
            <w:rFonts w:asciiTheme="minorHAnsi" w:eastAsiaTheme="minorEastAsia" w:hAnsiTheme="minorHAnsi"/>
            <w:noProof/>
            <w:kern w:val="2"/>
            <w:sz w:val="24"/>
            <w:szCs w:val="24"/>
            <w14:ligatures w14:val="standardContextual"/>
          </w:rPr>
          <w:tab/>
        </w:r>
        <w:r w:rsidRPr="005419BD">
          <w:rPr>
            <w:rStyle w:val="Hyperlink"/>
            <w:noProof/>
          </w:rPr>
          <w:t>Agency Mission</w:t>
        </w:r>
        <w:r>
          <w:rPr>
            <w:noProof/>
            <w:webHidden/>
          </w:rPr>
          <w:tab/>
        </w:r>
        <w:r>
          <w:rPr>
            <w:noProof/>
            <w:webHidden/>
          </w:rPr>
          <w:fldChar w:fldCharType="begin"/>
        </w:r>
        <w:r>
          <w:rPr>
            <w:noProof/>
            <w:webHidden/>
          </w:rPr>
          <w:instrText xml:space="preserve"> PAGEREF _Toc222142621 \h </w:instrText>
        </w:r>
        <w:r>
          <w:rPr>
            <w:noProof/>
            <w:webHidden/>
          </w:rPr>
        </w:r>
        <w:r>
          <w:rPr>
            <w:noProof/>
            <w:webHidden/>
          </w:rPr>
          <w:fldChar w:fldCharType="separate"/>
        </w:r>
        <w:r>
          <w:rPr>
            <w:noProof/>
            <w:webHidden/>
          </w:rPr>
          <w:t>8</w:t>
        </w:r>
        <w:r>
          <w:rPr>
            <w:noProof/>
            <w:webHidden/>
          </w:rPr>
          <w:fldChar w:fldCharType="end"/>
        </w:r>
      </w:hyperlink>
    </w:p>
    <w:p w14:paraId="686208BD" w14:textId="4B002398" w:rsidR="00794796" w:rsidRDefault="00794796">
      <w:pPr>
        <w:pStyle w:val="TOC2"/>
        <w:rPr>
          <w:rFonts w:asciiTheme="minorHAnsi" w:eastAsiaTheme="minorEastAsia" w:hAnsiTheme="minorHAnsi"/>
          <w:noProof/>
          <w:kern w:val="2"/>
          <w:sz w:val="24"/>
          <w:szCs w:val="24"/>
          <w14:ligatures w14:val="standardContextual"/>
        </w:rPr>
      </w:pPr>
      <w:hyperlink w:anchor="_Toc222142622" w:history="1">
        <w:r w:rsidRPr="005419BD">
          <w:rPr>
            <w:rStyle w:val="Hyperlink"/>
            <w:noProof/>
          </w:rPr>
          <w:t>3.3</w:t>
        </w:r>
        <w:r>
          <w:rPr>
            <w:rFonts w:asciiTheme="minorHAnsi" w:eastAsiaTheme="minorEastAsia" w:hAnsiTheme="minorHAnsi"/>
            <w:noProof/>
            <w:kern w:val="2"/>
            <w:sz w:val="24"/>
            <w:szCs w:val="24"/>
            <w14:ligatures w14:val="standardContextual"/>
          </w:rPr>
          <w:tab/>
        </w:r>
        <w:r w:rsidRPr="005419BD">
          <w:rPr>
            <w:rStyle w:val="Hyperlink"/>
            <w:noProof/>
          </w:rPr>
          <w:t>Identified Needs</w:t>
        </w:r>
        <w:r>
          <w:rPr>
            <w:noProof/>
            <w:webHidden/>
          </w:rPr>
          <w:tab/>
        </w:r>
        <w:r>
          <w:rPr>
            <w:noProof/>
            <w:webHidden/>
          </w:rPr>
          <w:fldChar w:fldCharType="begin"/>
        </w:r>
        <w:r>
          <w:rPr>
            <w:noProof/>
            <w:webHidden/>
          </w:rPr>
          <w:instrText xml:space="preserve"> PAGEREF _Toc222142622 \h </w:instrText>
        </w:r>
        <w:r>
          <w:rPr>
            <w:noProof/>
            <w:webHidden/>
          </w:rPr>
        </w:r>
        <w:r>
          <w:rPr>
            <w:noProof/>
            <w:webHidden/>
          </w:rPr>
          <w:fldChar w:fldCharType="separate"/>
        </w:r>
        <w:r>
          <w:rPr>
            <w:noProof/>
            <w:webHidden/>
          </w:rPr>
          <w:t>8</w:t>
        </w:r>
        <w:r>
          <w:rPr>
            <w:noProof/>
            <w:webHidden/>
          </w:rPr>
          <w:fldChar w:fldCharType="end"/>
        </w:r>
      </w:hyperlink>
    </w:p>
    <w:p w14:paraId="13F61BEC" w14:textId="5D17EF41" w:rsidR="00794796" w:rsidRDefault="00794796">
      <w:pPr>
        <w:pStyle w:val="TOC2"/>
        <w:rPr>
          <w:rFonts w:asciiTheme="minorHAnsi" w:eastAsiaTheme="minorEastAsia" w:hAnsiTheme="minorHAnsi"/>
          <w:noProof/>
          <w:kern w:val="2"/>
          <w:sz w:val="24"/>
          <w:szCs w:val="24"/>
          <w14:ligatures w14:val="standardContextual"/>
        </w:rPr>
      </w:pPr>
      <w:hyperlink w:anchor="_Toc222142623" w:history="1">
        <w:r w:rsidRPr="005419BD">
          <w:rPr>
            <w:rStyle w:val="Hyperlink"/>
            <w:noProof/>
          </w:rPr>
          <w:t>3.4</w:t>
        </w:r>
        <w:r>
          <w:rPr>
            <w:rFonts w:asciiTheme="minorHAnsi" w:eastAsiaTheme="minorEastAsia" w:hAnsiTheme="minorHAnsi"/>
            <w:noProof/>
            <w:kern w:val="2"/>
            <w:sz w:val="24"/>
            <w:szCs w:val="24"/>
            <w14:ligatures w14:val="standardContextual"/>
          </w:rPr>
          <w:tab/>
        </w:r>
        <w:r w:rsidRPr="005419BD">
          <w:rPr>
            <w:rStyle w:val="Hyperlink"/>
            <w:noProof/>
          </w:rPr>
          <w:t>Goals and Objectives</w:t>
        </w:r>
        <w:r>
          <w:rPr>
            <w:noProof/>
            <w:webHidden/>
          </w:rPr>
          <w:tab/>
        </w:r>
        <w:r>
          <w:rPr>
            <w:noProof/>
            <w:webHidden/>
          </w:rPr>
          <w:fldChar w:fldCharType="begin"/>
        </w:r>
        <w:r>
          <w:rPr>
            <w:noProof/>
            <w:webHidden/>
          </w:rPr>
          <w:instrText xml:space="preserve"> PAGEREF _Toc222142623 \h </w:instrText>
        </w:r>
        <w:r>
          <w:rPr>
            <w:noProof/>
            <w:webHidden/>
          </w:rPr>
        </w:r>
        <w:r>
          <w:rPr>
            <w:noProof/>
            <w:webHidden/>
          </w:rPr>
          <w:fldChar w:fldCharType="separate"/>
        </w:r>
        <w:r>
          <w:rPr>
            <w:noProof/>
            <w:webHidden/>
          </w:rPr>
          <w:t>9</w:t>
        </w:r>
        <w:r>
          <w:rPr>
            <w:noProof/>
            <w:webHidden/>
          </w:rPr>
          <w:fldChar w:fldCharType="end"/>
        </w:r>
      </w:hyperlink>
    </w:p>
    <w:p w14:paraId="6399D75E" w14:textId="63E05472" w:rsidR="00794796" w:rsidRDefault="00794796">
      <w:pPr>
        <w:pStyle w:val="TOC1"/>
        <w:rPr>
          <w:rFonts w:asciiTheme="minorHAnsi" w:eastAsiaTheme="minorEastAsia" w:hAnsiTheme="minorHAnsi"/>
          <w:noProof/>
          <w:kern w:val="2"/>
          <w:sz w:val="24"/>
          <w:szCs w:val="24"/>
          <w14:ligatures w14:val="standardContextual"/>
        </w:rPr>
      </w:pPr>
      <w:hyperlink w:anchor="_Toc222142624" w:history="1">
        <w:r w:rsidRPr="005419BD">
          <w:rPr>
            <w:rStyle w:val="Hyperlink"/>
            <w:noProof/>
          </w:rPr>
          <w:t>4</w:t>
        </w:r>
        <w:r>
          <w:rPr>
            <w:rFonts w:asciiTheme="minorHAnsi" w:eastAsiaTheme="minorEastAsia" w:hAnsiTheme="minorHAnsi"/>
            <w:noProof/>
            <w:kern w:val="2"/>
            <w:sz w:val="24"/>
            <w:szCs w:val="24"/>
            <w14:ligatures w14:val="standardContextual"/>
          </w:rPr>
          <w:tab/>
        </w:r>
        <w:r w:rsidRPr="005419BD">
          <w:rPr>
            <w:rStyle w:val="Hyperlink"/>
            <w:noProof/>
          </w:rPr>
          <w:t>Existing Conditions</w:t>
        </w:r>
        <w:r>
          <w:rPr>
            <w:noProof/>
            <w:webHidden/>
          </w:rPr>
          <w:tab/>
        </w:r>
        <w:r>
          <w:rPr>
            <w:noProof/>
            <w:webHidden/>
          </w:rPr>
          <w:fldChar w:fldCharType="begin"/>
        </w:r>
        <w:r>
          <w:rPr>
            <w:noProof/>
            <w:webHidden/>
          </w:rPr>
          <w:instrText xml:space="preserve"> PAGEREF _Toc222142624 \h </w:instrText>
        </w:r>
        <w:r>
          <w:rPr>
            <w:noProof/>
            <w:webHidden/>
          </w:rPr>
        </w:r>
        <w:r>
          <w:rPr>
            <w:noProof/>
            <w:webHidden/>
          </w:rPr>
          <w:fldChar w:fldCharType="separate"/>
        </w:r>
        <w:r>
          <w:rPr>
            <w:noProof/>
            <w:webHidden/>
          </w:rPr>
          <w:t>11</w:t>
        </w:r>
        <w:r>
          <w:rPr>
            <w:noProof/>
            <w:webHidden/>
          </w:rPr>
          <w:fldChar w:fldCharType="end"/>
        </w:r>
      </w:hyperlink>
    </w:p>
    <w:p w14:paraId="1FE8188D" w14:textId="1D28C42F" w:rsidR="00794796" w:rsidRDefault="00794796">
      <w:pPr>
        <w:pStyle w:val="TOC2"/>
        <w:rPr>
          <w:rFonts w:asciiTheme="minorHAnsi" w:eastAsiaTheme="minorEastAsia" w:hAnsiTheme="minorHAnsi"/>
          <w:noProof/>
          <w:kern w:val="2"/>
          <w:sz w:val="24"/>
          <w:szCs w:val="24"/>
          <w14:ligatures w14:val="standardContextual"/>
        </w:rPr>
      </w:pPr>
      <w:hyperlink w:anchor="_Toc222142625" w:history="1">
        <w:r w:rsidRPr="005419BD">
          <w:rPr>
            <w:rStyle w:val="Hyperlink"/>
            <w:rFonts w:eastAsia="Avenir Next LT Pro Light"/>
            <w:noProof/>
          </w:rPr>
          <w:t>4.1</w:t>
        </w:r>
        <w:r>
          <w:rPr>
            <w:rFonts w:asciiTheme="minorHAnsi" w:eastAsiaTheme="minorEastAsia" w:hAnsiTheme="minorHAnsi"/>
            <w:noProof/>
            <w:kern w:val="2"/>
            <w:sz w:val="24"/>
            <w:szCs w:val="24"/>
            <w14:ligatures w14:val="standardContextual"/>
          </w:rPr>
          <w:tab/>
        </w:r>
        <w:r w:rsidRPr="005419BD">
          <w:rPr>
            <w:rStyle w:val="Hyperlink"/>
            <w:rFonts w:eastAsia="Avenir Next LT Pro Light"/>
            <w:noProof/>
          </w:rPr>
          <w:t>Transit Service Overview</w:t>
        </w:r>
        <w:r>
          <w:rPr>
            <w:noProof/>
            <w:webHidden/>
          </w:rPr>
          <w:tab/>
        </w:r>
        <w:r>
          <w:rPr>
            <w:noProof/>
            <w:webHidden/>
          </w:rPr>
          <w:fldChar w:fldCharType="begin"/>
        </w:r>
        <w:r>
          <w:rPr>
            <w:noProof/>
            <w:webHidden/>
          </w:rPr>
          <w:instrText xml:space="preserve"> PAGEREF _Toc222142625 \h </w:instrText>
        </w:r>
        <w:r>
          <w:rPr>
            <w:noProof/>
            <w:webHidden/>
          </w:rPr>
        </w:r>
        <w:r>
          <w:rPr>
            <w:noProof/>
            <w:webHidden/>
          </w:rPr>
          <w:fldChar w:fldCharType="separate"/>
        </w:r>
        <w:r>
          <w:rPr>
            <w:noProof/>
            <w:webHidden/>
          </w:rPr>
          <w:t>11</w:t>
        </w:r>
        <w:r>
          <w:rPr>
            <w:noProof/>
            <w:webHidden/>
          </w:rPr>
          <w:fldChar w:fldCharType="end"/>
        </w:r>
      </w:hyperlink>
    </w:p>
    <w:p w14:paraId="2602A62D" w14:textId="18ED2042" w:rsidR="00794796" w:rsidRDefault="00794796">
      <w:pPr>
        <w:pStyle w:val="TOC3"/>
        <w:tabs>
          <w:tab w:val="left" w:pos="1897"/>
        </w:tabs>
        <w:rPr>
          <w:rFonts w:asciiTheme="minorHAnsi" w:eastAsiaTheme="minorEastAsia" w:hAnsiTheme="minorHAnsi"/>
          <w:kern w:val="2"/>
          <w:sz w:val="24"/>
          <w:szCs w:val="24"/>
          <w14:ligatures w14:val="standardContextual"/>
        </w:rPr>
      </w:pPr>
      <w:hyperlink w:anchor="_Toc222142626" w:history="1">
        <w:r w:rsidRPr="005419BD">
          <w:rPr>
            <w:rStyle w:val="Hyperlink"/>
          </w:rPr>
          <w:t>4.1.1</w:t>
        </w:r>
        <w:r>
          <w:rPr>
            <w:rFonts w:asciiTheme="minorHAnsi" w:eastAsiaTheme="minorEastAsia" w:hAnsiTheme="minorHAnsi"/>
            <w:kern w:val="2"/>
            <w:sz w:val="24"/>
            <w:szCs w:val="24"/>
            <w14:ligatures w14:val="standardContextual"/>
          </w:rPr>
          <w:tab/>
        </w:r>
        <w:r w:rsidRPr="005419BD">
          <w:rPr>
            <w:rStyle w:val="Hyperlink"/>
          </w:rPr>
          <w:t>Service Descriptions</w:t>
        </w:r>
        <w:r>
          <w:rPr>
            <w:webHidden/>
          </w:rPr>
          <w:tab/>
        </w:r>
        <w:r>
          <w:rPr>
            <w:webHidden/>
          </w:rPr>
          <w:fldChar w:fldCharType="begin"/>
        </w:r>
        <w:r>
          <w:rPr>
            <w:webHidden/>
          </w:rPr>
          <w:instrText xml:space="preserve"> PAGEREF _Toc222142626 \h </w:instrText>
        </w:r>
        <w:r>
          <w:rPr>
            <w:webHidden/>
          </w:rPr>
        </w:r>
        <w:r>
          <w:rPr>
            <w:webHidden/>
          </w:rPr>
          <w:fldChar w:fldCharType="separate"/>
        </w:r>
        <w:r>
          <w:rPr>
            <w:webHidden/>
          </w:rPr>
          <w:t>14</w:t>
        </w:r>
        <w:r>
          <w:rPr>
            <w:webHidden/>
          </w:rPr>
          <w:fldChar w:fldCharType="end"/>
        </w:r>
      </w:hyperlink>
    </w:p>
    <w:p w14:paraId="4EADD4BA" w14:textId="5408FB15" w:rsidR="00794796" w:rsidRDefault="00794796">
      <w:pPr>
        <w:pStyle w:val="TOC3"/>
        <w:tabs>
          <w:tab w:val="left" w:pos="1897"/>
        </w:tabs>
        <w:rPr>
          <w:rFonts w:asciiTheme="minorHAnsi" w:eastAsiaTheme="minorEastAsia" w:hAnsiTheme="minorHAnsi"/>
          <w:kern w:val="2"/>
          <w:sz w:val="24"/>
          <w:szCs w:val="24"/>
          <w14:ligatures w14:val="standardContextual"/>
        </w:rPr>
      </w:pPr>
      <w:hyperlink w:anchor="_Toc222142627" w:history="1">
        <w:r w:rsidRPr="005419BD">
          <w:rPr>
            <w:rStyle w:val="Hyperlink"/>
          </w:rPr>
          <w:t>4.1.2</w:t>
        </w:r>
        <w:r>
          <w:rPr>
            <w:rFonts w:asciiTheme="minorHAnsi" w:eastAsiaTheme="minorEastAsia" w:hAnsiTheme="minorHAnsi"/>
            <w:kern w:val="2"/>
            <w:sz w:val="24"/>
            <w:szCs w:val="24"/>
            <w14:ligatures w14:val="standardContextual"/>
          </w:rPr>
          <w:tab/>
        </w:r>
        <w:r w:rsidRPr="005419BD">
          <w:rPr>
            <w:rStyle w:val="Hyperlink"/>
          </w:rPr>
          <w:t>Provided Services</w:t>
        </w:r>
        <w:r>
          <w:rPr>
            <w:webHidden/>
          </w:rPr>
          <w:tab/>
        </w:r>
        <w:r>
          <w:rPr>
            <w:webHidden/>
          </w:rPr>
          <w:fldChar w:fldCharType="begin"/>
        </w:r>
        <w:r>
          <w:rPr>
            <w:webHidden/>
          </w:rPr>
          <w:instrText xml:space="preserve"> PAGEREF _Toc222142627 \h </w:instrText>
        </w:r>
        <w:r>
          <w:rPr>
            <w:webHidden/>
          </w:rPr>
        </w:r>
        <w:r>
          <w:rPr>
            <w:webHidden/>
          </w:rPr>
          <w:fldChar w:fldCharType="separate"/>
        </w:r>
        <w:r>
          <w:rPr>
            <w:webHidden/>
          </w:rPr>
          <w:t>17</w:t>
        </w:r>
        <w:r>
          <w:rPr>
            <w:webHidden/>
          </w:rPr>
          <w:fldChar w:fldCharType="end"/>
        </w:r>
      </w:hyperlink>
    </w:p>
    <w:p w14:paraId="7DC6CF3D" w14:textId="314141F9" w:rsidR="00794796" w:rsidRDefault="00794796">
      <w:pPr>
        <w:pStyle w:val="TOC3"/>
        <w:tabs>
          <w:tab w:val="left" w:pos="1897"/>
        </w:tabs>
        <w:rPr>
          <w:rFonts w:asciiTheme="minorHAnsi" w:eastAsiaTheme="minorEastAsia" w:hAnsiTheme="minorHAnsi"/>
          <w:kern w:val="2"/>
          <w:sz w:val="24"/>
          <w:szCs w:val="24"/>
          <w14:ligatures w14:val="standardContextual"/>
        </w:rPr>
      </w:pPr>
      <w:hyperlink w:anchor="_Toc222142628" w:history="1">
        <w:r w:rsidRPr="005419BD">
          <w:rPr>
            <w:rStyle w:val="Hyperlink"/>
          </w:rPr>
          <w:t>4.1.3</w:t>
        </w:r>
        <w:r>
          <w:rPr>
            <w:rFonts w:asciiTheme="minorHAnsi" w:eastAsiaTheme="minorEastAsia" w:hAnsiTheme="minorHAnsi"/>
            <w:kern w:val="2"/>
            <w:sz w:val="24"/>
            <w:szCs w:val="24"/>
            <w14:ligatures w14:val="standardContextual"/>
          </w:rPr>
          <w:tab/>
        </w:r>
        <w:r w:rsidRPr="005419BD">
          <w:rPr>
            <w:rStyle w:val="Hyperlink"/>
          </w:rPr>
          <w:t>Transit Service Performance</w:t>
        </w:r>
        <w:r>
          <w:rPr>
            <w:webHidden/>
          </w:rPr>
          <w:tab/>
        </w:r>
        <w:r>
          <w:rPr>
            <w:webHidden/>
          </w:rPr>
          <w:fldChar w:fldCharType="begin"/>
        </w:r>
        <w:r>
          <w:rPr>
            <w:webHidden/>
          </w:rPr>
          <w:instrText xml:space="preserve"> PAGEREF _Toc222142628 \h </w:instrText>
        </w:r>
        <w:r>
          <w:rPr>
            <w:webHidden/>
          </w:rPr>
        </w:r>
        <w:r>
          <w:rPr>
            <w:webHidden/>
          </w:rPr>
          <w:fldChar w:fldCharType="separate"/>
        </w:r>
        <w:r>
          <w:rPr>
            <w:webHidden/>
          </w:rPr>
          <w:t>18</w:t>
        </w:r>
        <w:r>
          <w:rPr>
            <w:webHidden/>
          </w:rPr>
          <w:fldChar w:fldCharType="end"/>
        </w:r>
      </w:hyperlink>
    </w:p>
    <w:p w14:paraId="4F095809" w14:textId="464805F9" w:rsidR="00794796" w:rsidRDefault="00794796">
      <w:pPr>
        <w:pStyle w:val="TOC3"/>
        <w:tabs>
          <w:tab w:val="left" w:pos="1897"/>
        </w:tabs>
        <w:rPr>
          <w:rFonts w:asciiTheme="minorHAnsi" w:eastAsiaTheme="minorEastAsia" w:hAnsiTheme="minorHAnsi"/>
          <w:kern w:val="2"/>
          <w:sz w:val="24"/>
          <w:szCs w:val="24"/>
          <w14:ligatures w14:val="standardContextual"/>
        </w:rPr>
      </w:pPr>
      <w:hyperlink w:anchor="_Toc222142629" w:history="1">
        <w:r w:rsidRPr="005419BD">
          <w:rPr>
            <w:rStyle w:val="Hyperlink"/>
          </w:rPr>
          <w:t>4.1.4</w:t>
        </w:r>
        <w:r>
          <w:rPr>
            <w:rFonts w:asciiTheme="minorHAnsi" w:eastAsiaTheme="minorEastAsia" w:hAnsiTheme="minorHAnsi"/>
            <w:kern w:val="2"/>
            <w:sz w:val="24"/>
            <w:szCs w:val="24"/>
            <w14:ligatures w14:val="standardContextual"/>
          </w:rPr>
          <w:tab/>
        </w:r>
        <w:r w:rsidRPr="005419BD">
          <w:rPr>
            <w:rStyle w:val="Hyperlink"/>
          </w:rPr>
          <w:t>Funding</w:t>
        </w:r>
        <w:r>
          <w:rPr>
            <w:webHidden/>
          </w:rPr>
          <w:tab/>
        </w:r>
        <w:r>
          <w:rPr>
            <w:webHidden/>
          </w:rPr>
          <w:fldChar w:fldCharType="begin"/>
        </w:r>
        <w:r>
          <w:rPr>
            <w:webHidden/>
          </w:rPr>
          <w:instrText xml:space="preserve"> PAGEREF _Toc222142629 \h </w:instrText>
        </w:r>
        <w:r>
          <w:rPr>
            <w:webHidden/>
          </w:rPr>
        </w:r>
        <w:r>
          <w:rPr>
            <w:webHidden/>
          </w:rPr>
          <w:fldChar w:fldCharType="separate"/>
        </w:r>
        <w:r>
          <w:rPr>
            <w:webHidden/>
          </w:rPr>
          <w:t>21</w:t>
        </w:r>
        <w:r>
          <w:rPr>
            <w:webHidden/>
          </w:rPr>
          <w:fldChar w:fldCharType="end"/>
        </w:r>
      </w:hyperlink>
    </w:p>
    <w:p w14:paraId="34833B4B" w14:textId="0226B72B" w:rsidR="00794796" w:rsidRDefault="00794796">
      <w:pPr>
        <w:pStyle w:val="TOC2"/>
        <w:rPr>
          <w:rFonts w:asciiTheme="minorHAnsi" w:eastAsiaTheme="minorEastAsia" w:hAnsiTheme="minorHAnsi"/>
          <w:noProof/>
          <w:kern w:val="2"/>
          <w:sz w:val="24"/>
          <w:szCs w:val="24"/>
          <w14:ligatures w14:val="standardContextual"/>
        </w:rPr>
      </w:pPr>
      <w:hyperlink w:anchor="_Toc222142630" w:history="1">
        <w:r w:rsidRPr="005419BD">
          <w:rPr>
            <w:rStyle w:val="Hyperlink"/>
            <w:noProof/>
          </w:rPr>
          <w:t>4.2</w:t>
        </w:r>
        <w:r>
          <w:rPr>
            <w:rFonts w:asciiTheme="minorHAnsi" w:eastAsiaTheme="minorEastAsia" w:hAnsiTheme="minorHAnsi"/>
            <w:noProof/>
            <w:kern w:val="2"/>
            <w:sz w:val="24"/>
            <w:szCs w:val="24"/>
            <w14:ligatures w14:val="standardContextual"/>
          </w:rPr>
          <w:tab/>
        </w:r>
        <w:r w:rsidRPr="005419BD">
          <w:rPr>
            <w:rStyle w:val="Hyperlink"/>
            <w:noProof/>
          </w:rPr>
          <w:t>Ridership and Service Operations</w:t>
        </w:r>
        <w:r>
          <w:rPr>
            <w:noProof/>
            <w:webHidden/>
          </w:rPr>
          <w:tab/>
        </w:r>
        <w:r>
          <w:rPr>
            <w:noProof/>
            <w:webHidden/>
          </w:rPr>
          <w:fldChar w:fldCharType="begin"/>
        </w:r>
        <w:r>
          <w:rPr>
            <w:noProof/>
            <w:webHidden/>
          </w:rPr>
          <w:instrText xml:space="preserve"> PAGEREF _Toc222142630 \h </w:instrText>
        </w:r>
        <w:r>
          <w:rPr>
            <w:noProof/>
            <w:webHidden/>
          </w:rPr>
        </w:r>
        <w:r>
          <w:rPr>
            <w:noProof/>
            <w:webHidden/>
          </w:rPr>
          <w:fldChar w:fldCharType="separate"/>
        </w:r>
        <w:r>
          <w:rPr>
            <w:noProof/>
            <w:webHidden/>
          </w:rPr>
          <w:t>23</w:t>
        </w:r>
        <w:r>
          <w:rPr>
            <w:noProof/>
            <w:webHidden/>
          </w:rPr>
          <w:fldChar w:fldCharType="end"/>
        </w:r>
      </w:hyperlink>
    </w:p>
    <w:p w14:paraId="298686E9" w14:textId="1520C67C" w:rsidR="00794796" w:rsidRDefault="00794796">
      <w:pPr>
        <w:pStyle w:val="TOC3"/>
        <w:tabs>
          <w:tab w:val="left" w:pos="1897"/>
        </w:tabs>
        <w:rPr>
          <w:rFonts w:asciiTheme="minorHAnsi" w:eastAsiaTheme="minorEastAsia" w:hAnsiTheme="minorHAnsi"/>
          <w:kern w:val="2"/>
          <w:sz w:val="24"/>
          <w:szCs w:val="24"/>
          <w14:ligatures w14:val="standardContextual"/>
        </w:rPr>
      </w:pPr>
      <w:hyperlink w:anchor="_Toc222142631" w:history="1">
        <w:r w:rsidRPr="005419BD">
          <w:rPr>
            <w:rStyle w:val="Hyperlink"/>
          </w:rPr>
          <w:t>4.2.1</w:t>
        </w:r>
        <w:r>
          <w:rPr>
            <w:rFonts w:asciiTheme="minorHAnsi" w:eastAsiaTheme="minorEastAsia" w:hAnsiTheme="minorHAnsi"/>
            <w:kern w:val="2"/>
            <w:sz w:val="24"/>
            <w:szCs w:val="24"/>
            <w14:ligatures w14:val="standardContextual"/>
          </w:rPr>
          <w:tab/>
        </w:r>
        <w:r w:rsidRPr="005419BD">
          <w:rPr>
            <w:rStyle w:val="Hyperlink"/>
          </w:rPr>
          <w:t>Fixed Route Ridership</w:t>
        </w:r>
        <w:r>
          <w:rPr>
            <w:webHidden/>
          </w:rPr>
          <w:tab/>
        </w:r>
        <w:r>
          <w:rPr>
            <w:webHidden/>
          </w:rPr>
          <w:fldChar w:fldCharType="begin"/>
        </w:r>
        <w:r>
          <w:rPr>
            <w:webHidden/>
          </w:rPr>
          <w:instrText xml:space="preserve"> PAGEREF _Toc222142631 \h </w:instrText>
        </w:r>
        <w:r>
          <w:rPr>
            <w:webHidden/>
          </w:rPr>
        </w:r>
        <w:r>
          <w:rPr>
            <w:webHidden/>
          </w:rPr>
          <w:fldChar w:fldCharType="separate"/>
        </w:r>
        <w:r>
          <w:rPr>
            <w:webHidden/>
          </w:rPr>
          <w:t>26</w:t>
        </w:r>
        <w:r>
          <w:rPr>
            <w:webHidden/>
          </w:rPr>
          <w:fldChar w:fldCharType="end"/>
        </w:r>
      </w:hyperlink>
    </w:p>
    <w:p w14:paraId="28F26A3E" w14:textId="20BDBA53" w:rsidR="00794796" w:rsidRDefault="00794796">
      <w:pPr>
        <w:pStyle w:val="TOC3"/>
        <w:tabs>
          <w:tab w:val="left" w:pos="1897"/>
        </w:tabs>
        <w:rPr>
          <w:rFonts w:asciiTheme="minorHAnsi" w:eastAsiaTheme="minorEastAsia" w:hAnsiTheme="minorHAnsi"/>
          <w:kern w:val="2"/>
          <w:sz w:val="24"/>
          <w:szCs w:val="24"/>
          <w14:ligatures w14:val="standardContextual"/>
        </w:rPr>
      </w:pPr>
      <w:hyperlink w:anchor="_Toc222142632" w:history="1">
        <w:r w:rsidRPr="005419BD">
          <w:rPr>
            <w:rStyle w:val="Hyperlink"/>
          </w:rPr>
          <w:t>4.2.2</w:t>
        </w:r>
        <w:r>
          <w:rPr>
            <w:rFonts w:asciiTheme="minorHAnsi" w:eastAsiaTheme="minorEastAsia" w:hAnsiTheme="minorHAnsi"/>
            <w:kern w:val="2"/>
            <w:sz w:val="24"/>
            <w:szCs w:val="24"/>
            <w14:ligatures w14:val="standardContextual"/>
          </w:rPr>
          <w:tab/>
        </w:r>
        <w:r w:rsidRPr="005419BD">
          <w:rPr>
            <w:rStyle w:val="Hyperlink"/>
          </w:rPr>
          <w:t>Fixed Route Effectiveness</w:t>
        </w:r>
        <w:r>
          <w:rPr>
            <w:webHidden/>
          </w:rPr>
          <w:tab/>
        </w:r>
        <w:r>
          <w:rPr>
            <w:webHidden/>
          </w:rPr>
          <w:fldChar w:fldCharType="begin"/>
        </w:r>
        <w:r>
          <w:rPr>
            <w:webHidden/>
          </w:rPr>
          <w:instrText xml:space="preserve"> PAGEREF _Toc222142632 \h </w:instrText>
        </w:r>
        <w:r>
          <w:rPr>
            <w:webHidden/>
          </w:rPr>
        </w:r>
        <w:r>
          <w:rPr>
            <w:webHidden/>
          </w:rPr>
          <w:fldChar w:fldCharType="separate"/>
        </w:r>
        <w:r>
          <w:rPr>
            <w:webHidden/>
          </w:rPr>
          <w:t>30</w:t>
        </w:r>
        <w:r>
          <w:rPr>
            <w:webHidden/>
          </w:rPr>
          <w:fldChar w:fldCharType="end"/>
        </w:r>
      </w:hyperlink>
    </w:p>
    <w:p w14:paraId="76E29EF1" w14:textId="3C31CE1E" w:rsidR="00794796" w:rsidRDefault="00794796">
      <w:pPr>
        <w:pStyle w:val="TOC3"/>
        <w:tabs>
          <w:tab w:val="left" w:pos="1897"/>
        </w:tabs>
        <w:rPr>
          <w:rFonts w:asciiTheme="minorHAnsi" w:eastAsiaTheme="minorEastAsia" w:hAnsiTheme="minorHAnsi"/>
          <w:kern w:val="2"/>
          <w:sz w:val="24"/>
          <w:szCs w:val="24"/>
          <w14:ligatures w14:val="standardContextual"/>
        </w:rPr>
      </w:pPr>
      <w:hyperlink w:anchor="_Toc222142633" w:history="1">
        <w:r w:rsidRPr="005419BD">
          <w:rPr>
            <w:rStyle w:val="Hyperlink"/>
          </w:rPr>
          <w:t>4.2.3</w:t>
        </w:r>
        <w:r>
          <w:rPr>
            <w:rFonts w:asciiTheme="minorHAnsi" w:eastAsiaTheme="minorEastAsia" w:hAnsiTheme="minorHAnsi"/>
            <w:kern w:val="2"/>
            <w:sz w:val="24"/>
            <w:szCs w:val="24"/>
            <w14:ligatures w14:val="standardContextual"/>
          </w:rPr>
          <w:tab/>
        </w:r>
        <w:r w:rsidRPr="005419BD">
          <w:rPr>
            <w:rStyle w:val="Hyperlink"/>
          </w:rPr>
          <w:t>Demand Response Ridership and Effectiveness</w:t>
        </w:r>
        <w:r>
          <w:rPr>
            <w:webHidden/>
          </w:rPr>
          <w:tab/>
        </w:r>
        <w:r>
          <w:rPr>
            <w:webHidden/>
          </w:rPr>
          <w:fldChar w:fldCharType="begin"/>
        </w:r>
        <w:r>
          <w:rPr>
            <w:webHidden/>
          </w:rPr>
          <w:instrText xml:space="preserve"> PAGEREF _Toc222142633 \h </w:instrText>
        </w:r>
        <w:r>
          <w:rPr>
            <w:webHidden/>
          </w:rPr>
        </w:r>
        <w:r>
          <w:rPr>
            <w:webHidden/>
          </w:rPr>
          <w:fldChar w:fldCharType="separate"/>
        </w:r>
        <w:r>
          <w:rPr>
            <w:webHidden/>
          </w:rPr>
          <w:t>32</w:t>
        </w:r>
        <w:r>
          <w:rPr>
            <w:webHidden/>
          </w:rPr>
          <w:fldChar w:fldCharType="end"/>
        </w:r>
      </w:hyperlink>
    </w:p>
    <w:p w14:paraId="6EF87C42" w14:textId="3C8EC7A7" w:rsidR="00794796" w:rsidRDefault="00794796">
      <w:pPr>
        <w:pStyle w:val="TOC3"/>
        <w:tabs>
          <w:tab w:val="left" w:pos="1897"/>
        </w:tabs>
        <w:rPr>
          <w:rFonts w:asciiTheme="minorHAnsi" w:eastAsiaTheme="minorEastAsia" w:hAnsiTheme="minorHAnsi"/>
          <w:kern w:val="2"/>
          <w:sz w:val="24"/>
          <w:szCs w:val="24"/>
          <w14:ligatures w14:val="standardContextual"/>
        </w:rPr>
      </w:pPr>
      <w:hyperlink w:anchor="_Toc222142634" w:history="1">
        <w:r w:rsidRPr="005419BD">
          <w:rPr>
            <w:rStyle w:val="Hyperlink"/>
          </w:rPr>
          <w:t>4.2.4</w:t>
        </w:r>
        <w:r>
          <w:rPr>
            <w:rFonts w:asciiTheme="minorHAnsi" w:eastAsiaTheme="minorEastAsia" w:hAnsiTheme="minorHAnsi"/>
            <w:kern w:val="2"/>
            <w:sz w:val="24"/>
            <w:szCs w:val="24"/>
            <w14:ligatures w14:val="standardContextual"/>
          </w:rPr>
          <w:tab/>
        </w:r>
        <w:r w:rsidRPr="005419BD">
          <w:rPr>
            <w:rStyle w:val="Hyperlink"/>
          </w:rPr>
          <w:t>On-Time Performance</w:t>
        </w:r>
        <w:r>
          <w:rPr>
            <w:webHidden/>
          </w:rPr>
          <w:tab/>
        </w:r>
        <w:r>
          <w:rPr>
            <w:webHidden/>
          </w:rPr>
          <w:fldChar w:fldCharType="begin"/>
        </w:r>
        <w:r>
          <w:rPr>
            <w:webHidden/>
          </w:rPr>
          <w:instrText xml:space="preserve"> PAGEREF _Toc222142634 \h </w:instrText>
        </w:r>
        <w:r>
          <w:rPr>
            <w:webHidden/>
          </w:rPr>
        </w:r>
        <w:r>
          <w:rPr>
            <w:webHidden/>
          </w:rPr>
          <w:fldChar w:fldCharType="separate"/>
        </w:r>
        <w:r>
          <w:rPr>
            <w:webHidden/>
          </w:rPr>
          <w:t>34</w:t>
        </w:r>
        <w:r>
          <w:rPr>
            <w:webHidden/>
          </w:rPr>
          <w:fldChar w:fldCharType="end"/>
        </w:r>
      </w:hyperlink>
    </w:p>
    <w:p w14:paraId="4DC3E1CB" w14:textId="05758869" w:rsidR="00794796" w:rsidRDefault="00794796">
      <w:pPr>
        <w:pStyle w:val="TOC3"/>
        <w:tabs>
          <w:tab w:val="left" w:pos="1897"/>
        </w:tabs>
        <w:rPr>
          <w:rFonts w:asciiTheme="minorHAnsi" w:eastAsiaTheme="minorEastAsia" w:hAnsiTheme="minorHAnsi"/>
          <w:kern w:val="2"/>
          <w:sz w:val="24"/>
          <w:szCs w:val="24"/>
          <w14:ligatures w14:val="standardContextual"/>
        </w:rPr>
      </w:pPr>
      <w:hyperlink w:anchor="_Toc222142635" w:history="1">
        <w:r w:rsidRPr="005419BD">
          <w:rPr>
            <w:rStyle w:val="Hyperlink"/>
          </w:rPr>
          <w:t>4.2.5</w:t>
        </w:r>
        <w:r>
          <w:rPr>
            <w:rFonts w:asciiTheme="minorHAnsi" w:eastAsiaTheme="minorEastAsia" w:hAnsiTheme="minorHAnsi"/>
            <w:kern w:val="2"/>
            <w:sz w:val="24"/>
            <w:szCs w:val="24"/>
            <w14:ligatures w14:val="standardContextual"/>
          </w:rPr>
          <w:tab/>
        </w:r>
        <w:r w:rsidRPr="005419BD">
          <w:rPr>
            <w:rStyle w:val="Hyperlink"/>
          </w:rPr>
          <w:t>Customer Service</w:t>
        </w:r>
        <w:r>
          <w:rPr>
            <w:webHidden/>
          </w:rPr>
          <w:tab/>
        </w:r>
        <w:r>
          <w:rPr>
            <w:webHidden/>
          </w:rPr>
          <w:fldChar w:fldCharType="begin"/>
        </w:r>
        <w:r>
          <w:rPr>
            <w:webHidden/>
          </w:rPr>
          <w:instrText xml:space="preserve"> PAGEREF _Toc222142635 \h </w:instrText>
        </w:r>
        <w:r>
          <w:rPr>
            <w:webHidden/>
          </w:rPr>
        </w:r>
        <w:r>
          <w:rPr>
            <w:webHidden/>
          </w:rPr>
          <w:fldChar w:fldCharType="separate"/>
        </w:r>
        <w:r>
          <w:rPr>
            <w:webHidden/>
          </w:rPr>
          <w:t>36</w:t>
        </w:r>
        <w:r>
          <w:rPr>
            <w:webHidden/>
          </w:rPr>
          <w:fldChar w:fldCharType="end"/>
        </w:r>
      </w:hyperlink>
    </w:p>
    <w:p w14:paraId="6EB9FF49" w14:textId="34241A9D" w:rsidR="00794796" w:rsidRDefault="00794796">
      <w:pPr>
        <w:pStyle w:val="TOC2"/>
        <w:rPr>
          <w:rFonts w:asciiTheme="minorHAnsi" w:eastAsiaTheme="minorEastAsia" w:hAnsiTheme="minorHAnsi"/>
          <w:noProof/>
          <w:kern w:val="2"/>
          <w:sz w:val="24"/>
          <w:szCs w:val="24"/>
          <w14:ligatures w14:val="standardContextual"/>
        </w:rPr>
      </w:pPr>
      <w:hyperlink w:anchor="_Toc222142636" w:history="1">
        <w:r w:rsidRPr="005419BD">
          <w:rPr>
            <w:rStyle w:val="Hyperlink"/>
            <w:noProof/>
          </w:rPr>
          <w:t>4.3</w:t>
        </w:r>
        <w:r>
          <w:rPr>
            <w:rFonts w:asciiTheme="minorHAnsi" w:eastAsiaTheme="minorEastAsia" w:hAnsiTheme="minorHAnsi"/>
            <w:noProof/>
            <w:kern w:val="2"/>
            <w:sz w:val="24"/>
            <w:szCs w:val="24"/>
            <w14:ligatures w14:val="standardContextual"/>
          </w:rPr>
          <w:tab/>
        </w:r>
        <w:r w:rsidRPr="005419BD">
          <w:rPr>
            <w:rStyle w:val="Hyperlink"/>
            <w:noProof/>
          </w:rPr>
          <w:t>Regional Connections and Partnerships</w:t>
        </w:r>
        <w:r>
          <w:rPr>
            <w:noProof/>
            <w:webHidden/>
          </w:rPr>
          <w:tab/>
        </w:r>
        <w:r>
          <w:rPr>
            <w:noProof/>
            <w:webHidden/>
          </w:rPr>
          <w:fldChar w:fldCharType="begin"/>
        </w:r>
        <w:r>
          <w:rPr>
            <w:noProof/>
            <w:webHidden/>
          </w:rPr>
          <w:instrText xml:space="preserve"> PAGEREF _Toc222142636 \h </w:instrText>
        </w:r>
        <w:r>
          <w:rPr>
            <w:noProof/>
            <w:webHidden/>
          </w:rPr>
        </w:r>
        <w:r>
          <w:rPr>
            <w:noProof/>
            <w:webHidden/>
          </w:rPr>
          <w:fldChar w:fldCharType="separate"/>
        </w:r>
        <w:r>
          <w:rPr>
            <w:noProof/>
            <w:webHidden/>
          </w:rPr>
          <w:t>37</w:t>
        </w:r>
        <w:r>
          <w:rPr>
            <w:noProof/>
            <w:webHidden/>
          </w:rPr>
          <w:fldChar w:fldCharType="end"/>
        </w:r>
      </w:hyperlink>
    </w:p>
    <w:p w14:paraId="70838BDA" w14:textId="5C12C2D4" w:rsidR="00794796" w:rsidRDefault="00794796">
      <w:pPr>
        <w:pStyle w:val="TOC2"/>
        <w:rPr>
          <w:rFonts w:asciiTheme="minorHAnsi" w:eastAsiaTheme="minorEastAsia" w:hAnsiTheme="minorHAnsi"/>
          <w:noProof/>
          <w:kern w:val="2"/>
          <w:sz w:val="24"/>
          <w:szCs w:val="24"/>
          <w14:ligatures w14:val="standardContextual"/>
        </w:rPr>
      </w:pPr>
      <w:hyperlink w:anchor="_Toc222142637" w:history="1">
        <w:r w:rsidRPr="005419BD">
          <w:rPr>
            <w:rStyle w:val="Hyperlink"/>
            <w:noProof/>
          </w:rPr>
          <w:t>4.4</w:t>
        </w:r>
        <w:r>
          <w:rPr>
            <w:rFonts w:asciiTheme="minorHAnsi" w:eastAsiaTheme="minorEastAsia" w:hAnsiTheme="minorHAnsi"/>
            <w:noProof/>
            <w:kern w:val="2"/>
            <w:sz w:val="24"/>
            <w:szCs w:val="24"/>
            <w14:ligatures w14:val="standardContextual"/>
          </w:rPr>
          <w:tab/>
        </w:r>
        <w:r w:rsidRPr="005419BD">
          <w:rPr>
            <w:rStyle w:val="Hyperlink"/>
            <w:noProof/>
          </w:rPr>
          <w:t>Asset Management</w:t>
        </w:r>
        <w:r>
          <w:rPr>
            <w:noProof/>
            <w:webHidden/>
          </w:rPr>
          <w:tab/>
        </w:r>
        <w:r>
          <w:rPr>
            <w:noProof/>
            <w:webHidden/>
          </w:rPr>
          <w:fldChar w:fldCharType="begin"/>
        </w:r>
        <w:r>
          <w:rPr>
            <w:noProof/>
            <w:webHidden/>
          </w:rPr>
          <w:instrText xml:space="preserve"> PAGEREF _Toc222142637 \h </w:instrText>
        </w:r>
        <w:r>
          <w:rPr>
            <w:noProof/>
            <w:webHidden/>
          </w:rPr>
        </w:r>
        <w:r>
          <w:rPr>
            <w:noProof/>
            <w:webHidden/>
          </w:rPr>
          <w:fldChar w:fldCharType="separate"/>
        </w:r>
        <w:r>
          <w:rPr>
            <w:noProof/>
            <w:webHidden/>
          </w:rPr>
          <w:t>37</w:t>
        </w:r>
        <w:r>
          <w:rPr>
            <w:noProof/>
            <w:webHidden/>
          </w:rPr>
          <w:fldChar w:fldCharType="end"/>
        </w:r>
      </w:hyperlink>
    </w:p>
    <w:p w14:paraId="01991F9D" w14:textId="7EAE19FD" w:rsidR="00794796" w:rsidRDefault="00794796">
      <w:pPr>
        <w:pStyle w:val="TOC3"/>
        <w:tabs>
          <w:tab w:val="left" w:pos="1897"/>
        </w:tabs>
        <w:rPr>
          <w:rFonts w:asciiTheme="minorHAnsi" w:eastAsiaTheme="minorEastAsia" w:hAnsiTheme="minorHAnsi"/>
          <w:kern w:val="2"/>
          <w:sz w:val="24"/>
          <w:szCs w:val="24"/>
          <w14:ligatures w14:val="standardContextual"/>
        </w:rPr>
      </w:pPr>
      <w:hyperlink w:anchor="_Toc222142638" w:history="1">
        <w:r w:rsidRPr="005419BD">
          <w:rPr>
            <w:rStyle w:val="Hyperlink"/>
          </w:rPr>
          <w:t>4.4.1</w:t>
        </w:r>
        <w:r>
          <w:rPr>
            <w:rFonts w:asciiTheme="minorHAnsi" w:eastAsiaTheme="minorEastAsia" w:hAnsiTheme="minorHAnsi"/>
            <w:kern w:val="2"/>
            <w:sz w:val="24"/>
            <w:szCs w:val="24"/>
            <w14:ligatures w14:val="standardContextual"/>
          </w:rPr>
          <w:tab/>
        </w:r>
        <w:r w:rsidRPr="005419BD">
          <w:rPr>
            <w:rStyle w:val="Hyperlink"/>
          </w:rPr>
          <w:t>Maintenance</w:t>
        </w:r>
        <w:r>
          <w:rPr>
            <w:webHidden/>
          </w:rPr>
          <w:tab/>
        </w:r>
        <w:r>
          <w:rPr>
            <w:webHidden/>
          </w:rPr>
          <w:fldChar w:fldCharType="begin"/>
        </w:r>
        <w:r>
          <w:rPr>
            <w:webHidden/>
          </w:rPr>
          <w:instrText xml:space="preserve"> PAGEREF _Toc222142638 \h </w:instrText>
        </w:r>
        <w:r>
          <w:rPr>
            <w:webHidden/>
          </w:rPr>
        </w:r>
        <w:r>
          <w:rPr>
            <w:webHidden/>
          </w:rPr>
          <w:fldChar w:fldCharType="separate"/>
        </w:r>
        <w:r>
          <w:rPr>
            <w:webHidden/>
          </w:rPr>
          <w:t>37</w:t>
        </w:r>
        <w:r>
          <w:rPr>
            <w:webHidden/>
          </w:rPr>
          <w:fldChar w:fldCharType="end"/>
        </w:r>
      </w:hyperlink>
    </w:p>
    <w:p w14:paraId="6A5E6F6C" w14:textId="33A35424" w:rsidR="00794796" w:rsidRDefault="00794796">
      <w:pPr>
        <w:pStyle w:val="TOC3"/>
        <w:tabs>
          <w:tab w:val="left" w:pos="1897"/>
        </w:tabs>
        <w:rPr>
          <w:rFonts w:asciiTheme="minorHAnsi" w:eastAsiaTheme="minorEastAsia" w:hAnsiTheme="minorHAnsi"/>
          <w:kern w:val="2"/>
          <w:sz w:val="24"/>
          <w:szCs w:val="24"/>
          <w14:ligatures w14:val="standardContextual"/>
        </w:rPr>
      </w:pPr>
      <w:hyperlink w:anchor="_Toc222142639" w:history="1">
        <w:r w:rsidRPr="005419BD">
          <w:rPr>
            <w:rStyle w:val="Hyperlink"/>
          </w:rPr>
          <w:t>4.4.2</w:t>
        </w:r>
        <w:r>
          <w:rPr>
            <w:rFonts w:asciiTheme="minorHAnsi" w:eastAsiaTheme="minorEastAsia" w:hAnsiTheme="minorHAnsi"/>
            <w:kern w:val="2"/>
            <w:sz w:val="24"/>
            <w:szCs w:val="24"/>
            <w14:ligatures w14:val="standardContextual"/>
          </w:rPr>
          <w:tab/>
        </w:r>
        <w:r w:rsidRPr="005419BD">
          <w:rPr>
            <w:rStyle w:val="Hyperlink"/>
          </w:rPr>
          <w:t>Vehicles</w:t>
        </w:r>
        <w:r>
          <w:rPr>
            <w:webHidden/>
          </w:rPr>
          <w:tab/>
        </w:r>
        <w:r>
          <w:rPr>
            <w:webHidden/>
          </w:rPr>
          <w:fldChar w:fldCharType="begin"/>
        </w:r>
        <w:r>
          <w:rPr>
            <w:webHidden/>
          </w:rPr>
          <w:instrText xml:space="preserve"> PAGEREF _Toc222142639 \h </w:instrText>
        </w:r>
        <w:r>
          <w:rPr>
            <w:webHidden/>
          </w:rPr>
        </w:r>
        <w:r>
          <w:rPr>
            <w:webHidden/>
          </w:rPr>
          <w:fldChar w:fldCharType="separate"/>
        </w:r>
        <w:r>
          <w:rPr>
            <w:webHidden/>
          </w:rPr>
          <w:t>39</w:t>
        </w:r>
        <w:r>
          <w:rPr>
            <w:webHidden/>
          </w:rPr>
          <w:fldChar w:fldCharType="end"/>
        </w:r>
      </w:hyperlink>
    </w:p>
    <w:p w14:paraId="43E57494" w14:textId="6EDBAA5B" w:rsidR="00794796" w:rsidRDefault="00794796">
      <w:pPr>
        <w:pStyle w:val="TOC3"/>
        <w:tabs>
          <w:tab w:val="left" w:pos="1897"/>
        </w:tabs>
        <w:rPr>
          <w:rFonts w:asciiTheme="minorHAnsi" w:eastAsiaTheme="minorEastAsia" w:hAnsiTheme="minorHAnsi"/>
          <w:kern w:val="2"/>
          <w:sz w:val="24"/>
          <w:szCs w:val="24"/>
          <w14:ligatures w14:val="standardContextual"/>
        </w:rPr>
      </w:pPr>
      <w:hyperlink w:anchor="_Toc222142640" w:history="1">
        <w:r w:rsidRPr="005419BD">
          <w:rPr>
            <w:rStyle w:val="Hyperlink"/>
          </w:rPr>
          <w:t>4.4.3</w:t>
        </w:r>
        <w:r>
          <w:rPr>
            <w:rFonts w:asciiTheme="minorHAnsi" w:eastAsiaTheme="minorEastAsia" w:hAnsiTheme="minorHAnsi"/>
            <w:kern w:val="2"/>
            <w:sz w:val="24"/>
            <w:szCs w:val="24"/>
            <w14:ligatures w14:val="standardContextual"/>
          </w:rPr>
          <w:tab/>
        </w:r>
        <w:r w:rsidRPr="005419BD">
          <w:rPr>
            <w:rStyle w:val="Hyperlink"/>
          </w:rPr>
          <w:t>Facilities</w:t>
        </w:r>
        <w:r>
          <w:rPr>
            <w:webHidden/>
          </w:rPr>
          <w:tab/>
        </w:r>
        <w:r>
          <w:rPr>
            <w:webHidden/>
          </w:rPr>
          <w:fldChar w:fldCharType="begin"/>
        </w:r>
        <w:r>
          <w:rPr>
            <w:webHidden/>
          </w:rPr>
          <w:instrText xml:space="preserve"> PAGEREF _Toc222142640 \h </w:instrText>
        </w:r>
        <w:r>
          <w:rPr>
            <w:webHidden/>
          </w:rPr>
        </w:r>
        <w:r>
          <w:rPr>
            <w:webHidden/>
          </w:rPr>
          <w:fldChar w:fldCharType="separate"/>
        </w:r>
        <w:r>
          <w:rPr>
            <w:webHidden/>
          </w:rPr>
          <w:t>40</w:t>
        </w:r>
        <w:r>
          <w:rPr>
            <w:webHidden/>
          </w:rPr>
          <w:fldChar w:fldCharType="end"/>
        </w:r>
      </w:hyperlink>
    </w:p>
    <w:p w14:paraId="54B617BF" w14:textId="72E5649F" w:rsidR="00794796" w:rsidRDefault="00794796">
      <w:pPr>
        <w:pStyle w:val="TOC3"/>
        <w:tabs>
          <w:tab w:val="left" w:pos="1897"/>
        </w:tabs>
        <w:rPr>
          <w:rFonts w:asciiTheme="minorHAnsi" w:eastAsiaTheme="minorEastAsia" w:hAnsiTheme="minorHAnsi"/>
          <w:kern w:val="2"/>
          <w:sz w:val="24"/>
          <w:szCs w:val="24"/>
          <w14:ligatures w14:val="standardContextual"/>
        </w:rPr>
      </w:pPr>
      <w:hyperlink w:anchor="_Toc222142641" w:history="1">
        <w:r w:rsidRPr="005419BD">
          <w:rPr>
            <w:rStyle w:val="Hyperlink"/>
          </w:rPr>
          <w:t>4.4.4</w:t>
        </w:r>
        <w:r>
          <w:rPr>
            <w:rFonts w:asciiTheme="minorHAnsi" w:eastAsiaTheme="minorEastAsia" w:hAnsiTheme="minorHAnsi"/>
            <w:kern w:val="2"/>
            <w:sz w:val="24"/>
            <w:szCs w:val="24"/>
            <w14:ligatures w14:val="standardContextual"/>
          </w:rPr>
          <w:tab/>
        </w:r>
        <w:r w:rsidRPr="005419BD">
          <w:rPr>
            <w:rStyle w:val="Hyperlink"/>
          </w:rPr>
          <w:t>Technology</w:t>
        </w:r>
        <w:r>
          <w:rPr>
            <w:webHidden/>
          </w:rPr>
          <w:tab/>
        </w:r>
        <w:r>
          <w:rPr>
            <w:webHidden/>
          </w:rPr>
          <w:fldChar w:fldCharType="begin"/>
        </w:r>
        <w:r>
          <w:rPr>
            <w:webHidden/>
          </w:rPr>
          <w:instrText xml:space="preserve"> PAGEREF _Toc222142641 \h </w:instrText>
        </w:r>
        <w:r>
          <w:rPr>
            <w:webHidden/>
          </w:rPr>
        </w:r>
        <w:r>
          <w:rPr>
            <w:webHidden/>
          </w:rPr>
          <w:fldChar w:fldCharType="separate"/>
        </w:r>
        <w:r>
          <w:rPr>
            <w:webHidden/>
          </w:rPr>
          <w:t>40</w:t>
        </w:r>
        <w:r>
          <w:rPr>
            <w:webHidden/>
          </w:rPr>
          <w:fldChar w:fldCharType="end"/>
        </w:r>
      </w:hyperlink>
    </w:p>
    <w:p w14:paraId="68B9ED40" w14:textId="1A3BD2D8" w:rsidR="00794796" w:rsidRDefault="00794796">
      <w:pPr>
        <w:pStyle w:val="TOC2"/>
        <w:rPr>
          <w:rFonts w:asciiTheme="minorHAnsi" w:eastAsiaTheme="minorEastAsia" w:hAnsiTheme="minorHAnsi"/>
          <w:noProof/>
          <w:kern w:val="2"/>
          <w:sz w:val="24"/>
          <w:szCs w:val="24"/>
          <w14:ligatures w14:val="standardContextual"/>
        </w:rPr>
      </w:pPr>
      <w:hyperlink w:anchor="_Toc222142642" w:history="1">
        <w:r w:rsidRPr="005419BD">
          <w:rPr>
            <w:rStyle w:val="Hyperlink"/>
            <w:noProof/>
          </w:rPr>
          <w:t>4.5</w:t>
        </w:r>
        <w:r>
          <w:rPr>
            <w:rFonts w:asciiTheme="minorHAnsi" w:eastAsiaTheme="minorEastAsia" w:hAnsiTheme="minorHAnsi"/>
            <w:noProof/>
            <w:kern w:val="2"/>
            <w:sz w:val="24"/>
            <w:szCs w:val="24"/>
            <w14:ligatures w14:val="standardContextual"/>
          </w:rPr>
          <w:tab/>
        </w:r>
        <w:r w:rsidRPr="005419BD">
          <w:rPr>
            <w:rStyle w:val="Hyperlink"/>
            <w:noProof/>
          </w:rPr>
          <w:t>Policies and Procedures</w:t>
        </w:r>
        <w:r>
          <w:rPr>
            <w:noProof/>
            <w:webHidden/>
          </w:rPr>
          <w:tab/>
        </w:r>
        <w:r>
          <w:rPr>
            <w:noProof/>
            <w:webHidden/>
          </w:rPr>
          <w:fldChar w:fldCharType="begin"/>
        </w:r>
        <w:r>
          <w:rPr>
            <w:noProof/>
            <w:webHidden/>
          </w:rPr>
          <w:instrText xml:space="preserve"> PAGEREF _Toc222142642 \h </w:instrText>
        </w:r>
        <w:r>
          <w:rPr>
            <w:noProof/>
            <w:webHidden/>
          </w:rPr>
        </w:r>
        <w:r>
          <w:rPr>
            <w:noProof/>
            <w:webHidden/>
          </w:rPr>
          <w:fldChar w:fldCharType="separate"/>
        </w:r>
        <w:r>
          <w:rPr>
            <w:noProof/>
            <w:webHidden/>
          </w:rPr>
          <w:t>41</w:t>
        </w:r>
        <w:r>
          <w:rPr>
            <w:noProof/>
            <w:webHidden/>
          </w:rPr>
          <w:fldChar w:fldCharType="end"/>
        </w:r>
      </w:hyperlink>
    </w:p>
    <w:p w14:paraId="3FCF9B8C" w14:textId="1E87E886" w:rsidR="00794796" w:rsidRDefault="00794796">
      <w:pPr>
        <w:pStyle w:val="TOC2"/>
        <w:rPr>
          <w:rFonts w:asciiTheme="minorHAnsi" w:eastAsiaTheme="minorEastAsia" w:hAnsiTheme="minorHAnsi"/>
          <w:noProof/>
          <w:kern w:val="2"/>
          <w:sz w:val="24"/>
          <w:szCs w:val="24"/>
          <w14:ligatures w14:val="standardContextual"/>
        </w:rPr>
      </w:pPr>
      <w:hyperlink w:anchor="_Toc222142643" w:history="1">
        <w:r w:rsidRPr="005419BD">
          <w:rPr>
            <w:rStyle w:val="Hyperlink"/>
            <w:noProof/>
          </w:rPr>
          <w:t>4.6</w:t>
        </w:r>
        <w:r>
          <w:rPr>
            <w:rFonts w:asciiTheme="minorHAnsi" w:eastAsiaTheme="minorEastAsia" w:hAnsiTheme="minorHAnsi"/>
            <w:noProof/>
            <w:kern w:val="2"/>
            <w:sz w:val="24"/>
            <w:szCs w:val="24"/>
            <w14:ligatures w14:val="standardContextual"/>
          </w:rPr>
          <w:tab/>
        </w:r>
        <w:r w:rsidRPr="005419BD">
          <w:rPr>
            <w:rStyle w:val="Hyperlink"/>
            <w:noProof/>
          </w:rPr>
          <w:t>Peer Agency Analysis</w:t>
        </w:r>
        <w:r>
          <w:rPr>
            <w:noProof/>
            <w:webHidden/>
          </w:rPr>
          <w:tab/>
        </w:r>
        <w:r>
          <w:rPr>
            <w:noProof/>
            <w:webHidden/>
          </w:rPr>
          <w:fldChar w:fldCharType="begin"/>
        </w:r>
        <w:r>
          <w:rPr>
            <w:noProof/>
            <w:webHidden/>
          </w:rPr>
          <w:instrText xml:space="preserve"> PAGEREF _Toc222142643 \h </w:instrText>
        </w:r>
        <w:r>
          <w:rPr>
            <w:noProof/>
            <w:webHidden/>
          </w:rPr>
        </w:r>
        <w:r>
          <w:rPr>
            <w:noProof/>
            <w:webHidden/>
          </w:rPr>
          <w:fldChar w:fldCharType="separate"/>
        </w:r>
        <w:r>
          <w:rPr>
            <w:noProof/>
            <w:webHidden/>
          </w:rPr>
          <w:t>45</w:t>
        </w:r>
        <w:r>
          <w:rPr>
            <w:noProof/>
            <w:webHidden/>
          </w:rPr>
          <w:fldChar w:fldCharType="end"/>
        </w:r>
      </w:hyperlink>
    </w:p>
    <w:p w14:paraId="1A8F27E6" w14:textId="3E8E1354" w:rsidR="00794796" w:rsidRDefault="00794796">
      <w:pPr>
        <w:pStyle w:val="TOC1"/>
        <w:rPr>
          <w:rFonts w:asciiTheme="minorHAnsi" w:eastAsiaTheme="minorEastAsia" w:hAnsiTheme="minorHAnsi"/>
          <w:noProof/>
          <w:kern w:val="2"/>
          <w:sz w:val="24"/>
          <w:szCs w:val="24"/>
          <w14:ligatures w14:val="standardContextual"/>
        </w:rPr>
      </w:pPr>
      <w:hyperlink w:anchor="_Toc222142644" w:history="1">
        <w:r w:rsidRPr="005419BD">
          <w:rPr>
            <w:rStyle w:val="Hyperlink"/>
            <w:noProof/>
          </w:rPr>
          <w:t>5</w:t>
        </w:r>
        <w:r>
          <w:rPr>
            <w:rFonts w:asciiTheme="minorHAnsi" w:eastAsiaTheme="minorEastAsia" w:hAnsiTheme="minorHAnsi"/>
            <w:noProof/>
            <w:kern w:val="2"/>
            <w:sz w:val="24"/>
            <w:szCs w:val="24"/>
            <w14:ligatures w14:val="standardContextual"/>
          </w:rPr>
          <w:tab/>
        </w:r>
        <w:r w:rsidRPr="005419BD">
          <w:rPr>
            <w:rStyle w:val="Hyperlink"/>
            <w:noProof/>
          </w:rPr>
          <w:t>Market Evaluation</w:t>
        </w:r>
        <w:r>
          <w:rPr>
            <w:noProof/>
            <w:webHidden/>
          </w:rPr>
          <w:tab/>
        </w:r>
        <w:r>
          <w:rPr>
            <w:noProof/>
            <w:webHidden/>
          </w:rPr>
          <w:fldChar w:fldCharType="begin"/>
        </w:r>
        <w:r>
          <w:rPr>
            <w:noProof/>
            <w:webHidden/>
          </w:rPr>
          <w:instrText xml:space="preserve"> PAGEREF _Toc222142644 \h </w:instrText>
        </w:r>
        <w:r>
          <w:rPr>
            <w:noProof/>
            <w:webHidden/>
          </w:rPr>
        </w:r>
        <w:r>
          <w:rPr>
            <w:noProof/>
            <w:webHidden/>
          </w:rPr>
          <w:fldChar w:fldCharType="separate"/>
        </w:r>
        <w:r>
          <w:rPr>
            <w:noProof/>
            <w:webHidden/>
          </w:rPr>
          <w:t>48</w:t>
        </w:r>
        <w:r>
          <w:rPr>
            <w:noProof/>
            <w:webHidden/>
          </w:rPr>
          <w:fldChar w:fldCharType="end"/>
        </w:r>
      </w:hyperlink>
    </w:p>
    <w:p w14:paraId="00FA5476" w14:textId="66E582BD" w:rsidR="00794796" w:rsidRDefault="00794796">
      <w:pPr>
        <w:pStyle w:val="TOC2"/>
        <w:rPr>
          <w:rFonts w:asciiTheme="minorHAnsi" w:eastAsiaTheme="minorEastAsia" w:hAnsiTheme="minorHAnsi"/>
          <w:noProof/>
          <w:kern w:val="2"/>
          <w:sz w:val="24"/>
          <w:szCs w:val="24"/>
          <w14:ligatures w14:val="standardContextual"/>
        </w:rPr>
      </w:pPr>
      <w:hyperlink w:anchor="_Toc222142645" w:history="1">
        <w:r w:rsidRPr="005419BD">
          <w:rPr>
            <w:rStyle w:val="Hyperlink"/>
            <w:noProof/>
          </w:rPr>
          <w:t>5.1</w:t>
        </w:r>
        <w:r>
          <w:rPr>
            <w:rFonts w:asciiTheme="minorHAnsi" w:eastAsiaTheme="minorEastAsia" w:hAnsiTheme="minorHAnsi"/>
            <w:noProof/>
            <w:kern w:val="2"/>
            <w:sz w:val="24"/>
            <w:szCs w:val="24"/>
            <w14:ligatures w14:val="standardContextual"/>
          </w:rPr>
          <w:tab/>
        </w:r>
        <w:r w:rsidRPr="005419BD">
          <w:rPr>
            <w:rStyle w:val="Hyperlink"/>
            <w:noProof/>
          </w:rPr>
          <w:t>Demographic Analysis</w:t>
        </w:r>
        <w:r>
          <w:rPr>
            <w:noProof/>
            <w:webHidden/>
          </w:rPr>
          <w:tab/>
        </w:r>
        <w:r>
          <w:rPr>
            <w:noProof/>
            <w:webHidden/>
          </w:rPr>
          <w:fldChar w:fldCharType="begin"/>
        </w:r>
        <w:r>
          <w:rPr>
            <w:noProof/>
            <w:webHidden/>
          </w:rPr>
          <w:instrText xml:space="preserve"> PAGEREF _Toc222142645 \h </w:instrText>
        </w:r>
        <w:r>
          <w:rPr>
            <w:noProof/>
            <w:webHidden/>
          </w:rPr>
        </w:r>
        <w:r>
          <w:rPr>
            <w:noProof/>
            <w:webHidden/>
          </w:rPr>
          <w:fldChar w:fldCharType="separate"/>
        </w:r>
        <w:r>
          <w:rPr>
            <w:noProof/>
            <w:webHidden/>
          </w:rPr>
          <w:t>50</w:t>
        </w:r>
        <w:r>
          <w:rPr>
            <w:noProof/>
            <w:webHidden/>
          </w:rPr>
          <w:fldChar w:fldCharType="end"/>
        </w:r>
      </w:hyperlink>
    </w:p>
    <w:p w14:paraId="1E86E54C" w14:textId="5347DA71" w:rsidR="00794796" w:rsidRDefault="00794796">
      <w:pPr>
        <w:pStyle w:val="TOC3"/>
        <w:tabs>
          <w:tab w:val="left" w:pos="1897"/>
        </w:tabs>
        <w:rPr>
          <w:rFonts w:asciiTheme="minorHAnsi" w:eastAsiaTheme="minorEastAsia" w:hAnsiTheme="minorHAnsi"/>
          <w:kern w:val="2"/>
          <w:sz w:val="24"/>
          <w:szCs w:val="24"/>
          <w14:ligatures w14:val="standardContextual"/>
        </w:rPr>
      </w:pPr>
      <w:hyperlink w:anchor="_Toc222142646" w:history="1">
        <w:r w:rsidRPr="005419BD">
          <w:rPr>
            <w:rStyle w:val="Hyperlink"/>
          </w:rPr>
          <w:t>5.1.1</w:t>
        </w:r>
        <w:r>
          <w:rPr>
            <w:rFonts w:asciiTheme="minorHAnsi" w:eastAsiaTheme="minorEastAsia" w:hAnsiTheme="minorHAnsi"/>
            <w:kern w:val="2"/>
            <w:sz w:val="24"/>
            <w:szCs w:val="24"/>
            <w14:ligatures w14:val="standardContextual"/>
          </w:rPr>
          <w:tab/>
        </w:r>
        <w:r w:rsidRPr="005419BD">
          <w:rPr>
            <w:rStyle w:val="Hyperlink"/>
          </w:rPr>
          <w:t>Population Density</w:t>
        </w:r>
        <w:r>
          <w:rPr>
            <w:webHidden/>
          </w:rPr>
          <w:tab/>
        </w:r>
        <w:r>
          <w:rPr>
            <w:webHidden/>
          </w:rPr>
          <w:fldChar w:fldCharType="begin"/>
        </w:r>
        <w:r>
          <w:rPr>
            <w:webHidden/>
          </w:rPr>
          <w:instrText xml:space="preserve"> PAGEREF _Toc222142646 \h </w:instrText>
        </w:r>
        <w:r>
          <w:rPr>
            <w:webHidden/>
          </w:rPr>
        </w:r>
        <w:r>
          <w:rPr>
            <w:webHidden/>
          </w:rPr>
          <w:fldChar w:fldCharType="separate"/>
        </w:r>
        <w:r>
          <w:rPr>
            <w:webHidden/>
          </w:rPr>
          <w:t>50</w:t>
        </w:r>
        <w:r>
          <w:rPr>
            <w:webHidden/>
          </w:rPr>
          <w:fldChar w:fldCharType="end"/>
        </w:r>
      </w:hyperlink>
    </w:p>
    <w:p w14:paraId="38175174" w14:textId="76298D34" w:rsidR="00794796" w:rsidRDefault="00794796">
      <w:pPr>
        <w:pStyle w:val="TOC3"/>
        <w:tabs>
          <w:tab w:val="left" w:pos="1897"/>
        </w:tabs>
        <w:rPr>
          <w:rFonts w:asciiTheme="minorHAnsi" w:eastAsiaTheme="minorEastAsia" w:hAnsiTheme="minorHAnsi"/>
          <w:kern w:val="2"/>
          <w:sz w:val="24"/>
          <w:szCs w:val="24"/>
          <w14:ligatures w14:val="standardContextual"/>
        </w:rPr>
      </w:pPr>
      <w:hyperlink w:anchor="_Toc222142647" w:history="1">
        <w:r w:rsidRPr="005419BD">
          <w:rPr>
            <w:rStyle w:val="Hyperlink"/>
          </w:rPr>
          <w:t>5.1.2</w:t>
        </w:r>
        <w:r>
          <w:rPr>
            <w:rFonts w:asciiTheme="minorHAnsi" w:eastAsiaTheme="minorEastAsia" w:hAnsiTheme="minorHAnsi"/>
            <w:kern w:val="2"/>
            <w:sz w:val="24"/>
            <w:szCs w:val="24"/>
            <w14:ligatures w14:val="standardContextual"/>
          </w:rPr>
          <w:tab/>
        </w:r>
        <w:r w:rsidRPr="005419BD">
          <w:rPr>
            <w:rStyle w:val="Hyperlink"/>
          </w:rPr>
          <w:t>Older Adult Population</w:t>
        </w:r>
        <w:r>
          <w:rPr>
            <w:webHidden/>
          </w:rPr>
          <w:tab/>
        </w:r>
        <w:r>
          <w:rPr>
            <w:webHidden/>
          </w:rPr>
          <w:fldChar w:fldCharType="begin"/>
        </w:r>
        <w:r>
          <w:rPr>
            <w:webHidden/>
          </w:rPr>
          <w:instrText xml:space="preserve"> PAGEREF _Toc222142647 \h </w:instrText>
        </w:r>
        <w:r>
          <w:rPr>
            <w:webHidden/>
          </w:rPr>
        </w:r>
        <w:r>
          <w:rPr>
            <w:webHidden/>
          </w:rPr>
          <w:fldChar w:fldCharType="separate"/>
        </w:r>
        <w:r>
          <w:rPr>
            <w:webHidden/>
          </w:rPr>
          <w:t>52</w:t>
        </w:r>
        <w:r>
          <w:rPr>
            <w:webHidden/>
          </w:rPr>
          <w:fldChar w:fldCharType="end"/>
        </w:r>
      </w:hyperlink>
    </w:p>
    <w:p w14:paraId="719CA0FF" w14:textId="2DFA6428" w:rsidR="00794796" w:rsidRDefault="00794796">
      <w:pPr>
        <w:pStyle w:val="TOC3"/>
        <w:tabs>
          <w:tab w:val="left" w:pos="1897"/>
        </w:tabs>
        <w:rPr>
          <w:rFonts w:asciiTheme="minorHAnsi" w:eastAsiaTheme="minorEastAsia" w:hAnsiTheme="minorHAnsi"/>
          <w:kern w:val="2"/>
          <w:sz w:val="24"/>
          <w:szCs w:val="24"/>
          <w14:ligatures w14:val="standardContextual"/>
        </w:rPr>
      </w:pPr>
      <w:hyperlink w:anchor="_Toc222142648" w:history="1">
        <w:r w:rsidRPr="005419BD">
          <w:rPr>
            <w:rStyle w:val="Hyperlink"/>
          </w:rPr>
          <w:t>5.1.3</w:t>
        </w:r>
        <w:r>
          <w:rPr>
            <w:rFonts w:asciiTheme="minorHAnsi" w:eastAsiaTheme="minorEastAsia" w:hAnsiTheme="minorHAnsi"/>
            <w:kern w:val="2"/>
            <w:sz w:val="24"/>
            <w:szCs w:val="24"/>
            <w14:ligatures w14:val="standardContextual"/>
          </w:rPr>
          <w:tab/>
        </w:r>
        <w:r w:rsidRPr="005419BD">
          <w:rPr>
            <w:rStyle w:val="Hyperlink"/>
          </w:rPr>
          <w:t>Youth Population</w:t>
        </w:r>
        <w:r>
          <w:rPr>
            <w:webHidden/>
          </w:rPr>
          <w:tab/>
        </w:r>
        <w:r>
          <w:rPr>
            <w:webHidden/>
          </w:rPr>
          <w:fldChar w:fldCharType="begin"/>
        </w:r>
        <w:r>
          <w:rPr>
            <w:webHidden/>
          </w:rPr>
          <w:instrText xml:space="preserve"> PAGEREF _Toc222142648 \h </w:instrText>
        </w:r>
        <w:r>
          <w:rPr>
            <w:webHidden/>
          </w:rPr>
        </w:r>
        <w:r>
          <w:rPr>
            <w:webHidden/>
          </w:rPr>
          <w:fldChar w:fldCharType="separate"/>
        </w:r>
        <w:r>
          <w:rPr>
            <w:webHidden/>
          </w:rPr>
          <w:t>52</w:t>
        </w:r>
        <w:r>
          <w:rPr>
            <w:webHidden/>
          </w:rPr>
          <w:fldChar w:fldCharType="end"/>
        </w:r>
      </w:hyperlink>
    </w:p>
    <w:p w14:paraId="20D954AB" w14:textId="4DD7B10A" w:rsidR="00794796" w:rsidRDefault="00794796">
      <w:pPr>
        <w:pStyle w:val="TOC3"/>
        <w:tabs>
          <w:tab w:val="left" w:pos="1897"/>
        </w:tabs>
        <w:rPr>
          <w:rFonts w:asciiTheme="minorHAnsi" w:eastAsiaTheme="minorEastAsia" w:hAnsiTheme="minorHAnsi"/>
          <w:kern w:val="2"/>
          <w:sz w:val="24"/>
          <w:szCs w:val="24"/>
          <w14:ligatures w14:val="standardContextual"/>
        </w:rPr>
      </w:pPr>
      <w:hyperlink w:anchor="_Toc222142649" w:history="1">
        <w:r w:rsidRPr="005419BD">
          <w:rPr>
            <w:rStyle w:val="Hyperlink"/>
          </w:rPr>
          <w:t>5.1.4</w:t>
        </w:r>
        <w:r>
          <w:rPr>
            <w:rFonts w:asciiTheme="minorHAnsi" w:eastAsiaTheme="minorEastAsia" w:hAnsiTheme="minorHAnsi"/>
            <w:kern w:val="2"/>
            <w:sz w:val="24"/>
            <w:szCs w:val="24"/>
            <w14:ligatures w14:val="standardContextual"/>
          </w:rPr>
          <w:tab/>
        </w:r>
        <w:r w:rsidRPr="005419BD">
          <w:rPr>
            <w:rStyle w:val="Hyperlink"/>
          </w:rPr>
          <w:t>Median Household Income</w:t>
        </w:r>
        <w:r>
          <w:rPr>
            <w:webHidden/>
          </w:rPr>
          <w:tab/>
        </w:r>
        <w:r>
          <w:rPr>
            <w:webHidden/>
          </w:rPr>
          <w:fldChar w:fldCharType="begin"/>
        </w:r>
        <w:r>
          <w:rPr>
            <w:webHidden/>
          </w:rPr>
          <w:instrText xml:space="preserve"> PAGEREF _Toc222142649 \h </w:instrText>
        </w:r>
        <w:r>
          <w:rPr>
            <w:webHidden/>
          </w:rPr>
        </w:r>
        <w:r>
          <w:rPr>
            <w:webHidden/>
          </w:rPr>
          <w:fldChar w:fldCharType="separate"/>
        </w:r>
        <w:r>
          <w:rPr>
            <w:webHidden/>
          </w:rPr>
          <w:t>52</w:t>
        </w:r>
        <w:r>
          <w:rPr>
            <w:webHidden/>
          </w:rPr>
          <w:fldChar w:fldCharType="end"/>
        </w:r>
      </w:hyperlink>
    </w:p>
    <w:p w14:paraId="4C91EBAD" w14:textId="79C09694" w:rsidR="00794796" w:rsidRDefault="00794796">
      <w:pPr>
        <w:pStyle w:val="TOC3"/>
        <w:tabs>
          <w:tab w:val="left" w:pos="1897"/>
        </w:tabs>
        <w:rPr>
          <w:rFonts w:asciiTheme="minorHAnsi" w:eastAsiaTheme="minorEastAsia" w:hAnsiTheme="minorHAnsi"/>
          <w:kern w:val="2"/>
          <w:sz w:val="24"/>
          <w:szCs w:val="24"/>
          <w14:ligatures w14:val="standardContextual"/>
        </w:rPr>
      </w:pPr>
      <w:hyperlink w:anchor="_Toc222142650" w:history="1">
        <w:r w:rsidRPr="005419BD">
          <w:rPr>
            <w:rStyle w:val="Hyperlink"/>
          </w:rPr>
          <w:t>5.1.5</w:t>
        </w:r>
        <w:r>
          <w:rPr>
            <w:rFonts w:asciiTheme="minorHAnsi" w:eastAsiaTheme="minorEastAsia" w:hAnsiTheme="minorHAnsi"/>
            <w:kern w:val="2"/>
            <w:sz w:val="24"/>
            <w:szCs w:val="24"/>
            <w14:ligatures w14:val="standardContextual"/>
          </w:rPr>
          <w:tab/>
        </w:r>
        <w:r w:rsidRPr="005419BD">
          <w:rPr>
            <w:rStyle w:val="Hyperlink"/>
          </w:rPr>
          <w:t>Low-Income Population</w:t>
        </w:r>
        <w:r>
          <w:rPr>
            <w:webHidden/>
          </w:rPr>
          <w:tab/>
        </w:r>
        <w:r>
          <w:rPr>
            <w:webHidden/>
          </w:rPr>
          <w:fldChar w:fldCharType="begin"/>
        </w:r>
        <w:r>
          <w:rPr>
            <w:webHidden/>
          </w:rPr>
          <w:instrText xml:space="preserve"> PAGEREF _Toc222142650 \h </w:instrText>
        </w:r>
        <w:r>
          <w:rPr>
            <w:webHidden/>
          </w:rPr>
        </w:r>
        <w:r>
          <w:rPr>
            <w:webHidden/>
          </w:rPr>
          <w:fldChar w:fldCharType="separate"/>
        </w:r>
        <w:r>
          <w:rPr>
            <w:webHidden/>
          </w:rPr>
          <w:t>52</w:t>
        </w:r>
        <w:r>
          <w:rPr>
            <w:webHidden/>
          </w:rPr>
          <w:fldChar w:fldCharType="end"/>
        </w:r>
      </w:hyperlink>
    </w:p>
    <w:p w14:paraId="150B3799" w14:textId="5D1A4330" w:rsidR="00794796" w:rsidRDefault="00794796">
      <w:pPr>
        <w:pStyle w:val="TOC3"/>
        <w:tabs>
          <w:tab w:val="left" w:pos="1897"/>
        </w:tabs>
        <w:rPr>
          <w:rFonts w:asciiTheme="minorHAnsi" w:eastAsiaTheme="minorEastAsia" w:hAnsiTheme="minorHAnsi"/>
          <w:kern w:val="2"/>
          <w:sz w:val="24"/>
          <w:szCs w:val="24"/>
          <w14:ligatures w14:val="standardContextual"/>
        </w:rPr>
      </w:pPr>
      <w:hyperlink w:anchor="_Toc222142651" w:history="1">
        <w:r w:rsidRPr="005419BD">
          <w:rPr>
            <w:rStyle w:val="Hyperlink"/>
          </w:rPr>
          <w:t>5.1.6</w:t>
        </w:r>
        <w:r>
          <w:rPr>
            <w:rFonts w:asciiTheme="minorHAnsi" w:eastAsiaTheme="minorEastAsia" w:hAnsiTheme="minorHAnsi"/>
            <w:kern w:val="2"/>
            <w:sz w:val="24"/>
            <w:szCs w:val="24"/>
            <w14:ligatures w14:val="standardContextual"/>
          </w:rPr>
          <w:tab/>
        </w:r>
        <w:r w:rsidRPr="005419BD">
          <w:rPr>
            <w:rStyle w:val="Hyperlink"/>
          </w:rPr>
          <w:t>Zero-Vehicle Households</w:t>
        </w:r>
        <w:r>
          <w:rPr>
            <w:webHidden/>
          </w:rPr>
          <w:tab/>
        </w:r>
        <w:r>
          <w:rPr>
            <w:webHidden/>
          </w:rPr>
          <w:fldChar w:fldCharType="begin"/>
        </w:r>
        <w:r>
          <w:rPr>
            <w:webHidden/>
          </w:rPr>
          <w:instrText xml:space="preserve"> PAGEREF _Toc222142651 \h </w:instrText>
        </w:r>
        <w:r>
          <w:rPr>
            <w:webHidden/>
          </w:rPr>
        </w:r>
        <w:r>
          <w:rPr>
            <w:webHidden/>
          </w:rPr>
          <w:fldChar w:fldCharType="separate"/>
        </w:r>
        <w:r>
          <w:rPr>
            <w:webHidden/>
          </w:rPr>
          <w:t>52</w:t>
        </w:r>
        <w:r>
          <w:rPr>
            <w:webHidden/>
          </w:rPr>
          <w:fldChar w:fldCharType="end"/>
        </w:r>
      </w:hyperlink>
    </w:p>
    <w:p w14:paraId="6A60A3B3" w14:textId="690AE1F1" w:rsidR="00794796" w:rsidRDefault="00794796">
      <w:pPr>
        <w:pStyle w:val="TOC3"/>
        <w:tabs>
          <w:tab w:val="left" w:pos="1897"/>
        </w:tabs>
        <w:rPr>
          <w:rFonts w:asciiTheme="minorHAnsi" w:eastAsiaTheme="minorEastAsia" w:hAnsiTheme="minorHAnsi"/>
          <w:kern w:val="2"/>
          <w:sz w:val="24"/>
          <w:szCs w:val="24"/>
          <w14:ligatures w14:val="standardContextual"/>
        </w:rPr>
      </w:pPr>
      <w:hyperlink w:anchor="_Toc222142652" w:history="1">
        <w:r w:rsidRPr="005419BD">
          <w:rPr>
            <w:rStyle w:val="Hyperlink"/>
          </w:rPr>
          <w:t>5.1.7</w:t>
        </w:r>
        <w:r>
          <w:rPr>
            <w:rFonts w:asciiTheme="minorHAnsi" w:eastAsiaTheme="minorEastAsia" w:hAnsiTheme="minorHAnsi"/>
            <w:kern w:val="2"/>
            <w:sz w:val="24"/>
            <w:szCs w:val="24"/>
            <w14:ligatures w14:val="standardContextual"/>
          </w:rPr>
          <w:tab/>
        </w:r>
        <w:r w:rsidRPr="005419BD">
          <w:rPr>
            <w:rStyle w:val="Hyperlink"/>
          </w:rPr>
          <w:t>Population Other Than Non-Hispanic White</w:t>
        </w:r>
        <w:r>
          <w:rPr>
            <w:webHidden/>
          </w:rPr>
          <w:tab/>
        </w:r>
        <w:r>
          <w:rPr>
            <w:webHidden/>
          </w:rPr>
          <w:fldChar w:fldCharType="begin"/>
        </w:r>
        <w:r>
          <w:rPr>
            <w:webHidden/>
          </w:rPr>
          <w:instrText xml:space="preserve"> PAGEREF _Toc222142652 \h </w:instrText>
        </w:r>
        <w:r>
          <w:rPr>
            <w:webHidden/>
          </w:rPr>
        </w:r>
        <w:r>
          <w:rPr>
            <w:webHidden/>
          </w:rPr>
          <w:fldChar w:fldCharType="separate"/>
        </w:r>
        <w:r>
          <w:rPr>
            <w:webHidden/>
          </w:rPr>
          <w:t>52</w:t>
        </w:r>
        <w:r>
          <w:rPr>
            <w:webHidden/>
          </w:rPr>
          <w:fldChar w:fldCharType="end"/>
        </w:r>
      </w:hyperlink>
    </w:p>
    <w:p w14:paraId="1874EFEF" w14:textId="2239E65D" w:rsidR="00794796" w:rsidRDefault="00794796">
      <w:pPr>
        <w:pStyle w:val="TOC3"/>
        <w:tabs>
          <w:tab w:val="left" w:pos="1897"/>
        </w:tabs>
        <w:rPr>
          <w:rFonts w:asciiTheme="minorHAnsi" w:eastAsiaTheme="minorEastAsia" w:hAnsiTheme="minorHAnsi"/>
          <w:kern w:val="2"/>
          <w:sz w:val="24"/>
          <w:szCs w:val="24"/>
          <w14:ligatures w14:val="standardContextual"/>
        </w:rPr>
      </w:pPr>
      <w:hyperlink w:anchor="_Toc222142653" w:history="1">
        <w:r w:rsidRPr="005419BD">
          <w:rPr>
            <w:rStyle w:val="Hyperlink"/>
          </w:rPr>
          <w:t>5.1.8</w:t>
        </w:r>
        <w:r>
          <w:rPr>
            <w:rFonts w:asciiTheme="minorHAnsi" w:eastAsiaTheme="minorEastAsia" w:hAnsiTheme="minorHAnsi"/>
            <w:kern w:val="2"/>
            <w:sz w:val="24"/>
            <w:szCs w:val="24"/>
            <w14:ligatures w14:val="standardContextual"/>
          </w:rPr>
          <w:tab/>
        </w:r>
        <w:r w:rsidRPr="005419BD">
          <w:rPr>
            <w:rStyle w:val="Hyperlink"/>
          </w:rPr>
          <w:t>Adult Disabled Population</w:t>
        </w:r>
        <w:r>
          <w:rPr>
            <w:webHidden/>
          </w:rPr>
          <w:tab/>
        </w:r>
        <w:r>
          <w:rPr>
            <w:webHidden/>
          </w:rPr>
          <w:fldChar w:fldCharType="begin"/>
        </w:r>
        <w:r>
          <w:rPr>
            <w:webHidden/>
          </w:rPr>
          <w:instrText xml:space="preserve"> PAGEREF _Toc222142653 \h </w:instrText>
        </w:r>
        <w:r>
          <w:rPr>
            <w:webHidden/>
          </w:rPr>
        </w:r>
        <w:r>
          <w:rPr>
            <w:webHidden/>
          </w:rPr>
          <w:fldChar w:fldCharType="separate"/>
        </w:r>
        <w:r>
          <w:rPr>
            <w:webHidden/>
          </w:rPr>
          <w:t>59</w:t>
        </w:r>
        <w:r>
          <w:rPr>
            <w:webHidden/>
          </w:rPr>
          <w:fldChar w:fldCharType="end"/>
        </w:r>
      </w:hyperlink>
    </w:p>
    <w:p w14:paraId="5925587F" w14:textId="221113CE" w:rsidR="00794796" w:rsidRDefault="00794796">
      <w:pPr>
        <w:pStyle w:val="TOC3"/>
        <w:tabs>
          <w:tab w:val="left" w:pos="1897"/>
        </w:tabs>
        <w:rPr>
          <w:rFonts w:asciiTheme="minorHAnsi" w:eastAsiaTheme="minorEastAsia" w:hAnsiTheme="minorHAnsi"/>
          <w:kern w:val="2"/>
          <w:sz w:val="24"/>
          <w:szCs w:val="24"/>
          <w14:ligatures w14:val="standardContextual"/>
        </w:rPr>
      </w:pPr>
      <w:hyperlink w:anchor="_Toc222142654" w:history="1">
        <w:r w:rsidRPr="005419BD">
          <w:rPr>
            <w:rStyle w:val="Hyperlink"/>
          </w:rPr>
          <w:t>5.1.9</w:t>
        </w:r>
        <w:r>
          <w:rPr>
            <w:rFonts w:asciiTheme="minorHAnsi" w:eastAsiaTheme="minorEastAsia" w:hAnsiTheme="minorHAnsi"/>
            <w:kern w:val="2"/>
            <w:sz w:val="24"/>
            <w:szCs w:val="24"/>
            <w14:ligatures w14:val="standardContextual"/>
          </w:rPr>
          <w:tab/>
        </w:r>
        <w:r w:rsidRPr="005419BD">
          <w:rPr>
            <w:rStyle w:val="Hyperlink"/>
          </w:rPr>
          <w:t>Title VI Population</w:t>
        </w:r>
        <w:r>
          <w:rPr>
            <w:webHidden/>
          </w:rPr>
          <w:tab/>
        </w:r>
        <w:r>
          <w:rPr>
            <w:webHidden/>
          </w:rPr>
          <w:fldChar w:fldCharType="begin"/>
        </w:r>
        <w:r>
          <w:rPr>
            <w:webHidden/>
          </w:rPr>
          <w:instrText xml:space="preserve"> PAGEREF _Toc222142654 \h </w:instrText>
        </w:r>
        <w:r>
          <w:rPr>
            <w:webHidden/>
          </w:rPr>
        </w:r>
        <w:r>
          <w:rPr>
            <w:webHidden/>
          </w:rPr>
          <w:fldChar w:fldCharType="separate"/>
        </w:r>
        <w:r>
          <w:rPr>
            <w:webHidden/>
          </w:rPr>
          <w:t>59</w:t>
        </w:r>
        <w:r>
          <w:rPr>
            <w:webHidden/>
          </w:rPr>
          <w:fldChar w:fldCharType="end"/>
        </w:r>
      </w:hyperlink>
    </w:p>
    <w:p w14:paraId="08C0F494" w14:textId="7B29EB29" w:rsidR="00794796" w:rsidRDefault="00794796">
      <w:pPr>
        <w:pStyle w:val="TOC3"/>
        <w:tabs>
          <w:tab w:val="left" w:pos="2023"/>
        </w:tabs>
        <w:rPr>
          <w:rFonts w:asciiTheme="minorHAnsi" w:eastAsiaTheme="minorEastAsia" w:hAnsiTheme="minorHAnsi"/>
          <w:kern w:val="2"/>
          <w:sz w:val="24"/>
          <w:szCs w:val="24"/>
          <w14:ligatures w14:val="standardContextual"/>
        </w:rPr>
      </w:pPr>
      <w:hyperlink w:anchor="_Toc222142655" w:history="1">
        <w:r w:rsidRPr="005419BD">
          <w:rPr>
            <w:rStyle w:val="Hyperlink"/>
          </w:rPr>
          <w:t>5.1.10</w:t>
        </w:r>
        <w:r>
          <w:rPr>
            <w:rFonts w:asciiTheme="minorHAnsi" w:eastAsiaTheme="minorEastAsia" w:hAnsiTheme="minorHAnsi"/>
            <w:kern w:val="2"/>
            <w:sz w:val="24"/>
            <w:szCs w:val="24"/>
            <w14:ligatures w14:val="standardContextual"/>
          </w:rPr>
          <w:tab/>
        </w:r>
        <w:r w:rsidRPr="005419BD">
          <w:rPr>
            <w:rStyle w:val="Hyperlink"/>
          </w:rPr>
          <w:t>Job Density</w:t>
        </w:r>
        <w:r>
          <w:rPr>
            <w:webHidden/>
          </w:rPr>
          <w:tab/>
        </w:r>
        <w:r>
          <w:rPr>
            <w:webHidden/>
          </w:rPr>
          <w:fldChar w:fldCharType="begin"/>
        </w:r>
        <w:r>
          <w:rPr>
            <w:webHidden/>
          </w:rPr>
          <w:instrText xml:space="preserve"> PAGEREF _Toc222142655 \h </w:instrText>
        </w:r>
        <w:r>
          <w:rPr>
            <w:webHidden/>
          </w:rPr>
        </w:r>
        <w:r>
          <w:rPr>
            <w:webHidden/>
          </w:rPr>
          <w:fldChar w:fldCharType="separate"/>
        </w:r>
        <w:r>
          <w:rPr>
            <w:webHidden/>
          </w:rPr>
          <w:t>59</w:t>
        </w:r>
        <w:r>
          <w:rPr>
            <w:webHidden/>
          </w:rPr>
          <w:fldChar w:fldCharType="end"/>
        </w:r>
      </w:hyperlink>
    </w:p>
    <w:p w14:paraId="6D738F94" w14:textId="417EA0C3" w:rsidR="00794796" w:rsidRDefault="00794796">
      <w:pPr>
        <w:pStyle w:val="TOC2"/>
        <w:rPr>
          <w:rFonts w:asciiTheme="minorHAnsi" w:eastAsiaTheme="minorEastAsia" w:hAnsiTheme="minorHAnsi"/>
          <w:noProof/>
          <w:kern w:val="2"/>
          <w:sz w:val="24"/>
          <w:szCs w:val="24"/>
          <w14:ligatures w14:val="standardContextual"/>
        </w:rPr>
      </w:pPr>
      <w:hyperlink w:anchor="_Toc222142656" w:history="1">
        <w:r w:rsidRPr="005419BD">
          <w:rPr>
            <w:rStyle w:val="Hyperlink"/>
            <w:noProof/>
          </w:rPr>
          <w:t>5.2</w:t>
        </w:r>
        <w:r>
          <w:rPr>
            <w:rFonts w:asciiTheme="minorHAnsi" w:eastAsiaTheme="minorEastAsia" w:hAnsiTheme="minorHAnsi"/>
            <w:noProof/>
            <w:kern w:val="2"/>
            <w:sz w:val="24"/>
            <w:szCs w:val="24"/>
            <w14:ligatures w14:val="standardContextual"/>
          </w:rPr>
          <w:tab/>
        </w:r>
        <w:r w:rsidRPr="005419BD">
          <w:rPr>
            <w:rStyle w:val="Hyperlink"/>
            <w:noProof/>
          </w:rPr>
          <w:t>Transit Score</w:t>
        </w:r>
        <w:r>
          <w:rPr>
            <w:noProof/>
            <w:webHidden/>
          </w:rPr>
          <w:tab/>
        </w:r>
        <w:r>
          <w:rPr>
            <w:noProof/>
            <w:webHidden/>
          </w:rPr>
          <w:fldChar w:fldCharType="begin"/>
        </w:r>
        <w:r>
          <w:rPr>
            <w:noProof/>
            <w:webHidden/>
          </w:rPr>
          <w:instrText xml:space="preserve"> PAGEREF _Toc222142656 \h </w:instrText>
        </w:r>
        <w:r>
          <w:rPr>
            <w:noProof/>
            <w:webHidden/>
          </w:rPr>
        </w:r>
        <w:r>
          <w:rPr>
            <w:noProof/>
            <w:webHidden/>
          </w:rPr>
          <w:fldChar w:fldCharType="separate"/>
        </w:r>
        <w:r>
          <w:rPr>
            <w:noProof/>
            <w:webHidden/>
          </w:rPr>
          <w:t>63</w:t>
        </w:r>
        <w:r>
          <w:rPr>
            <w:noProof/>
            <w:webHidden/>
          </w:rPr>
          <w:fldChar w:fldCharType="end"/>
        </w:r>
      </w:hyperlink>
    </w:p>
    <w:p w14:paraId="05581B5A" w14:textId="02CC1630" w:rsidR="00794796" w:rsidRDefault="00794796">
      <w:pPr>
        <w:pStyle w:val="TOC2"/>
        <w:rPr>
          <w:rFonts w:asciiTheme="minorHAnsi" w:eastAsiaTheme="minorEastAsia" w:hAnsiTheme="minorHAnsi"/>
          <w:noProof/>
          <w:kern w:val="2"/>
          <w:sz w:val="24"/>
          <w:szCs w:val="24"/>
          <w14:ligatures w14:val="standardContextual"/>
        </w:rPr>
      </w:pPr>
      <w:hyperlink w:anchor="_Toc222142657" w:history="1">
        <w:r w:rsidRPr="005419BD">
          <w:rPr>
            <w:rStyle w:val="Hyperlink"/>
            <w:noProof/>
          </w:rPr>
          <w:t>5.3</w:t>
        </w:r>
        <w:r>
          <w:rPr>
            <w:rFonts w:asciiTheme="minorHAnsi" w:eastAsiaTheme="minorEastAsia" w:hAnsiTheme="minorHAnsi"/>
            <w:noProof/>
            <w:kern w:val="2"/>
            <w:sz w:val="24"/>
            <w:szCs w:val="24"/>
            <w14:ligatures w14:val="standardContextual"/>
          </w:rPr>
          <w:tab/>
        </w:r>
        <w:r w:rsidRPr="005419BD">
          <w:rPr>
            <w:rStyle w:val="Hyperlink"/>
            <w:noProof/>
          </w:rPr>
          <w:t>Public and Stakeholder Engagement</w:t>
        </w:r>
        <w:r>
          <w:rPr>
            <w:noProof/>
            <w:webHidden/>
          </w:rPr>
          <w:tab/>
        </w:r>
        <w:r>
          <w:rPr>
            <w:noProof/>
            <w:webHidden/>
          </w:rPr>
          <w:fldChar w:fldCharType="begin"/>
        </w:r>
        <w:r>
          <w:rPr>
            <w:noProof/>
            <w:webHidden/>
          </w:rPr>
          <w:instrText xml:space="preserve"> PAGEREF _Toc222142657 \h </w:instrText>
        </w:r>
        <w:r>
          <w:rPr>
            <w:noProof/>
            <w:webHidden/>
          </w:rPr>
        </w:r>
        <w:r>
          <w:rPr>
            <w:noProof/>
            <w:webHidden/>
          </w:rPr>
          <w:fldChar w:fldCharType="separate"/>
        </w:r>
        <w:r>
          <w:rPr>
            <w:noProof/>
            <w:webHidden/>
          </w:rPr>
          <w:t>65</w:t>
        </w:r>
        <w:r>
          <w:rPr>
            <w:noProof/>
            <w:webHidden/>
          </w:rPr>
          <w:fldChar w:fldCharType="end"/>
        </w:r>
      </w:hyperlink>
    </w:p>
    <w:p w14:paraId="201E0578" w14:textId="2AB1FFBB" w:rsidR="00794796" w:rsidRDefault="00794796">
      <w:pPr>
        <w:pStyle w:val="TOC3"/>
        <w:tabs>
          <w:tab w:val="left" w:pos="1897"/>
        </w:tabs>
        <w:rPr>
          <w:rFonts w:asciiTheme="minorHAnsi" w:eastAsiaTheme="minorEastAsia" w:hAnsiTheme="minorHAnsi"/>
          <w:kern w:val="2"/>
          <w:sz w:val="24"/>
          <w:szCs w:val="24"/>
          <w14:ligatures w14:val="standardContextual"/>
        </w:rPr>
      </w:pPr>
      <w:hyperlink w:anchor="_Toc222142658" w:history="1">
        <w:r w:rsidRPr="005419BD">
          <w:rPr>
            <w:rStyle w:val="Hyperlink"/>
          </w:rPr>
          <w:t>5.3.1</w:t>
        </w:r>
        <w:r>
          <w:rPr>
            <w:rFonts w:asciiTheme="minorHAnsi" w:eastAsiaTheme="minorEastAsia" w:hAnsiTheme="minorHAnsi"/>
            <w:kern w:val="2"/>
            <w:sz w:val="24"/>
            <w:szCs w:val="24"/>
            <w14:ligatures w14:val="standardContextual"/>
          </w:rPr>
          <w:tab/>
        </w:r>
        <w:r w:rsidRPr="005419BD">
          <w:rPr>
            <w:rStyle w:val="Hyperlink"/>
          </w:rPr>
          <w:t>Board Meeting</w:t>
        </w:r>
        <w:r>
          <w:rPr>
            <w:webHidden/>
          </w:rPr>
          <w:tab/>
        </w:r>
        <w:r>
          <w:rPr>
            <w:webHidden/>
          </w:rPr>
          <w:fldChar w:fldCharType="begin"/>
        </w:r>
        <w:r>
          <w:rPr>
            <w:webHidden/>
          </w:rPr>
          <w:instrText xml:space="preserve"> PAGEREF _Toc222142658 \h </w:instrText>
        </w:r>
        <w:r>
          <w:rPr>
            <w:webHidden/>
          </w:rPr>
        </w:r>
        <w:r>
          <w:rPr>
            <w:webHidden/>
          </w:rPr>
          <w:fldChar w:fldCharType="separate"/>
        </w:r>
        <w:r>
          <w:rPr>
            <w:webHidden/>
          </w:rPr>
          <w:t>65</w:t>
        </w:r>
        <w:r>
          <w:rPr>
            <w:webHidden/>
          </w:rPr>
          <w:fldChar w:fldCharType="end"/>
        </w:r>
      </w:hyperlink>
    </w:p>
    <w:p w14:paraId="3AC481CB" w14:textId="38670B85" w:rsidR="00794796" w:rsidRDefault="00794796">
      <w:pPr>
        <w:pStyle w:val="TOC3"/>
        <w:tabs>
          <w:tab w:val="left" w:pos="1897"/>
        </w:tabs>
        <w:rPr>
          <w:rFonts w:asciiTheme="minorHAnsi" w:eastAsiaTheme="minorEastAsia" w:hAnsiTheme="minorHAnsi"/>
          <w:kern w:val="2"/>
          <w:sz w:val="24"/>
          <w:szCs w:val="24"/>
          <w14:ligatures w14:val="standardContextual"/>
        </w:rPr>
      </w:pPr>
      <w:hyperlink w:anchor="_Toc222142659" w:history="1">
        <w:r w:rsidRPr="005419BD">
          <w:rPr>
            <w:rStyle w:val="Hyperlink"/>
          </w:rPr>
          <w:t>5.3.2</w:t>
        </w:r>
        <w:r>
          <w:rPr>
            <w:rFonts w:asciiTheme="minorHAnsi" w:eastAsiaTheme="minorEastAsia" w:hAnsiTheme="minorHAnsi"/>
            <w:kern w:val="2"/>
            <w:sz w:val="24"/>
            <w:szCs w:val="24"/>
            <w14:ligatures w14:val="standardContextual"/>
          </w:rPr>
          <w:tab/>
        </w:r>
        <w:r w:rsidRPr="005419BD">
          <w:rPr>
            <w:rStyle w:val="Hyperlink"/>
          </w:rPr>
          <w:t>Pop-Up Events</w:t>
        </w:r>
        <w:r>
          <w:rPr>
            <w:webHidden/>
          </w:rPr>
          <w:tab/>
        </w:r>
        <w:r>
          <w:rPr>
            <w:webHidden/>
          </w:rPr>
          <w:fldChar w:fldCharType="begin"/>
        </w:r>
        <w:r>
          <w:rPr>
            <w:webHidden/>
          </w:rPr>
          <w:instrText xml:space="preserve"> PAGEREF _Toc222142659 \h </w:instrText>
        </w:r>
        <w:r>
          <w:rPr>
            <w:webHidden/>
          </w:rPr>
        </w:r>
        <w:r>
          <w:rPr>
            <w:webHidden/>
          </w:rPr>
          <w:fldChar w:fldCharType="separate"/>
        </w:r>
        <w:r>
          <w:rPr>
            <w:webHidden/>
          </w:rPr>
          <w:t>66</w:t>
        </w:r>
        <w:r>
          <w:rPr>
            <w:webHidden/>
          </w:rPr>
          <w:fldChar w:fldCharType="end"/>
        </w:r>
      </w:hyperlink>
    </w:p>
    <w:p w14:paraId="1FB4213D" w14:textId="62003A3D" w:rsidR="00794796" w:rsidRDefault="00794796">
      <w:pPr>
        <w:pStyle w:val="TOC3"/>
        <w:tabs>
          <w:tab w:val="left" w:pos="1897"/>
        </w:tabs>
        <w:rPr>
          <w:rFonts w:asciiTheme="minorHAnsi" w:eastAsiaTheme="minorEastAsia" w:hAnsiTheme="minorHAnsi"/>
          <w:kern w:val="2"/>
          <w:sz w:val="24"/>
          <w:szCs w:val="24"/>
          <w14:ligatures w14:val="standardContextual"/>
        </w:rPr>
      </w:pPr>
      <w:hyperlink w:anchor="_Toc222142660" w:history="1">
        <w:r w:rsidRPr="005419BD">
          <w:rPr>
            <w:rStyle w:val="Hyperlink"/>
          </w:rPr>
          <w:t>5.3.3</w:t>
        </w:r>
        <w:r>
          <w:rPr>
            <w:rFonts w:asciiTheme="minorHAnsi" w:eastAsiaTheme="minorEastAsia" w:hAnsiTheme="minorHAnsi"/>
            <w:kern w:val="2"/>
            <w:sz w:val="24"/>
            <w:szCs w:val="24"/>
            <w14:ligatures w14:val="standardContextual"/>
          </w:rPr>
          <w:tab/>
        </w:r>
        <w:r w:rsidRPr="005419BD">
          <w:rPr>
            <w:rStyle w:val="Hyperlink"/>
          </w:rPr>
          <w:t>Employee Survey Effort</w:t>
        </w:r>
        <w:r>
          <w:rPr>
            <w:webHidden/>
          </w:rPr>
          <w:tab/>
        </w:r>
        <w:r>
          <w:rPr>
            <w:webHidden/>
          </w:rPr>
          <w:fldChar w:fldCharType="begin"/>
        </w:r>
        <w:r>
          <w:rPr>
            <w:webHidden/>
          </w:rPr>
          <w:instrText xml:space="preserve"> PAGEREF _Toc222142660 \h </w:instrText>
        </w:r>
        <w:r>
          <w:rPr>
            <w:webHidden/>
          </w:rPr>
        </w:r>
        <w:r>
          <w:rPr>
            <w:webHidden/>
          </w:rPr>
          <w:fldChar w:fldCharType="separate"/>
        </w:r>
        <w:r>
          <w:rPr>
            <w:webHidden/>
          </w:rPr>
          <w:t>67</w:t>
        </w:r>
        <w:r>
          <w:rPr>
            <w:webHidden/>
          </w:rPr>
          <w:fldChar w:fldCharType="end"/>
        </w:r>
      </w:hyperlink>
    </w:p>
    <w:p w14:paraId="5C6BE87E" w14:textId="1D2A2EB8" w:rsidR="00794796" w:rsidRDefault="00794796">
      <w:pPr>
        <w:pStyle w:val="TOC3"/>
        <w:tabs>
          <w:tab w:val="left" w:pos="1897"/>
        </w:tabs>
        <w:rPr>
          <w:rFonts w:asciiTheme="minorHAnsi" w:eastAsiaTheme="minorEastAsia" w:hAnsiTheme="minorHAnsi"/>
          <w:kern w:val="2"/>
          <w:sz w:val="24"/>
          <w:szCs w:val="24"/>
          <w14:ligatures w14:val="standardContextual"/>
        </w:rPr>
      </w:pPr>
      <w:hyperlink w:anchor="_Toc222142661" w:history="1">
        <w:r w:rsidRPr="005419BD">
          <w:rPr>
            <w:rStyle w:val="Hyperlink"/>
          </w:rPr>
          <w:t>5.3.4</w:t>
        </w:r>
        <w:r>
          <w:rPr>
            <w:rFonts w:asciiTheme="minorHAnsi" w:eastAsiaTheme="minorEastAsia" w:hAnsiTheme="minorHAnsi"/>
            <w:kern w:val="2"/>
            <w:sz w:val="24"/>
            <w:szCs w:val="24"/>
            <w14:ligatures w14:val="standardContextual"/>
          </w:rPr>
          <w:tab/>
        </w:r>
        <w:r w:rsidRPr="005419BD">
          <w:rPr>
            <w:rStyle w:val="Hyperlink"/>
          </w:rPr>
          <w:t>Public Survey Effort</w:t>
        </w:r>
        <w:r>
          <w:rPr>
            <w:webHidden/>
          </w:rPr>
          <w:tab/>
        </w:r>
        <w:r>
          <w:rPr>
            <w:webHidden/>
          </w:rPr>
          <w:fldChar w:fldCharType="begin"/>
        </w:r>
        <w:r>
          <w:rPr>
            <w:webHidden/>
          </w:rPr>
          <w:instrText xml:space="preserve"> PAGEREF _Toc222142661 \h </w:instrText>
        </w:r>
        <w:r>
          <w:rPr>
            <w:webHidden/>
          </w:rPr>
        </w:r>
        <w:r>
          <w:rPr>
            <w:webHidden/>
          </w:rPr>
          <w:fldChar w:fldCharType="separate"/>
        </w:r>
        <w:r>
          <w:rPr>
            <w:webHidden/>
          </w:rPr>
          <w:t>67</w:t>
        </w:r>
        <w:r>
          <w:rPr>
            <w:webHidden/>
          </w:rPr>
          <w:fldChar w:fldCharType="end"/>
        </w:r>
      </w:hyperlink>
    </w:p>
    <w:p w14:paraId="32C3009E" w14:textId="5303FB7D" w:rsidR="00794796" w:rsidRDefault="00794796">
      <w:pPr>
        <w:pStyle w:val="TOC3"/>
        <w:tabs>
          <w:tab w:val="left" w:pos="1897"/>
        </w:tabs>
        <w:rPr>
          <w:rFonts w:asciiTheme="minorHAnsi" w:eastAsiaTheme="minorEastAsia" w:hAnsiTheme="minorHAnsi"/>
          <w:kern w:val="2"/>
          <w:sz w:val="24"/>
          <w:szCs w:val="24"/>
          <w14:ligatures w14:val="standardContextual"/>
        </w:rPr>
      </w:pPr>
      <w:hyperlink w:anchor="_Toc222142662" w:history="1">
        <w:r w:rsidRPr="005419BD">
          <w:rPr>
            <w:rStyle w:val="Hyperlink"/>
          </w:rPr>
          <w:t>5.3.5</w:t>
        </w:r>
        <w:r>
          <w:rPr>
            <w:rFonts w:asciiTheme="minorHAnsi" w:eastAsiaTheme="minorEastAsia" w:hAnsiTheme="minorHAnsi"/>
            <w:kern w:val="2"/>
            <w:sz w:val="24"/>
            <w:szCs w:val="24"/>
            <w14:ligatures w14:val="standardContextual"/>
          </w:rPr>
          <w:tab/>
        </w:r>
        <w:r w:rsidRPr="005419BD">
          <w:rPr>
            <w:rStyle w:val="Hyperlink"/>
          </w:rPr>
          <w:t>2024 SRTA Rider Survey</w:t>
        </w:r>
        <w:r>
          <w:rPr>
            <w:webHidden/>
          </w:rPr>
          <w:tab/>
        </w:r>
        <w:r>
          <w:rPr>
            <w:webHidden/>
          </w:rPr>
          <w:fldChar w:fldCharType="begin"/>
        </w:r>
        <w:r>
          <w:rPr>
            <w:webHidden/>
          </w:rPr>
          <w:instrText xml:space="preserve"> PAGEREF _Toc222142662 \h </w:instrText>
        </w:r>
        <w:r>
          <w:rPr>
            <w:webHidden/>
          </w:rPr>
        </w:r>
        <w:r>
          <w:rPr>
            <w:webHidden/>
          </w:rPr>
          <w:fldChar w:fldCharType="separate"/>
        </w:r>
        <w:r>
          <w:rPr>
            <w:webHidden/>
          </w:rPr>
          <w:t>74</w:t>
        </w:r>
        <w:r>
          <w:rPr>
            <w:webHidden/>
          </w:rPr>
          <w:fldChar w:fldCharType="end"/>
        </w:r>
      </w:hyperlink>
    </w:p>
    <w:p w14:paraId="7DFB74E0" w14:textId="0BCE7DE3" w:rsidR="00794796" w:rsidRDefault="00794796">
      <w:pPr>
        <w:pStyle w:val="TOC1"/>
        <w:rPr>
          <w:rFonts w:asciiTheme="minorHAnsi" w:eastAsiaTheme="minorEastAsia" w:hAnsiTheme="minorHAnsi"/>
          <w:noProof/>
          <w:kern w:val="2"/>
          <w:sz w:val="24"/>
          <w:szCs w:val="24"/>
          <w14:ligatures w14:val="standardContextual"/>
        </w:rPr>
      </w:pPr>
      <w:hyperlink w:anchor="_Toc222142663" w:history="1">
        <w:r w:rsidRPr="005419BD">
          <w:rPr>
            <w:rStyle w:val="Hyperlink"/>
            <w:noProof/>
          </w:rPr>
          <w:t>6</w:t>
        </w:r>
        <w:r>
          <w:rPr>
            <w:rFonts w:asciiTheme="minorHAnsi" w:eastAsiaTheme="minorEastAsia" w:hAnsiTheme="minorHAnsi"/>
            <w:noProof/>
            <w:kern w:val="2"/>
            <w:sz w:val="24"/>
            <w:szCs w:val="24"/>
            <w14:ligatures w14:val="standardContextual"/>
          </w:rPr>
          <w:tab/>
        </w:r>
        <w:r w:rsidRPr="005419BD">
          <w:rPr>
            <w:rStyle w:val="Hyperlink"/>
            <w:noProof/>
          </w:rPr>
          <w:t>Performance Measures</w:t>
        </w:r>
        <w:r>
          <w:rPr>
            <w:noProof/>
            <w:webHidden/>
          </w:rPr>
          <w:tab/>
        </w:r>
        <w:r>
          <w:rPr>
            <w:noProof/>
            <w:webHidden/>
          </w:rPr>
          <w:fldChar w:fldCharType="begin"/>
        </w:r>
        <w:r>
          <w:rPr>
            <w:noProof/>
            <w:webHidden/>
          </w:rPr>
          <w:instrText xml:space="preserve"> PAGEREF _Toc222142663 \h </w:instrText>
        </w:r>
        <w:r>
          <w:rPr>
            <w:noProof/>
            <w:webHidden/>
          </w:rPr>
        </w:r>
        <w:r>
          <w:rPr>
            <w:noProof/>
            <w:webHidden/>
          </w:rPr>
          <w:fldChar w:fldCharType="separate"/>
        </w:r>
        <w:r>
          <w:rPr>
            <w:noProof/>
            <w:webHidden/>
          </w:rPr>
          <w:t>76</w:t>
        </w:r>
        <w:r>
          <w:rPr>
            <w:noProof/>
            <w:webHidden/>
          </w:rPr>
          <w:fldChar w:fldCharType="end"/>
        </w:r>
      </w:hyperlink>
    </w:p>
    <w:p w14:paraId="32BFC085" w14:textId="65ED4183" w:rsidR="00794796" w:rsidRDefault="00794796">
      <w:pPr>
        <w:pStyle w:val="TOC2"/>
        <w:rPr>
          <w:rFonts w:asciiTheme="minorHAnsi" w:eastAsiaTheme="minorEastAsia" w:hAnsiTheme="minorHAnsi"/>
          <w:noProof/>
          <w:kern w:val="2"/>
          <w:sz w:val="24"/>
          <w:szCs w:val="24"/>
          <w14:ligatures w14:val="standardContextual"/>
        </w:rPr>
      </w:pPr>
      <w:hyperlink w:anchor="_Toc222142664" w:history="1">
        <w:r w:rsidRPr="005419BD">
          <w:rPr>
            <w:rStyle w:val="Hyperlink"/>
            <w:noProof/>
          </w:rPr>
          <w:t>6.1</w:t>
        </w:r>
        <w:r>
          <w:rPr>
            <w:rFonts w:asciiTheme="minorHAnsi" w:eastAsiaTheme="minorEastAsia" w:hAnsiTheme="minorHAnsi"/>
            <w:noProof/>
            <w:kern w:val="2"/>
            <w:sz w:val="24"/>
            <w:szCs w:val="24"/>
            <w14:ligatures w14:val="standardContextual"/>
          </w:rPr>
          <w:tab/>
        </w:r>
        <w:r w:rsidRPr="005419BD">
          <w:rPr>
            <w:rStyle w:val="Hyperlink"/>
            <w:noProof/>
          </w:rPr>
          <w:t>MassDOT Performance Management Program</w:t>
        </w:r>
        <w:r>
          <w:rPr>
            <w:noProof/>
            <w:webHidden/>
          </w:rPr>
          <w:tab/>
        </w:r>
        <w:r>
          <w:rPr>
            <w:noProof/>
            <w:webHidden/>
          </w:rPr>
          <w:fldChar w:fldCharType="begin"/>
        </w:r>
        <w:r>
          <w:rPr>
            <w:noProof/>
            <w:webHidden/>
          </w:rPr>
          <w:instrText xml:space="preserve"> PAGEREF _Toc222142664 \h </w:instrText>
        </w:r>
        <w:r>
          <w:rPr>
            <w:noProof/>
            <w:webHidden/>
          </w:rPr>
        </w:r>
        <w:r>
          <w:rPr>
            <w:noProof/>
            <w:webHidden/>
          </w:rPr>
          <w:fldChar w:fldCharType="separate"/>
        </w:r>
        <w:r>
          <w:rPr>
            <w:noProof/>
            <w:webHidden/>
          </w:rPr>
          <w:t>76</w:t>
        </w:r>
        <w:r>
          <w:rPr>
            <w:noProof/>
            <w:webHidden/>
          </w:rPr>
          <w:fldChar w:fldCharType="end"/>
        </w:r>
      </w:hyperlink>
    </w:p>
    <w:p w14:paraId="01496DA3" w14:textId="7AE65DCC" w:rsidR="00794796" w:rsidRDefault="00794796">
      <w:pPr>
        <w:pStyle w:val="TOC3"/>
        <w:tabs>
          <w:tab w:val="left" w:pos="1897"/>
        </w:tabs>
        <w:rPr>
          <w:rFonts w:asciiTheme="minorHAnsi" w:eastAsiaTheme="minorEastAsia" w:hAnsiTheme="minorHAnsi"/>
          <w:kern w:val="2"/>
          <w:sz w:val="24"/>
          <w:szCs w:val="24"/>
          <w14:ligatures w14:val="standardContextual"/>
        </w:rPr>
      </w:pPr>
      <w:hyperlink w:anchor="_Toc222142665" w:history="1">
        <w:r w:rsidRPr="005419BD">
          <w:rPr>
            <w:rStyle w:val="Hyperlink"/>
          </w:rPr>
          <w:t>6.1.1</w:t>
        </w:r>
        <w:r>
          <w:rPr>
            <w:rFonts w:asciiTheme="minorHAnsi" w:eastAsiaTheme="minorEastAsia" w:hAnsiTheme="minorHAnsi"/>
            <w:kern w:val="2"/>
            <w:sz w:val="24"/>
            <w:szCs w:val="24"/>
            <w14:ligatures w14:val="standardContextual"/>
          </w:rPr>
          <w:tab/>
        </w:r>
        <w:r w:rsidRPr="005419BD">
          <w:rPr>
            <w:rStyle w:val="Hyperlink"/>
          </w:rPr>
          <w:t>Ridership</w:t>
        </w:r>
        <w:r>
          <w:rPr>
            <w:webHidden/>
          </w:rPr>
          <w:tab/>
        </w:r>
        <w:r>
          <w:rPr>
            <w:webHidden/>
          </w:rPr>
          <w:fldChar w:fldCharType="begin"/>
        </w:r>
        <w:r>
          <w:rPr>
            <w:webHidden/>
          </w:rPr>
          <w:instrText xml:space="preserve"> PAGEREF _Toc222142665 \h </w:instrText>
        </w:r>
        <w:r>
          <w:rPr>
            <w:webHidden/>
          </w:rPr>
        </w:r>
        <w:r>
          <w:rPr>
            <w:webHidden/>
          </w:rPr>
          <w:fldChar w:fldCharType="separate"/>
        </w:r>
        <w:r>
          <w:rPr>
            <w:webHidden/>
          </w:rPr>
          <w:t>77</w:t>
        </w:r>
        <w:r>
          <w:rPr>
            <w:webHidden/>
          </w:rPr>
          <w:fldChar w:fldCharType="end"/>
        </w:r>
      </w:hyperlink>
    </w:p>
    <w:p w14:paraId="78FFA5FB" w14:textId="65912446" w:rsidR="00794796" w:rsidRDefault="00794796">
      <w:pPr>
        <w:pStyle w:val="TOC3"/>
        <w:tabs>
          <w:tab w:val="left" w:pos="1897"/>
        </w:tabs>
        <w:rPr>
          <w:rFonts w:asciiTheme="minorHAnsi" w:eastAsiaTheme="minorEastAsia" w:hAnsiTheme="minorHAnsi"/>
          <w:kern w:val="2"/>
          <w:sz w:val="24"/>
          <w:szCs w:val="24"/>
          <w14:ligatures w14:val="standardContextual"/>
        </w:rPr>
      </w:pPr>
      <w:hyperlink w:anchor="_Toc222142666" w:history="1">
        <w:r w:rsidRPr="005419BD">
          <w:rPr>
            <w:rStyle w:val="Hyperlink"/>
          </w:rPr>
          <w:t>6.1.2</w:t>
        </w:r>
        <w:r>
          <w:rPr>
            <w:rFonts w:asciiTheme="minorHAnsi" w:eastAsiaTheme="minorEastAsia" w:hAnsiTheme="minorHAnsi"/>
            <w:kern w:val="2"/>
            <w:sz w:val="24"/>
            <w:szCs w:val="24"/>
            <w14:ligatures w14:val="standardContextual"/>
          </w:rPr>
          <w:tab/>
        </w:r>
        <w:r w:rsidRPr="005419BD">
          <w:rPr>
            <w:rStyle w:val="Hyperlink"/>
          </w:rPr>
          <w:t>Financial</w:t>
        </w:r>
        <w:r>
          <w:rPr>
            <w:webHidden/>
          </w:rPr>
          <w:tab/>
        </w:r>
        <w:r>
          <w:rPr>
            <w:webHidden/>
          </w:rPr>
          <w:fldChar w:fldCharType="begin"/>
        </w:r>
        <w:r>
          <w:rPr>
            <w:webHidden/>
          </w:rPr>
          <w:instrText xml:space="preserve"> PAGEREF _Toc222142666 \h </w:instrText>
        </w:r>
        <w:r>
          <w:rPr>
            <w:webHidden/>
          </w:rPr>
        </w:r>
        <w:r>
          <w:rPr>
            <w:webHidden/>
          </w:rPr>
          <w:fldChar w:fldCharType="separate"/>
        </w:r>
        <w:r>
          <w:rPr>
            <w:webHidden/>
          </w:rPr>
          <w:t>77</w:t>
        </w:r>
        <w:r>
          <w:rPr>
            <w:webHidden/>
          </w:rPr>
          <w:fldChar w:fldCharType="end"/>
        </w:r>
      </w:hyperlink>
    </w:p>
    <w:p w14:paraId="028F8EFE" w14:textId="2F2423C9" w:rsidR="00794796" w:rsidRDefault="00794796">
      <w:pPr>
        <w:pStyle w:val="TOC3"/>
        <w:tabs>
          <w:tab w:val="left" w:pos="1897"/>
        </w:tabs>
        <w:rPr>
          <w:rFonts w:asciiTheme="minorHAnsi" w:eastAsiaTheme="minorEastAsia" w:hAnsiTheme="minorHAnsi"/>
          <w:kern w:val="2"/>
          <w:sz w:val="24"/>
          <w:szCs w:val="24"/>
          <w14:ligatures w14:val="standardContextual"/>
        </w:rPr>
      </w:pPr>
      <w:hyperlink w:anchor="_Toc222142667" w:history="1">
        <w:r w:rsidRPr="005419BD">
          <w:rPr>
            <w:rStyle w:val="Hyperlink"/>
          </w:rPr>
          <w:t>6.1.3</w:t>
        </w:r>
        <w:r>
          <w:rPr>
            <w:rFonts w:asciiTheme="minorHAnsi" w:eastAsiaTheme="minorEastAsia" w:hAnsiTheme="minorHAnsi"/>
            <w:kern w:val="2"/>
            <w:sz w:val="24"/>
            <w:szCs w:val="24"/>
            <w14:ligatures w14:val="standardContextual"/>
          </w:rPr>
          <w:tab/>
        </w:r>
        <w:r w:rsidRPr="005419BD">
          <w:rPr>
            <w:rStyle w:val="Hyperlink"/>
          </w:rPr>
          <w:t>Customer Service and Satisfaction</w:t>
        </w:r>
        <w:r>
          <w:rPr>
            <w:webHidden/>
          </w:rPr>
          <w:tab/>
        </w:r>
        <w:r>
          <w:rPr>
            <w:webHidden/>
          </w:rPr>
          <w:fldChar w:fldCharType="begin"/>
        </w:r>
        <w:r>
          <w:rPr>
            <w:webHidden/>
          </w:rPr>
          <w:instrText xml:space="preserve"> PAGEREF _Toc222142667 \h </w:instrText>
        </w:r>
        <w:r>
          <w:rPr>
            <w:webHidden/>
          </w:rPr>
        </w:r>
        <w:r>
          <w:rPr>
            <w:webHidden/>
          </w:rPr>
          <w:fldChar w:fldCharType="separate"/>
        </w:r>
        <w:r>
          <w:rPr>
            <w:webHidden/>
          </w:rPr>
          <w:t>78</w:t>
        </w:r>
        <w:r>
          <w:rPr>
            <w:webHidden/>
          </w:rPr>
          <w:fldChar w:fldCharType="end"/>
        </w:r>
      </w:hyperlink>
    </w:p>
    <w:p w14:paraId="586D4837" w14:textId="29885452" w:rsidR="00794796" w:rsidRDefault="00794796">
      <w:pPr>
        <w:pStyle w:val="TOC3"/>
        <w:tabs>
          <w:tab w:val="left" w:pos="1897"/>
        </w:tabs>
        <w:rPr>
          <w:rFonts w:asciiTheme="minorHAnsi" w:eastAsiaTheme="minorEastAsia" w:hAnsiTheme="minorHAnsi"/>
          <w:kern w:val="2"/>
          <w:sz w:val="24"/>
          <w:szCs w:val="24"/>
          <w14:ligatures w14:val="standardContextual"/>
        </w:rPr>
      </w:pPr>
      <w:hyperlink w:anchor="_Toc222142668" w:history="1">
        <w:r w:rsidRPr="005419BD">
          <w:rPr>
            <w:rStyle w:val="Hyperlink"/>
          </w:rPr>
          <w:t>6.1.4</w:t>
        </w:r>
        <w:r>
          <w:rPr>
            <w:rFonts w:asciiTheme="minorHAnsi" w:eastAsiaTheme="minorEastAsia" w:hAnsiTheme="minorHAnsi"/>
            <w:kern w:val="2"/>
            <w:sz w:val="24"/>
            <w:szCs w:val="24"/>
            <w14:ligatures w14:val="standardContextual"/>
          </w:rPr>
          <w:tab/>
        </w:r>
        <w:r w:rsidRPr="005419BD">
          <w:rPr>
            <w:rStyle w:val="Hyperlink"/>
          </w:rPr>
          <w:t>Asset Management</w:t>
        </w:r>
        <w:r>
          <w:rPr>
            <w:webHidden/>
          </w:rPr>
          <w:tab/>
        </w:r>
        <w:r>
          <w:rPr>
            <w:webHidden/>
          </w:rPr>
          <w:fldChar w:fldCharType="begin"/>
        </w:r>
        <w:r>
          <w:rPr>
            <w:webHidden/>
          </w:rPr>
          <w:instrText xml:space="preserve"> PAGEREF _Toc222142668 \h </w:instrText>
        </w:r>
        <w:r>
          <w:rPr>
            <w:webHidden/>
          </w:rPr>
        </w:r>
        <w:r>
          <w:rPr>
            <w:webHidden/>
          </w:rPr>
          <w:fldChar w:fldCharType="separate"/>
        </w:r>
        <w:r>
          <w:rPr>
            <w:webHidden/>
          </w:rPr>
          <w:t>78</w:t>
        </w:r>
        <w:r>
          <w:rPr>
            <w:webHidden/>
          </w:rPr>
          <w:fldChar w:fldCharType="end"/>
        </w:r>
      </w:hyperlink>
    </w:p>
    <w:p w14:paraId="73784AAF" w14:textId="176D97E0" w:rsidR="00794796" w:rsidRDefault="00794796">
      <w:pPr>
        <w:pStyle w:val="TOC3"/>
        <w:tabs>
          <w:tab w:val="left" w:pos="1897"/>
        </w:tabs>
        <w:rPr>
          <w:rFonts w:asciiTheme="minorHAnsi" w:eastAsiaTheme="minorEastAsia" w:hAnsiTheme="minorHAnsi"/>
          <w:kern w:val="2"/>
          <w:sz w:val="24"/>
          <w:szCs w:val="24"/>
          <w14:ligatures w14:val="standardContextual"/>
        </w:rPr>
      </w:pPr>
      <w:hyperlink w:anchor="_Toc222142669" w:history="1">
        <w:r w:rsidRPr="005419BD">
          <w:rPr>
            <w:rStyle w:val="Hyperlink"/>
          </w:rPr>
          <w:t>6.1.5</w:t>
        </w:r>
        <w:r>
          <w:rPr>
            <w:rFonts w:asciiTheme="minorHAnsi" w:eastAsiaTheme="minorEastAsia" w:hAnsiTheme="minorHAnsi"/>
            <w:kern w:val="2"/>
            <w:sz w:val="24"/>
            <w:szCs w:val="24"/>
            <w14:ligatures w14:val="standardContextual"/>
          </w:rPr>
          <w:tab/>
        </w:r>
        <w:r w:rsidRPr="005419BD">
          <w:rPr>
            <w:rStyle w:val="Hyperlink"/>
          </w:rPr>
          <w:t>Safety</w:t>
        </w:r>
        <w:r>
          <w:rPr>
            <w:webHidden/>
          </w:rPr>
          <w:tab/>
        </w:r>
        <w:r>
          <w:rPr>
            <w:webHidden/>
          </w:rPr>
          <w:fldChar w:fldCharType="begin"/>
        </w:r>
        <w:r>
          <w:rPr>
            <w:webHidden/>
          </w:rPr>
          <w:instrText xml:space="preserve"> PAGEREF _Toc222142669 \h </w:instrText>
        </w:r>
        <w:r>
          <w:rPr>
            <w:webHidden/>
          </w:rPr>
        </w:r>
        <w:r>
          <w:rPr>
            <w:webHidden/>
          </w:rPr>
          <w:fldChar w:fldCharType="separate"/>
        </w:r>
        <w:r>
          <w:rPr>
            <w:webHidden/>
          </w:rPr>
          <w:t>79</w:t>
        </w:r>
        <w:r>
          <w:rPr>
            <w:webHidden/>
          </w:rPr>
          <w:fldChar w:fldCharType="end"/>
        </w:r>
      </w:hyperlink>
    </w:p>
    <w:p w14:paraId="68D61136" w14:textId="53F60DB0" w:rsidR="00794796" w:rsidRDefault="00794796">
      <w:pPr>
        <w:pStyle w:val="TOC3"/>
        <w:tabs>
          <w:tab w:val="left" w:pos="1897"/>
        </w:tabs>
        <w:rPr>
          <w:rFonts w:asciiTheme="minorHAnsi" w:eastAsiaTheme="minorEastAsia" w:hAnsiTheme="minorHAnsi"/>
          <w:kern w:val="2"/>
          <w:sz w:val="24"/>
          <w:szCs w:val="24"/>
          <w14:ligatures w14:val="standardContextual"/>
        </w:rPr>
      </w:pPr>
      <w:hyperlink w:anchor="_Toc222142670" w:history="1">
        <w:r w:rsidRPr="005419BD">
          <w:rPr>
            <w:rStyle w:val="Hyperlink"/>
          </w:rPr>
          <w:t>6.1.6</w:t>
        </w:r>
        <w:r>
          <w:rPr>
            <w:rFonts w:asciiTheme="minorHAnsi" w:eastAsiaTheme="minorEastAsia" w:hAnsiTheme="minorHAnsi"/>
            <w:kern w:val="2"/>
            <w:sz w:val="24"/>
            <w:szCs w:val="24"/>
            <w14:ligatures w14:val="standardContextual"/>
          </w:rPr>
          <w:tab/>
        </w:r>
        <w:r w:rsidRPr="005419BD">
          <w:rPr>
            <w:rStyle w:val="Hyperlink"/>
          </w:rPr>
          <w:t>Annual Performance</w:t>
        </w:r>
        <w:r>
          <w:rPr>
            <w:webHidden/>
          </w:rPr>
          <w:tab/>
        </w:r>
        <w:r>
          <w:rPr>
            <w:webHidden/>
          </w:rPr>
          <w:fldChar w:fldCharType="begin"/>
        </w:r>
        <w:r>
          <w:rPr>
            <w:webHidden/>
          </w:rPr>
          <w:instrText xml:space="preserve"> PAGEREF _Toc222142670 \h </w:instrText>
        </w:r>
        <w:r>
          <w:rPr>
            <w:webHidden/>
          </w:rPr>
        </w:r>
        <w:r>
          <w:rPr>
            <w:webHidden/>
          </w:rPr>
          <w:fldChar w:fldCharType="separate"/>
        </w:r>
        <w:r>
          <w:rPr>
            <w:webHidden/>
          </w:rPr>
          <w:t>79</w:t>
        </w:r>
        <w:r>
          <w:rPr>
            <w:webHidden/>
          </w:rPr>
          <w:fldChar w:fldCharType="end"/>
        </w:r>
      </w:hyperlink>
    </w:p>
    <w:p w14:paraId="775F2559" w14:textId="136FB989" w:rsidR="00794796" w:rsidRDefault="00794796">
      <w:pPr>
        <w:pStyle w:val="TOC2"/>
        <w:rPr>
          <w:rFonts w:asciiTheme="minorHAnsi" w:eastAsiaTheme="minorEastAsia" w:hAnsiTheme="minorHAnsi"/>
          <w:noProof/>
          <w:kern w:val="2"/>
          <w:sz w:val="24"/>
          <w:szCs w:val="24"/>
          <w14:ligatures w14:val="standardContextual"/>
        </w:rPr>
      </w:pPr>
      <w:hyperlink w:anchor="_Toc222142671" w:history="1">
        <w:r w:rsidRPr="005419BD">
          <w:rPr>
            <w:rStyle w:val="Hyperlink"/>
            <w:noProof/>
          </w:rPr>
          <w:t>6.2</w:t>
        </w:r>
        <w:r>
          <w:rPr>
            <w:rFonts w:asciiTheme="minorHAnsi" w:eastAsiaTheme="minorEastAsia" w:hAnsiTheme="minorHAnsi"/>
            <w:noProof/>
            <w:kern w:val="2"/>
            <w:sz w:val="24"/>
            <w:szCs w:val="24"/>
            <w14:ligatures w14:val="standardContextual"/>
          </w:rPr>
          <w:tab/>
        </w:r>
        <w:r w:rsidRPr="005419BD">
          <w:rPr>
            <w:rStyle w:val="Hyperlink"/>
            <w:noProof/>
          </w:rPr>
          <w:t>Additional Measures</w:t>
        </w:r>
        <w:r>
          <w:rPr>
            <w:noProof/>
            <w:webHidden/>
          </w:rPr>
          <w:tab/>
        </w:r>
        <w:r>
          <w:rPr>
            <w:noProof/>
            <w:webHidden/>
          </w:rPr>
          <w:fldChar w:fldCharType="begin"/>
        </w:r>
        <w:r>
          <w:rPr>
            <w:noProof/>
            <w:webHidden/>
          </w:rPr>
          <w:instrText xml:space="preserve"> PAGEREF _Toc222142671 \h </w:instrText>
        </w:r>
        <w:r>
          <w:rPr>
            <w:noProof/>
            <w:webHidden/>
          </w:rPr>
        </w:r>
        <w:r>
          <w:rPr>
            <w:noProof/>
            <w:webHidden/>
          </w:rPr>
          <w:fldChar w:fldCharType="separate"/>
        </w:r>
        <w:r>
          <w:rPr>
            <w:noProof/>
            <w:webHidden/>
          </w:rPr>
          <w:t>80</w:t>
        </w:r>
        <w:r>
          <w:rPr>
            <w:noProof/>
            <w:webHidden/>
          </w:rPr>
          <w:fldChar w:fldCharType="end"/>
        </w:r>
      </w:hyperlink>
    </w:p>
    <w:p w14:paraId="1828B448" w14:textId="2A4EF187" w:rsidR="00794796" w:rsidRDefault="00794796">
      <w:pPr>
        <w:pStyle w:val="TOC1"/>
        <w:rPr>
          <w:rFonts w:asciiTheme="minorHAnsi" w:eastAsiaTheme="minorEastAsia" w:hAnsiTheme="minorHAnsi"/>
          <w:noProof/>
          <w:kern w:val="2"/>
          <w:sz w:val="24"/>
          <w:szCs w:val="24"/>
          <w14:ligatures w14:val="standardContextual"/>
        </w:rPr>
      </w:pPr>
      <w:hyperlink w:anchor="_Toc222142672" w:history="1">
        <w:r w:rsidRPr="005419BD">
          <w:rPr>
            <w:rStyle w:val="Hyperlink"/>
            <w:noProof/>
          </w:rPr>
          <w:t>7</w:t>
        </w:r>
        <w:r>
          <w:rPr>
            <w:rFonts w:asciiTheme="minorHAnsi" w:eastAsiaTheme="minorEastAsia" w:hAnsiTheme="minorHAnsi"/>
            <w:noProof/>
            <w:kern w:val="2"/>
            <w:sz w:val="24"/>
            <w:szCs w:val="24"/>
            <w14:ligatures w14:val="standardContextual"/>
          </w:rPr>
          <w:tab/>
        </w:r>
        <w:r w:rsidRPr="005419BD">
          <w:rPr>
            <w:rStyle w:val="Hyperlink"/>
            <w:noProof/>
          </w:rPr>
          <w:t>Trends and Uncertainties</w:t>
        </w:r>
        <w:r>
          <w:rPr>
            <w:noProof/>
            <w:webHidden/>
          </w:rPr>
          <w:tab/>
        </w:r>
        <w:r>
          <w:rPr>
            <w:noProof/>
            <w:webHidden/>
          </w:rPr>
          <w:fldChar w:fldCharType="begin"/>
        </w:r>
        <w:r>
          <w:rPr>
            <w:noProof/>
            <w:webHidden/>
          </w:rPr>
          <w:instrText xml:space="preserve"> PAGEREF _Toc222142672 \h </w:instrText>
        </w:r>
        <w:r>
          <w:rPr>
            <w:noProof/>
            <w:webHidden/>
          </w:rPr>
        </w:r>
        <w:r>
          <w:rPr>
            <w:noProof/>
            <w:webHidden/>
          </w:rPr>
          <w:fldChar w:fldCharType="separate"/>
        </w:r>
        <w:r>
          <w:rPr>
            <w:noProof/>
            <w:webHidden/>
          </w:rPr>
          <w:t>81</w:t>
        </w:r>
        <w:r>
          <w:rPr>
            <w:noProof/>
            <w:webHidden/>
          </w:rPr>
          <w:fldChar w:fldCharType="end"/>
        </w:r>
      </w:hyperlink>
    </w:p>
    <w:p w14:paraId="6C98E5D3" w14:textId="29112674" w:rsidR="00794796" w:rsidRDefault="00794796">
      <w:pPr>
        <w:pStyle w:val="TOC2"/>
        <w:rPr>
          <w:rFonts w:asciiTheme="minorHAnsi" w:eastAsiaTheme="minorEastAsia" w:hAnsiTheme="minorHAnsi"/>
          <w:noProof/>
          <w:kern w:val="2"/>
          <w:sz w:val="24"/>
          <w:szCs w:val="24"/>
          <w14:ligatures w14:val="standardContextual"/>
        </w:rPr>
      </w:pPr>
      <w:hyperlink w:anchor="_Toc222142673" w:history="1">
        <w:r w:rsidRPr="005419BD">
          <w:rPr>
            <w:rStyle w:val="Hyperlink"/>
            <w:noProof/>
          </w:rPr>
          <w:t>7.1</w:t>
        </w:r>
        <w:r>
          <w:rPr>
            <w:rFonts w:asciiTheme="minorHAnsi" w:eastAsiaTheme="minorEastAsia" w:hAnsiTheme="minorHAnsi"/>
            <w:noProof/>
            <w:kern w:val="2"/>
            <w:sz w:val="24"/>
            <w:szCs w:val="24"/>
            <w14:ligatures w14:val="standardContextual"/>
          </w:rPr>
          <w:tab/>
        </w:r>
        <w:r w:rsidRPr="005419BD">
          <w:rPr>
            <w:rStyle w:val="Hyperlink"/>
            <w:noProof/>
          </w:rPr>
          <w:t>Future Uncertainties</w:t>
        </w:r>
        <w:r>
          <w:rPr>
            <w:noProof/>
            <w:webHidden/>
          </w:rPr>
          <w:tab/>
        </w:r>
        <w:r>
          <w:rPr>
            <w:noProof/>
            <w:webHidden/>
          </w:rPr>
          <w:fldChar w:fldCharType="begin"/>
        </w:r>
        <w:r>
          <w:rPr>
            <w:noProof/>
            <w:webHidden/>
          </w:rPr>
          <w:instrText xml:space="preserve"> PAGEREF _Toc222142673 \h </w:instrText>
        </w:r>
        <w:r>
          <w:rPr>
            <w:noProof/>
            <w:webHidden/>
          </w:rPr>
        </w:r>
        <w:r>
          <w:rPr>
            <w:noProof/>
            <w:webHidden/>
          </w:rPr>
          <w:fldChar w:fldCharType="separate"/>
        </w:r>
        <w:r>
          <w:rPr>
            <w:noProof/>
            <w:webHidden/>
          </w:rPr>
          <w:t>81</w:t>
        </w:r>
        <w:r>
          <w:rPr>
            <w:noProof/>
            <w:webHidden/>
          </w:rPr>
          <w:fldChar w:fldCharType="end"/>
        </w:r>
      </w:hyperlink>
    </w:p>
    <w:p w14:paraId="40B5CE48" w14:textId="32DF3A95" w:rsidR="00794796" w:rsidRDefault="00794796">
      <w:pPr>
        <w:pStyle w:val="TOC3"/>
        <w:tabs>
          <w:tab w:val="left" w:pos="1897"/>
        </w:tabs>
        <w:rPr>
          <w:rFonts w:asciiTheme="minorHAnsi" w:eastAsiaTheme="minorEastAsia" w:hAnsiTheme="minorHAnsi"/>
          <w:kern w:val="2"/>
          <w:sz w:val="24"/>
          <w:szCs w:val="24"/>
          <w14:ligatures w14:val="standardContextual"/>
        </w:rPr>
      </w:pPr>
      <w:hyperlink w:anchor="_Toc222142674" w:history="1">
        <w:r w:rsidRPr="005419BD">
          <w:rPr>
            <w:rStyle w:val="Hyperlink"/>
          </w:rPr>
          <w:t>7.1.1</w:t>
        </w:r>
        <w:r>
          <w:rPr>
            <w:rFonts w:asciiTheme="minorHAnsi" w:eastAsiaTheme="minorEastAsia" w:hAnsiTheme="minorHAnsi"/>
            <w:kern w:val="2"/>
            <w:sz w:val="24"/>
            <w:szCs w:val="24"/>
            <w14:ligatures w14:val="standardContextual"/>
          </w:rPr>
          <w:tab/>
        </w:r>
        <w:r w:rsidRPr="005419BD">
          <w:rPr>
            <w:rStyle w:val="Hyperlink"/>
          </w:rPr>
          <w:t>Population and Demographics</w:t>
        </w:r>
        <w:r>
          <w:rPr>
            <w:webHidden/>
          </w:rPr>
          <w:tab/>
        </w:r>
        <w:r>
          <w:rPr>
            <w:webHidden/>
          </w:rPr>
          <w:fldChar w:fldCharType="begin"/>
        </w:r>
        <w:r>
          <w:rPr>
            <w:webHidden/>
          </w:rPr>
          <w:instrText xml:space="preserve"> PAGEREF _Toc222142674 \h </w:instrText>
        </w:r>
        <w:r>
          <w:rPr>
            <w:webHidden/>
          </w:rPr>
        </w:r>
        <w:r>
          <w:rPr>
            <w:webHidden/>
          </w:rPr>
          <w:fldChar w:fldCharType="separate"/>
        </w:r>
        <w:r>
          <w:rPr>
            <w:webHidden/>
          </w:rPr>
          <w:t>81</w:t>
        </w:r>
        <w:r>
          <w:rPr>
            <w:webHidden/>
          </w:rPr>
          <w:fldChar w:fldCharType="end"/>
        </w:r>
      </w:hyperlink>
    </w:p>
    <w:p w14:paraId="19B77919" w14:textId="324B3AF6" w:rsidR="00794796" w:rsidRDefault="00794796">
      <w:pPr>
        <w:pStyle w:val="TOC3"/>
        <w:tabs>
          <w:tab w:val="left" w:pos="1897"/>
        </w:tabs>
        <w:rPr>
          <w:rFonts w:asciiTheme="minorHAnsi" w:eastAsiaTheme="minorEastAsia" w:hAnsiTheme="minorHAnsi"/>
          <w:kern w:val="2"/>
          <w:sz w:val="24"/>
          <w:szCs w:val="24"/>
          <w14:ligatures w14:val="standardContextual"/>
        </w:rPr>
      </w:pPr>
      <w:hyperlink w:anchor="_Toc222142675" w:history="1">
        <w:r w:rsidRPr="005419BD">
          <w:rPr>
            <w:rStyle w:val="Hyperlink"/>
          </w:rPr>
          <w:t>7.1.2</w:t>
        </w:r>
        <w:r>
          <w:rPr>
            <w:rFonts w:asciiTheme="minorHAnsi" w:eastAsiaTheme="minorEastAsia" w:hAnsiTheme="minorHAnsi"/>
            <w:kern w:val="2"/>
            <w:sz w:val="24"/>
            <w:szCs w:val="24"/>
            <w14:ligatures w14:val="standardContextual"/>
          </w:rPr>
          <w:tab/>
        </w:r>
        <w:r w:rsidRPr="005419BD">
          <w:rPr>
            <w:rStyle w:val="Hyperlink"/>
          </w:rPr>
          <w:t>Affordability</w:t>
        </w:r>
        <w:r>
          <w:rPr>
            <w:webHidden/>
          </w:rPr>
          <w:tab/>
        </w:r>
        <w:r>
          <w:rPr>
            <w:webHidden/>
          </w:rPr>
          <w:fldChar w:fldCharType="begin"/>
        </w:r>
        <w:r>
          <w:rPr>
            <w:webHidden/>
          </w:rPr>
          <w:instrText xml:space="preserve"> PAGEREF _Toc222142675 \h </w:instrText>
        </w:r>
        <w:r>
          <w:rPr>
            <w:webHidden/>
          </w:rPr>
        </w:r>
        <w:r>
          <w:rPr>
            <w:webHidden/>
          </w:rPr>
          <w:fldChar w:fldCharType="separate"/>
        </w:r>
        <w:r>
          <w:rPr>
            <w:webHidden/>
          </w:rPr>
          <w:t>83</w:t>
        </w:r>
        <w:r>
          <w:rPr>
            <w:webHidden/>
          </w:rPr>
          <w:fldChar w:fldCharType="end"/>
        </w:r>
      </w:hyperlink>
    </w:p>
    <w:p w14:paraId="2EAD7EDD" w14:textId="26C6EF3E" w:rsidR="00794796" w:rsidRDefault="00794796">
      <w:pPr>
        <w:pStyle w:val="TOC3"/>
        <w:tabs>
          <w:tab w:val="left" w:pos="1897"/>
        </w:tabs>
        <w:rPr>
          <w:rFonts w:asciiTheme="minorHAnsi" w:eastAsiaTheme="minorEastAsia" w:hAnsiTheme="minorHAnsi"/>
          <w:kern w:val="2"/>
          <w:sz w:val="24"/>
          <w:szCs w:val="24"/>
          <w14:ligatures w14:val="standardContextual"/>
        </w:rPr>
      </w:pPr>
      <w:hyperlink w:anchor="_Toc222142676" w:history="1">
        <w:r w:rsidRPr="005419BD">
          <w:rPr>
            <w:rStyle w:val="Hyperlink"/>
          </w:rPr>
          <w:t>7.1.3</w:t>
        </w:r>
        <w:r>
          <w:rPr>
            <w:rFonts w:asciiTheme="minorHAnsi" w:eastAsiaTheme="minorEastAsia" w:hAnsiTheme="minorHAnsi"/>
            <w:kern w:val="2"/>
            <w:sz w:val="24"/>
            <w:szCs w:val="24"/>
            <w14:ligatures w14:val="standardContextual"/>
          </w:rPr>
          <w:tab/>
        </w:r>
        <w:r w:rsidRPr="005419BD">
          <w:rPr>
            <w:rStyle w:val="Hyperlink"/>
          </w:rPr>
          <w:t>Technology</w:t>
        </w:r>
        <w:r>
          <w:rPr>
            <w:webHidden/>
          </w:rPr>
          <w:tab/>
        </w:r>
        <w:r>
          <w:rPr>
            <w:webHidden/>
          </w:rPr>
          <w:fldChar w:fldCharType="begin"/>
        </w:r>
        <w:r>
          <w:rPr>
            <w:webHidden/>
          </w:rPr>
          <w:instrText xml:space="preserve"> PAGEREF _Toc222142676 \h </w:instrText>
        </w:r>
        <w:r>
          <w:rPr>
            <w:webHidden/>
          </w:rPr>
        </w:r>
        <w:r>
          <w:rPr>
            <w:webHidden/>
          </w:rPr>
          <w:fldChar w:fldCharType="separate"/>
        </w:r>
        <w:r>
          <w:rPr>
            <w:webHidden/>
          </w:rPr>
          <w:t>84</w:t>
        </w:r>
        <w:r>
          <w:rPr>
            <w:webHidden/>
          </w:rPr>
          <w:fldChar w:fldCharType="end"/>
        </w:r>
      </w:hyperlink>
    </w:p>
    <w:p w14:paraId="50E8A266" w14:textId="5B1753FE" w:rsidR="00794796" w:rsidRDefault="00794796">
      <w:pPr>
        <w:pStyle w:val="TOC3"/>
        <w:tabs>
          <w:tab w:val="left" w:pos="1897"/>
        </w:tabs>
        <w:rPr>
          <w:rFonts w:asciiTheme="minorHAnsi" w:eastAsiaTheme="minorEastAsia" w:hAnsiTheme="minorHAnsi"/>
          <w:kern w:val="2"/>
          <w:sz w:val="24"/>
          <w:szCs w:val="24"/>
          <w14:ligatures w14:val="standardContextual"/>
        </w:rPr>
      </w:pPr>
      <w:hyperlink w:anchor="_Toc222142677" w:history="1">
        <w:r w:rsidRPr="005419BD">
          <w:rPr>
            <w:rStyle w:val="Hyperlink"/>
          </w:rPr>
          <w:t>7.1.4</w:t>
        </w:r>
        <w:r>
          <w:rPr>
            <w:rFonts w:asciiTheme="minorHAnsi" w:eastAsiaTheme="minorEastAsia" w:hAnsiTheme="minorHAnsi"/>
            <w:kern w:val="2"/>
            <w:sz w:val="24"/>
            <w:szCs w:val="24"/>
            <w14:ligatures w14:val="standardContextual"/>
          </w:rPr>
          <w:tab/>
        </w:r>
        <w:r w:rsidRPr="005419BD">
          <w:rPr>
            <w:rStyle w:val="Hyperlink"/>
          </w:rPr>
          <w:t>Funding for Transit</w:t>
        </w:r>
        <w:r>
          <w:rPr>
            <w:webHidden/>
          </w:rPr>
          <w:tab/>
        </w:r>
        <w:r>
          <w:rPr>
            <w:webHidden/>
          </w:rPr>
          <w:fldChar w:fldCharType="begin"/>
        </w:r>
        <w:r>
          <w:rPr>
            <w:webHidden/>
          </w:rPr>
          <w:instrText xml:space="preserve"> PAGEREF _Toc222142677 \h </w:instrText>
        </w:r>
        <w:r>
          <w:rPr>
            <w:webHidden/>
          </w:rPr>
        </w:r>
        <w:r>
          <w:rPr>
            <w:webHidden/>
          </w:rPr>
          <w:fldChar w:fldCharType="separate"/>
        </w:r>
        <w:r>
          <w:rPr>
            <w:webHidden/>
          </w:rPr>
          <w:t>85</w:t>
        </w:r>
        <w:r>
          <w:rPr>
            <w:webHidden/>
          </w:rPr>
          <w:fldChar w:fldCharType="end"/>
        </w:r>
      </w:hyperlink>
    </w:p>
    <w:p w14:paraId="07AB1327" w14:textId="38FCB384" w:rsidR="00794796" w:rsidRDefault="00794796">
      <w:pPr>
        <w:pStyle w:val="TOC2"/>
        <w:rPr>
          <w:rFonts w:asciiTheme="minorHAnsi" w:eastAsiaTheme="minorEastAsia" w:hAnsiTheme="minorHAnsi"/>
          <w:noProof/>
          <w:kern w:val="2"/>
          <w:sz w:val="24"/>
          <w:szCs w:val="24"/>
          <w14:ligatures w14:val="standardContextual"/>
        </w:rPr>
      </w:pPr>
      <w:hyperlink w:anchor="_Toc222142678" w:history="1">
        <w:r w:rsidRPr="005419BD">
          <w:rPr>
            <w:rStyle w:val="Hyperlink"/>
            <w:noProof/>
          </w:rPr>
          <w:t>7.2</w:t>
        </w:r>
        <w:r>
          <w:rPr>
            <w:rFonts w:asciiTheme="minorHAnsi" w:eastAsiaTheme="minorEastAsia" w:hAnsiTheme="minorHAnsi"/>
            <w:noProof/>
            <w:kern w:val="2"/>
            <w:sz w:val="24"/>
            <w:szCs w:val="24"/>
            <w14:ligatures w14:val="standardContextual"/>
          </w:rPr>
          <w:tab/>
        </w:r>
        <w:r w:rsidRPr="005419BD">
          <w:rPr>
            <w:rStyle w:val="Hyperlink"/>
            <w:noProof/>
          </w:rPr>
          <w:t>2020 Alternative Scenarios</w:t>
        </w:r>
        <w:r>
          <w:rPr>
            <w:noProof/>
            <w:webHidden/>
          </w:rPr>
          <w:tab/>
        </w:r>
        <w:r>
          <w:rPr>
            <w:noProof/>
            <w:webHidden/>
          </w:rPr>
          <w:fldChar w:fldCharType="begin"/>
        </w:r>
        <w:r>
          <w:rPr>
            <w:noProof/>
            <w:webHidden/>
          </w:rPr>
          <w:instrText xml:space="preserve"> PAGEREF _Toc222142678 \h </w:instrText>
        </w:r>
        <w:r>
          <w:rPr>
            <w:noProof/>
            <w:webHidden/>
          </w:rPr>
        </w:r>
        <w:r>
          <w:rPr>
            <w:noProof/>
            <w:webHidden/>
          </w:rPr>
          <w:fldChar w:fldCharType="separate"/>
        </w:r>
        <w:r>
          <w:rPr>
            <w:noProof/>
            <w:webHidden/>
          </w:rPr>
          <w:t>87</w:t>
        </w:r>
        <w:r>
          <w:rPr>
            <w:noProof/>
            <w:webHidden/>
          </w:rPr>
          <w:fldChar w:fldCharType="end"/>
        </w:r>
      </w:hyperlink>
    </w:p>
    <w:p w14:paraId="490A6874" w14:textId="25AFB122" w:rsidR="00794796" w:rsidRDefault="00794796">
      <w:pPr>
        <w:pStyle w:val="TOC2"/>
        <w:rPr>
          <w:rFonts w:asciiTheme="minorHAnsi" w:eastAsiaTheme="minorEastAsia" w:hAnsiTheme="minorHAnsi"/>
          <w:noProof/>
          <w:kern w:val="2"/>
          <w:sz w:val="24"/>
          <w:szCs w:val="24"/>
          <w14:ligatures w14:val="standardContextual"/>
        </w:rPr>
      </w:pPr>
      <w:hyperlink w:anchor="_Toc222142679" w:history="1">
        <w:r w:rsidRPr="005419BD">
          <w:rPr>
            <w:rStyle w:val="Hyperlink"/>
            <w:noProof/>
          </w:rPr>
          <w:t>7.3</w:t>
        </w:r>
        <w:r>
          <w:rPr>
            <w:rFonts w:asciiTheme="minorHAnsi" w:eastAsiaTheme="minorEastAsia" w:hAnsiTheme="minorHAnsi"/>
            <w:noProof/>
            <w:kern w:val="2"/>
            <w:sz w:val="24"/>
            <w:szCs w:val="24"/>
            <w14:ligatures w14:val="standardContextual"/>
          </w:rPr>
          <w:tab/>
        </w:r>
        <w:r w:rsidRPr="005419BD">
          <w:rPr>
            <w:rStyle w:val="Hyperlink"/>
            <w:noProof/>
          </w:rPr>
          <w:t>Looking Ahead: 2025 to 2030 Scenario Planning</w:t>
        </w:r>
        <w:r>
          <w:rPr>
            <w:noProof/>
            <w:webHidden/>
          </w:rPr>
          <w:tab/>
        </w:r>
        <w:r>
          <w:rPr>
            <w:noProof/>
            <w:webHidden/>
          </w:rPr>
          <w:fldChar w:fldCharType="begin"/>
        </w:r>
        <w:r>
          <w:rPr>
            <w:noProof/>
            <w:webHidden/>
          </w:rPr>
          <w:instrText xml:space="preserve"> PAGEREF _Toc222142679 \h </w:instrText>
        </w:r>
        <w:r>
          <w:rPr>
            <w:noProof/>
            <w:webHidden/>
          </w:rPr>
        </w:r>
        <w:r>
          <w:rPr>
            <w:noProof/>
            <w:webHidden/>
          </w:rPr>
          <w:fldChar w:fldCharType="separate"/>
        </w:r>
        <w:r>
          <w:rPr>
            <w:noProof/>
            <w:webHidden/>
          </w:rPr>
          <w:t>88</w:t>
        </w:r>
        <w:r>
          <w:rPr>
            <w:noProof/>
            <w:webHidden/>
          </w:rPr>
          <w:fldChar w:fldCharType="end"/>
        </w:r>
      </w:hyperlink>
    </w:p>
    <w:p w14:paraId="2F560734" w14:textId="72193B07" w:rsidR="00794796" w:rsidRDefault="00794796">
      <w:pPr>
        <w:pStyle w:val="TOC3"/>
        <w:tabs>
          <w:tab w:val="left" w:pos="1897"/>
        </w:tabs>
        <w:rPr>
          <w:rFonts w:asciiTheme="minorHAnsi" w:eastAsiaTheme="minorEastAsia" w:hAnsiTheme="minorHAnsi"/>
          <w:kern w:val="2"/>
          <w:sz w:val="24"/>
          <w:szCs w:val="24"/>
          <w14:ligatures w14:val="standardContextual"/>
        </w:rPr>
      </w:pPr>
      <w:hyperlink w:anchor="_Toc222142680" w:history="1">
        <w:r w:rsidRPr="005419BD">
          <w:rPr>
            <w:rStyle w:val="Hyperlink"/>
          </w:rPr>
          <w:t>7.3.1</w:t>
        </w:r>
        <w:r>
          <w:rPr>
            <w:rFonts w:asciiTheme="minorHAnsi" w:eastAsiaTheme="minorEastAsia" w:hAnsiTheme="minorHAnsi"/>
            <w:kern w:val="2"/>
            <w:sz w:val="24"/>
            <w:szCs w:val="24"/>
            <w14:ligatures w14:val="standardContextual"/>
          </w:rPr>
          <w:tab/>
        </w:r>
        <w:r w:rsidRPr="005419BD">
          <w:rPr>
            <w:rStyle w:val="Hyperlink"/>
          </w:rPr>
          <w:t>Lower Ridership</w:t>
        </w:r>
        <w:r>
          <w:rPr>
            <w:webHidden/>
          </w:rPr>
          <w:tab/>
        </w:r>
        <w:r>
          <w:rPr>
            <w:webHidden/>
          </w:rPr>
          <w:fldChar w:fldCharType="begin"/>
        </w:r>
        <w:r>
          <w:rPr>
            <w:webHidden/>
          </w:rPr>
          <w:instrText xml:space="preserve"> PAGEREF _Toc222142680 \h </w:instrText>
        </w:r>
        <w:r>
          <w:rPr>
            <w:webHidden/>
          </w:rPr>
        </w:r>
        <w:r>
          <w:rPr>
            <w:webHidden/>
          </w:rPr>
          <w:fldChar w:fldCharType="separate"/>
        </w:r>
        <w:r>
          <w:rPr>
            <w:webHidden/>
          </w:rPr>
          <w:t>88</w:t>
        </w:r>
        <w:r>
          <w:rPr>
            <w:webHidden/>
          </w:rPr>
          <w:fldChar w:fldCharType="end"/>
        </w:r>
      </w:hyperlink>
    </w:p>
    <w:p w14:paraId="125F204C" w14:textId="3E75F6A3" w:rsidR="00794796" w:rsidRDefault="00794796">
      <w:pPr>
        <w:pStyle w:val="TOC3"/>
        <w:tabs>
          <w:tab w:val="left" w:pos="1897"/>
        </w:tabs>
        <w:rPr>
          <w:rFonts w:asciiTheme="minorHAnsi" w:eastAsiaTheme="minorEastAsia" w:hAnsiTheme="minorHAnsi"/>
          <w:kern w:val="2"/>
          <w:sz w:val="24"/>
          <w:szCs w:val="24"/>
          <w14:ligatures w14:val="standardContextual"/>
        </w:rPr>
      </w:pPr>
      <w:hyperlink w:anchor="_Toc222142681" w:history="1">
        <w:r w:rsidRPr="005419BD">
          <w:rPr>
            <w:rStyle w:val="Hyperlink"/>
          </w:rPr>
          <w:t>7.3.2</w:t>
        </w:r>
        <w:r>
          <w:rPr>
            <w:rFonts w:asciiTheme="minorHAnsi" w:eastAsiaTheme="minorEastAsia" w:hAnsiTheme="minorHAnsi"/>
            <w:kern w:val="2"/>
            <w:sz w:val="24"/>
            <w:szCs w:val="24"/>
            <w14:ligatures w14:val="standardContextual"/>
          </w:rPr>
          <w:tab/>
        </w:r>
        <w:r w:rsidRPr="005419BD">
          <w:rPr>
            <w:rStyle w:val="Hyperlink"/>
          </w:rPr>
          <w:t>Medium Ridership</w:t>
        </w:r>
        <w:r>
          <w:rPr>
            <w:webHidden/>
          </w:rPr>
          <w:tab/>
        </w:r>
        <w:r>
          <w:rPr>
            <w:webHidden/>
          </w:rPr>
          <w:fldChar w:fldCharType="begin"/>
        </w:r>
        <w:r>
          <w:rPr>
            <w:webHidden/>
          </w:rPr>
          <w:instrText xml:space="preserve"> PAGEREF _Toc222142681 \h </w:instrText>
        </w:r>
        <w:r>
          <w:rPr>
            <w:webHidden/>
          </w:rPr>
        </w:r>
        <w:r>
          <w:rPr>
            <w:webHidden/>
          </w:rPr>
          <w:fldChar w:fldCharType="separate"/>
        </w:r>
        <w:r>
          <w:rPr>
            <w:webHidden/>
          </w:rPr>
          <w:t>88</w:t>
        </w:r>
        <w:r>
          <w:rPr>
            <w:webHidden/>
          </w:rPr>
          <w:fldChar w:fldCharType="end"/>
        </w:r>
      </w:hyperlink>
    </w:p>
    <w:p w14:paraId="6666C53F" w14:textId="2A93C4F1" w:rsidR="00794796" w:rsidRDefault="00794796">
      <w:pPr>
        <w:pStyle w:val="TOC3"/>
        <w:tabs>
          <w:tab w:val="left" w:pos="1897"/>
        </w:tabs>
        <w:rPr>
          <w:rFonts w:asciiTheme="minorHAnsi" w:eastAsiaTheme="minorEastAsia" w:hAnsiTheme="minorHAnsi"/>
          <w:kern w:val="2"/>
          <w:sz w:val="24"/>
          <w:szCs w:val="24"/>
          <w14:ligatures w14:val="standardContextual"/>
        </w:rPr>
      </w:pPr>
      <w:hyperlink w:anchor="_Toc222142682" w:history="1">
        <w:r w:rsidRPr="005419BD">
          <w:rPr>
            <w:rStyle w:val="Hyperlink"/>
          </w:rPr>
          <w:t>7.3.3</w:t>
        </w:r>
        <w:r>
          <w:rPr>
            <w:rFonts w:asciiTheme="minorHAnsi" w:eastAsiaTheme="minorEastAsia" w:hAnsiTheme="minorHAnsi"/>
            <w:kern w:val="2"/>
            <w:sz w:val="24"/>
            <w:szCs w:val="24"/>
            <w14:ligatures w14:val="standardContextual"/>
          </w:rPr>
          <w:tab/>
        </w:r>
        <w:r w:rsidRPr="005419BD">
          <w:rPr>
            <w:rStyle w:val="Hyperlink"/>
          </w:rPr>
          <w:t>High Ridership</w:t>
        </w:r>
        <w:r>
          <w:rPr>
            <w:webHidden/>
          </w:rPr>
          <w:tab/>
        </w:r>
        <w:r>
          <w:rPr>
            <w:webHidden/>
          </w:rPr>
          <w:fldChar w:fldCharType="begin"/>
        </w:r>
        <w:r>
          <w:rPr>
            <w:webHidden/>
          </w:rPr>
          <w:instrText xml:space="preserve"> PAGEREF _Toc222142682 \h </w:instrText>
        </w:r>
        <w:r>
          <w:rPr>
            <w:webHidden/>
          </w:rPr>
        </w:r>
        <w:r>
          <w:rPr>
            <w:webHidden/>
          </w:rPr>
          <w:fldChar w:fldCharType="separate"/>
        </w:r>
        <w:r>
          <w:rPr>
            <w:webHidden/>
          </w:rPr>
          <w:t>89</w:t>
        </w:r>
        <w:r>
          <w:rPr>
            <w:webHidden/>
          </w:rPr>
          <w:fldChar w:fldCharType="end"/>
        </w:r>
      </w:hyperlink>
    </w:p>
    <w:p w14:paraId="0FA9E03A" w14:textId="0012267B" w:rsidR="00794796" w:rsidRDefault="00794796">
      <w:pPr>
        <w:pStyle w:val="TOC2"/>
        <w:rPr>
          <w:rFonts w:asciiTheme="minorHAnsi" w:eastAsiaTheme="minorEastAsia" w:hAnsiTheme="minorHAnsi"/>
          <w:noProof/>
          <w:kern w:val="2"/>
          <w:sz w:val="24"/>
          <w:szCs w:val="24"/>
          <w14:ligatures w14:val="standardContextual"/>
        </w:rPr>
      </w:pPr>
      <w:hyperlink w:anchor="_Toc222142683" w:history="1">
        <w:r w:rsidRPr="005419BD">
          <w:rPr>
            <w:rStyle w:val="Hyperlink"/>
            <w:noProof/>
          </w:rPr>
          <w:t>7.4</w:t>
        </w:r>
        <w:r>
          <w:rPr>
            <w:rFonts w:asciiTheme="minorHAnsi" w:eastAsiaTheme="minorEastAsia" w:hAnsiTheme="minorHAnsi"/>
            <w:noProof/>
            <w:kern w:val="2"/>
            <w:sz w:val="24"/>
            <w:szCs w:val="24"/>
            <w14:ligatures w14:val="standardContextual"/>
          </w:rPr>
          <w:tab/>
        </w:r>
        <w:r w:rsidRPr="005419BD">
          <w:rPr>
            <w:rStyle w:val="Hyperlink"/>
            <w:noProof/>
          </w:rPr>
          <w:t>Future Opportunities</w:t>
        </w:r>
        <w:r>
          <w:rPr>
            <w:noProof/>
            <w:webHidden/>
          </w:rPr>
          <w:tab/>
        </w:r>
        <w:r>
          <w:rPr>
            <w:noProof/>
            <w:webHidden/>
          </w:rPr>
          <w:fldChar w:fldCharType="begin"/>
        </w:r>
        <w:r>
          <w:rPr>
            <w:noProof/>
            <w:webHidden/>
          </w:rPr>
          <w:instrText xml:space="preserve"> PAGEREF _Toc222142683 \h </w:instrText>
        </w:r>
        <w:r>
          <w:rPr>
            <w:noProof/>
            <w:webHidden/>
          </w:rPr>
        </w:r>
        <w:r>
          <w:rPr>
            <w:noProof/>
            <w:webHidden/>
          </w:rPr>
          <w:fldChar w:fldCharType="separate"/>
        </w:r>
        <w:r>
          <w:rPr>
            <w:noProof/>
            <w:webHidden/>
          </w:rPr>
          <w:t>89</w:t>
        </w:r>
        <w:r>
          <w:rPr>
            <w:noProof/>
            <w:webHidden/>
          </w:rPr>
          <w:fldChar w:fldCharType="end"/>
        </w:r>
      </w:hyperlink>
    </w:p>
    <w:p w14:paraId="030BB87D" w14:textId="6399939B" w:rsidR="00794796" w:rsidRDefault="00794796">
      <w:pPr>
        <w:pStyle w:val="TOC1"/>
        <w:rPr>
          <w:rFonts w:asciiTheme="minorHAnsi" w:eastAsiaTheme="minorEastAsia" w:hAnsiTheme="minorHAnsi"/>
          <w:noProof/>
          <w:kern w:val="2"/>
          <w:sz w:val="24"/>
          <w:szCs w:val="24"/>
          <w14:ligatures w14:val="standardContextual"/>
        </w:rPr>
      </w:pPr>
      <w:hyperlink w:anchor="_Toc222142684" w:history="1">
        <w:r w:rsidRPr="005419BD">
          <w:rPr>
            <w:rStyle w:val="Hyperlink"/>
            <w:noProof/>
          </w:rPr>
          <w:t>8</w:t>
        </w:r>
        <w:r>
          <w:rPr>
            <w:rFonts w:asciiTheme="minorHAnsi" w:eastAsiaTheme="minorEastAsia" w:hAnsiTheme="minorHAnsi"/>
            <w:noProof/>
            <w:kern w:val="2"/>
            <w:sz w:val="24"/>
            <w:szCs w:val="24"/>
            <w14:ligatures w14:val="standardContextual"/>
          </w:rPr>
          <w:tab/>
        </w:r>
        <w:r w:rsidRPr="005419BD">
          <w:rPr>
            <w:rStyle w:val="Hyperlink"/>
            <w:noProof/>
          </w:rPr>
          <w:t>Recommendations</w:t>
        </w:r>
        <w:r>
          <w:rPr>
            <w:noProof/>
            <w:webHidden/>
          </w:rPr>
          <w:tab/>
        </w:r>
        <w:r>
          <w:rPr>
            <w:noProof/>
            <w:webHidden/>
          </w:rPr>
          <w:fldChar w:fldCharType="begin"/>
        </w:r>
        <w:r>
          <w:rPr>
            <w:noProof/>
            <w:webHidden/>
          </w:rPr>
          <w:instrText xml:space="preserve"> PAGEREF _Toc222142684 \h </w:instrText>
        </w:r>
        <w:r>
          <w:rPr>
            <w:noProof/>
            <w:webHidden/>
          </w:rPr>
        </w:r>
        <w:r>
          <w:rPr>
            <w:noProof/>
            <w:webHidden/>
          </w:rPr>
          <w:fldChar w:fldCharType="separate"/>
        </w:r>
        <w:r>
          <w:rPr>
            <w:noProof/>
            <w:webHidden/>
          </w:rPr>
          <w:t>91</w:t>
        </w:r>
        <w:r>
          <w:rPr>
            <w:noProof/>
            <w:webHidden/>
          </w:rPr>
          <w:fldChar w:fldCharType="end"/>
        </w:r>
      </w:hyperlink>
    </w:p>
    <w:p w14:paraId="73B1355A" w14:textId="147AAFE5" w:rsidR="00794796" w:rsidRDefault="00794796">
      <w:pPr>
        <w:pStyle w:val="TOC2"/>
        <w:rPr>
          <w:rFonts w:asciiTheme="minorHAnsi" w:eastAsiaTheme="minorEastAsia" w:hAnsiTheme="minorHAnsi"/>
          <w:noProof/>
          <w:kern w:val="2"/>
          <w:sz w:val="24"/>
          <w:szCs w:val="24"/>
          <w14:ligatures w14:val="standardContextual"/>
        </w:rPr>
      </w:pPr>
      <w:hyperlink w:anchor="_Toc222142685" w:history="1">
        <w:r w:rsidRPr="005419BD">
          <w:rPr>
            <w:rStyle w:val="Hyperlink"/>
            <w:noProof/>
          </w:rPr>
          <w:t>8.1</w:t>
        </w:r>
        <w:r>
          <w:rPr>
            <w:rFonts w:asciiTheme="minorHAnsi" w:eastAsiaTheme="minorEastAsia" w:hAnsiTheme="minorHAnsi"/>
            <w:noProof/>
            <w:kern w:val="2"/>
            <w:sz w:val="24"/>
            <w:szCs w:val="24"/>
            <w14:ligatures w14:val="standardContextual"/>
          </w:rPr>
          <w:tab/>
        </w:r>
        <w:r w:rsidRPr="005419BD">
          <w:rPr>
            <w:rStyle w:val="Hyperlink"/>
            <w:noProof/>
          </w:rPr>
          <w:t>Changes Since the 2020 Comprehensive Regional Transit Plan</w:t>
        </w:r>
        <w:r>
          <w:rPr>
            <w:noProof/>
            <w:webHidden/>
          </w:rPr>
          <w:tab/>
        </w:r>
        <w:r>
          <w:rPr>
            <w:noProof/>
            <w:webHidden/>
          </w:rPr>
          <w:fldChar w:fldCharType="begin"/>
        </w:r>
        <w:r>
          <w:rPr>
            <w:noProof/>
            <w:webHidden/>
          </w:rPr>
          <w:instrText xml:space="preserve"> PAGEREF _Toc222142685 \h </w:instrText>
        </w:r>
        <w:r>
          <w:rPr>
            <w:noProof/>
            <w:webHidden/>
          </w:rPr>
        </w:r>
        <w:r>
          <w:rPr>
            <w:noProof/>
            <w:webHidden/>
          </w:rPr>
          <w:fldChar w:fldCharType="separate"/>
        </w:r>
        <w:r>
          <w:rPr>
            <w:noProof/>
            <w:webHidden/>
          </w:rPr>
          <w:t>91</w:t>
        </w:r>
        <w:r>
          <w:rPr>
            <w:noProof/>
            <w:webHidden/>
          </w:rPr>
          <w:fldChar w:fldCharType="end"/>
        </w:r>
      </w:hyperlink>
    </w:p>
    <w:p w14:paraId="7058A266" w14:textId="2D6D9766" w:rsidR="00794796" w:rsidRDefault="00794796">
      <w:pPr>
        <w:pStyle w:val="TOC2"/>
        <w:rPr>
          <w:rFonts w:asciiTheme="minorHAnsi" w:eastAsiaTheme="minorEastAsia" w:hAnsiTheme="minorHAnsi"/>
          <w:noProof/>
          <w:kern w:val="2"/>
          <w:sz w:val="24"/>
          <w:szCs w:val="24"/>
          <w14:ligatures w14:val="standardContextual"/>
        </w:rPr>
      </w:pPr>
      <w:hyperlink w:anchor="_Toc222142686" w:history="1">
        <w:r w:rsidRPr="005419BD">
          <w:rPr>
            <w:rStyle w:val="Hyperlink"/>
            <w:noProof/>
          </w:rPr>
          <w:t>8.2</w:t>
        </w:r>
        <w:r>
          <w:rPr>
            <w:rFonts w:asciiTheme="minorHAnsi" w:eastAsiaTheme="minorEastAsia" w:hAnsiTheme="minorHAnsi"/>
            <w:noProof/>
            <w:kern w:val="2"/>
            <w:sz w:val="24"/>
            <w:szCs w:val="24"/>
            <w14:ligatures w14:val="standardContextual"/>
          </w:rPr>
          <w:tab/>
        </w:r>
        <w:r w:rsidRPr="005419BD">
          <w:rPr>
            <w:rStyle w:val="Hyperlink"/>
            <w:noProof/>
          </w:rPr>
          <w:t>Planning for an Uncertain Future</w:t>
        </w:r>
        <w:r>
          <w:rPr>
            <w:noProof/>
            <w:webHidden/>
          </w:rPr>
          <w:tab/>
        </w:r>
        <w:r>
          <w:rPr>
            <w:noProof/>
            <w:webHidden/>
          </w:rPr>
          <w:fldChar w:fldCharType="begin"/>
        </w:r>
        <w:r>
          <w:rPr>
            <w:noProof/>
            <w:webHidden/>
          </w:rPr>
          <w:instrText xml:space="preserve"> PAGEREF _Toc222142686 \h </w:instrText>
        </w:r>
        <w:r>
          <w:rPr>
            <w:noProof/>
            <w:webHidden/>
          </w:rPr>
        </w:r>
        <w:r>
          <w:rPr>
            <w:noProof/>
            <w:webHidden/>
          </w:rPr>
          <w:fldChar w:fldCharType="separate"/>
        </w:r>
        <w:r>
          <w:rPr>
            <w:noProof/>
            <w:webHidden/>
          </w:rPr>
          <w:t>91</w:t>
        </w:r>
        <w:r>
          <w:rPr>
            <w:noProof/>
            <w:webHidden/>
          </w:rPr>
          <w:fldChar w:fldCharType="end"/>
        </w:r>
      </w:hyperlink>
    </w:p>
    <w:p w14:paraId="135B18C5" w14:textId="5CCF1950" w:rsidR="00794796" w:rsidRDefault="00794796">
      <w:pPr>
        <w:pStyle w:val="TOC2"/>
        <w:rPr>
          <w:rFonts w:asciiTheme="minorHAnsi" w:eastAsiaTheme="minorEastAsia" w:hAnsiTheme="minorHAnsi"/>
          <w:noProof/>
          <w:kern w:val="2"/>
          <w:sz w:val="24"/>
          <w:szCs w:val="24"/>
          <w14:ligatures w14:val="standardContextual"/>
        </w:rPr>
      </w:pPr>
      <w:hyperlink w:anchor="_Toc222142687" w:history="1">
        <w:r w:rsidRPr="005419BD">
          <w:rPr>
            <w:rStyle w:val="Hyperlink"/>
            <w:noProof/>
          </w:rPr>
          <w:t>8.3</w:t>
        </w:r>
        <w:r>
          <w:rPr>
            <w:rFonts w:asciiTheme="minorHAnsi" w:eastAsiaTheme="minorEastAsia" w:hAnsiTheme="minorHAnsi"/>
            <w:noProof/>
            <w:kern w:val="2"/>
            <w:sz w:val="24"/>
            <w:szCs w:val="24"/>
            <w14:ligatures w14:val="standardContextual"/>
          </w:rPr>
          <w:tab/>
        </w:r>
        <w:r w:rsidRPr="005419BD">
          <w:rPr>
            <w:rStyle w:val="Hyperlink"/>
            <w:noProof/>
          </w:rPr>
          <w:t>Identified Needs</w:t>
        </w:r>
        <w:r>
          <w:rPr>
            <w:noProof/>
            <w:webHidden/>
          </w:rPr>
          <w:tab/>
        </w:r>
        <w:r>
          <w:rPr>
            <w:noProof/>
            <w:webHidden/>
          </w:rPr>
          <w:fldChar w:fldCharType="begin"/>
        </w:r>
        <w:r>
          <w:rPr>
            <w:noProof/>
            <w:webHidden/>
          </w:rPr>
          <w:instrText xml:space="preserve"> PAGEREF _Toc222142687 \h </w:instrText>
        </w:r>
        <w:r>
          <w:rPr>
            <w:noProof/>
            <w:webHidden/>
          </w:rPr>
        </w:r>
        <w:r>
          <w:rPr>
            <w:noProof/>
            <w:webHidden/>
          </w:rPr>
          <w:fldChar w:fldCharType="separate"/>
        </w:r>
        <w:r>
          <w:rPr>
            <w:noProof/>
            <w:webHidden/>
          </w:rPr>
          <w:t>92</w:t>
        </w:r>
        <w:r>
          <w:rPr>
            <w:noProof/>
            <w:webHidden/>
          </w:rPr>
          <w:fldChar w:fldCharType="end"/>
        </w:r>
      </w:hyperlink>
    </w:p>
    <w:p w14:paraId="28D1FED5" w14:textId="0EF483FD" w:rsidR="00794796" w:rsidRDefault="00794796">
      <w:pPr>
        <w:pStyle w:val="TOC2"/>
        <w:rPr>
          <w:rFonts w:asciiTheme="minorHAnsi" w:eastAsiaTheme="minorEastAsia" w:hAnsiTheme="minorHAnsi"/>
          <w:noProof/>
          <w:kern w:val="2"/>
          <w:sz w:val="24"/>
          <w:szCs w:val="24"/>
          <w14:ligatures w14:val="standardContextual"/>
        </w:rPr>
      </w:pPr>
      <w:hyperlink w:anchor="_Toc222142688" w:history="1">
        <w:r w:rsidRPr="005419BD">
          <w:rPr>
            <w:rStyle w:val="Hyperlink"/>
            <w:noProof/>
          </w:rPr>
          <w:t>8.4</w:t>
        </w:r>
        <w:r>
          <w:rPr>
            <w:rFonts w:asciiTheme="minorHAnsi" w:eastAsiaTheme="minorEastAsia" w:hAnsiTheme="minorHAnsi"/>
            <w:noProof/>
            <w:kern w:val="2"/>
            <w:sz w:val="24"/>
            <w:szCs w:val="24"/>
            <w14:ligatures w14:val="standardContextual"/>
          </w:rPr>
          <w:tab/>
        </w:r>
        <w:r w:rsidRPr="005419BD">
          <w:rPr>
            <w:rStyle w:val="Hyperlink"/>
            <w:noProof/>
          </w:rPr>
          <w:t>Recommendations</w:t>
        </w:r>
        <w:r>
          <w:rPr>
            <w:noProof/>
            <w:webHidden/>
          </w:rPr>
          <w:tab/>
        </w:r>
        <w:r>
          <w:rPr>
            <w:noProof/>
            <w:webHidden/>
          </w:rPr>
          <w:fldChar w:fldCharType="begin"/>
        </w:r>
        <w:r>
          <w:rPr>
            <w:noProof/>
            <w:webHidden/>
          </w:rPr>
          <w:instrText xml:space="preserve"> PAGEREF _Toc222142688 \h </w:instrText>
        </w:r>
        <w:r>
          <w:rPr>
            <w:noProof/>
            <w:webHidden/>
          </w:rPr>
        </w:r>
        <w:r>
          <w:rPr>
            <w:noProof/>
            <w:webHidden/>
          </w:rPr>
          <w:fldChar w:fldCharType="separate"/>
        </w:r>
        <w:r>
          <w:rPr>
            <w:noProof/>
            <w:webHidden/>
          </w:rPr>
          <w:t>93</w:t>
        </w:r>
        <w:r>
          <w:rPr>
            <w:noProof/>
            <w:webHidden/>
          </w:rPr>
          <w:fldChar w:fldCharType="end"/>
        </w:r>
      </w:hyperlink>
    </w:p>
    <w:p w14:paraId="1B29ECE0" w14:textId="0086FFBE" w:rsidR="00794796" w:rsidRDefault="00794796">
      <w:pPr>
        <w:pStyle w:val="TOC3"/>
        <w:tabs>
          <w:tab w:val="left" w:pos="1897"/>
        </w:tabs>
        <w:rPr>
          <w:rFonts w:asciiTheme="minorHAnsi" w:eastAsiaTheme="minorEastAsia" w:hAnsiTheme="minorHAnsi"/>
          <w:kern w:val="2"/>
          <w:sz w:val="24"/>
          <w:szCs w:val="24"/>
          <w14:ligatures w14:val="standardContextual"/>
        </w:rPr>
      </w:pPr>
      <w:hyperlink w:anchor="_Toc222142689" w:history="1">
        <w:r w:rsidRPr="005419BD">
          <w:rPr>
            <w:rStyle w:val="Hyperlink"/>
          </w:rPr>
          <w:t>8.4.1</w:t>
        </w:r>
        <w:r>
          <w:rPr>
            <w:rFonts w:asciiTheme="minorHAnsi" w:eastAsiaTheme="minorEastAsia" w:hAnsiTheme="minorHAnsi"/>
            <w:kern w:val="2"/>
            <w:sz w:val="24"/>
            <w:szCs w:val="24"/>
            <w14:ligatures w14:val="standardContextual"/>
          </w:rPr>
          <w:tab/>
        </w:r>
        <w:r w:rsidRPr="005419BD">
          <w:rPr>
            <w:rStyle w:val="Hyperlink"/>
          </w:rPr>
          <w:t>Service Recommendations</w:t>
        </w:r>
        <w:r>
          <w:rPr>
            <w:webHidden/>
          </w:rPr>
          <w:tab/>
        </w:r>
        <w:r>
          <w:rPr>
            <w:webHidden/>
          </w:rPr>
          <w:fldChar w:fldCharType="begin"/>
        </w:r>
        <w:r>
          <w:rPr>
            <w:webHidden/>
          </w:rPr>
          <w:instrText xml:space="preserve"> PAGEREF _Toc222142689 \h </w:instrText>
        </w:r>
        <w:r>
          <w:rPr>
            <w:webHidden/>
          </w:rPr>
        </w:r>
        <w:r>
          <w:rPr>
            <w:webHidden/>
          </w:rPr>
          <w:fldChar w:fldCharType="separate"/>
        </w:r>
        <w:r>
          <w:rPr>
            <w:webHidden/>
          </w:rPr>
          <w:t>94</w:t>
        </w:r>
        <w:r>
          <w:rPr>
            <w:webHidden/>
          </w:rPr>
          <w:fldChar w:fldCharType="end"/>
        </w:r>
      </w:hyperlink>
    </w:p>
    <w:p w14:paraId="32710965" w14:textId="6B796C30" w:rsidR="00794796" w:rsidRDefault="00794796">
      <w:pPr>
        <w:pStyle w:val="TOC3"/>
        <w:tabs>
          <w:tab w:val="left" w:pos="1897"/>
        </w:tabs>
        <w:rPr>
          <w:rFonts w:asciiTheme="minorHAnsi" w:eastAsiaTheme="minorEastAsia" w:hAnsiTheme="minorHAnsi"/>
          <w:kern w:val="2"/>
          <w:sz w:val="24"/>
          <w:szCs w:val="24"/>
          <w14:ligatures w14:val="standardContextual"/>
        </w:rPr>
      </w:pPr>
      <w:hyperlink w:anchor="_Toc222142690" w:history="1">
        <w:r w:rsidRPr="005419BD">
          <w:rPr>
            <w:rStyle w:val="Hyperlink"/>
          </w:rPr>
          <w:t>8.4.2</w:t>
        </w:r>
        <w:r>
          <w:rPr>
            <w:rFonts w:asciiTheme="minorHAnsi" w:eastAsiaTheme="minorEastAsia" w:hAnsiTheme="minorHAnsi"/>
            <w:kern w:val="2"/>
            <w:sz w:val="24"/>
            <w:szCs w:val="24"/>
            <w14:ligatures w14:val="standardContextual"/>
          </w:rPr>
          <w:tab/>
        </w:r>
        <w:r w:rsidRPr="005419BD">
          <w:rPr>
            <w:rStyle w:val="Hyperlink"/>
          </w:rPr>
          <w:t>Capital Recommendations</w:t>
        </w:r>
        <w:r>
          <w:rPr>
            <w:webHidden/>
          </w:rPr>
          <w:tab/>
        </w:r>
        <w:r>
          <w:rPr>
            <w:webHidden/>
          </w:rPr>
          <w:fldChar w:fldCharType="begin"/>
        </w:r>
        <w:r>
          <w:rPr>
            <w:webHidden/>
          </w:rPr>
          <w:instrText xml:space="preserve"> PAGEREF _Toc222142690 \h </w:instrText>
        </w:r>
        <w:r>
          <w:rPr>
            <w:webHidden/>
          </w:rPr>
        </w:r>
        <w:r>
          <w:rPr>
            <w:webHidden/>
          </w:rPr>
          <w:fldChar w:fldCharType="separate"/>
        </w:r>
        <w:r>
          <w:rPr>
            <w:webHidden/>
          </w:rPr>
          <w:t>95</w:t>
        </w:r>
        <w:r>
          <w:rPr>
            <w:webHidden/>
          </w:rPr>
          <w:fldChar w:fldCharType="end"/>
        </w:r>
      </w:hyperlink>
    </w:p>
    <w:p w14:paraId="35822E20" w14:textId="08DF0044" w:rsidR="00794796" w:rsidRDefault="00794796">
      <w:pPr>
        <w:pStyle w:val="TOC3"/>
        <w:tabs>
          <w:tab w:val="left" w:pos="1897"/>
        </w:tabs>
        <w:rPr>
          <w:rFonts w:asciiTheme="minorHAnsi" w:eastAsiaTheme="minorEastAsia" w:hAnsiTheme="minorHAnsi"/>
          <w:kern w:val="2"/>
          <w:sz w:val="24"/>
          <w:szCs w:val="24"/>
          <w14:ligatures w14:val="standardContextual"/>
        </w:rPr>
      </w:pPr>
      <w:hyperlink w:anchor="_Toc222142691" w:history="1">
        <w:r w:rsidRPr="005419BD">
          <w:rPr>
            <w:rStyle w:val="Hyperlink"/>
          </w:rPr>
          <w:t>8.4.3</w:t>
        </w:r>
        <w:r>
          <w:rPr>
            <w:rFonts w:asciiTheme="minorHAnsi" w:eastAsiaTheme="minorEastAsia" w:hAnsiTheme="minorHAnsi"/>
            <w:kern w:val="2"/>
            <w:sz w:val="24"/>
            <w:szCs w:val="24"/>
            <w14:ligatures w14:val="standardContextual"/>
          </w:rPr>
          <w:tab/>
        </w:r>
        <w:r w:rsidRPr="005419BD">
          <w:rPr>
            <w:rStyle w:val="Hyperlink"/>
          </w:rPr>
          <w:t>Performance Recommendations</w:t>
        </w:r>
        <w:r>
          <w:rPr>
            <w:webHidden/>
          </w:rPr>
          <w:tab/>
        </w:r>
        <w:r>
          <w:rPr>
            <w:webHidden/>
          </w:rPr>
          <w:fldChar w:fldCharType="begin"/>
        </w:r>
        <w:r>
          <w:rPr>
            <w:webHidden/>
          </w:rPr>
          <w:instrText xml:space="preserve"> PAGEREF _Toc222142691 \h </w:instrText>
        </w:r>
        <w:r>
          <w:rPr>
            <w:webHidden/>
          </w:rPr>
        </w:r>
        <w:r>
          <w:rPr>
            <w:webHidden/>
          </w:rPr>
          <w:fldChar w:fldCharType="separate"/>
        </w:r>
        <w:r>
          <w:rPr>
            <w:webHidden/>
          </w:rPr>
          <w:t>96</w:t>
        </w:r>
        <w:r>
          <w:rPr>
            <w:webHidden/>
          </w:rPr>
          <w:fldChar w:fldCharType="end"/>
        </w:r>
      </w:hyperlink>
    </w:p>
    <w:p w14:paraId="5E305192" w14:textId="73B51A79" w:rsidR="00794796" w:rsidRDefault="00794796">
      <w:pPr>
        <w:pStyle w:val="TOC3"/>
        <w:tabs>
          <w:tab w:val="left" w:pos="1897"/>
        </w:tabs>
        <w:rPr>
          <w:rFonts w:asciiTheme="minorHAnsi" w:eastAsiaTheme="minorEastAsia" w:hAnsiTheme="minorHAnsi"/>
          <w:kern w:val="2"/>
          <w:sz w:val="24"/>
          <w:szCs w:val="24"/>
          <w14:ligatures w14:val="standardContextual"/>
        </w:rPr>
      </w:pPr>
      <w:hyperlink w:anchor="_Toc222142692" w:history="1">
        <w:r w:rsidRPr="005419BD">
          <w:rPr>
            <w:rStyle w:val="Hyperlink"/>
          </w:rPr>
          <w:t>8.4.4</w:t>
        </w:r>
        <w:r>
          <w:rPr>
            <w:rFonts w:asciiTheme="minorHAnsi" w:eastAsiaTheme="minorEastAsia" w:hAnsiTheme="minorHAnsi"/>
            <w:kern w:val="2"/>
            <w:sz w:val="24"/>
            <w:szCs w:val="24"/>
            <w14:ligatures w14:val="standardContextual"/>
          </w:rPr>
          <w:tab/>
        </w:r>
        <w:r w:rsidRPr="005419BD">
          <w:rPr>
            <w:rStyle w:val="Hyperlink"/>
          </w:rPr>
          <w:t>Policy Recommendations</w:t>
        </w:r>
        <w:r>
          <w:rPr>
            <w:webHidden/>
          </w:rPr>
          <w:tab/>
        </w:r>
        <w:r>
          <w:rPr>
            <w:webHidden/>
          </w:rPr>
          <w:fldChar w:fldCharType="begin"/>
        </w:r>
        <w:r>
          <w:rPr>
            <w:webHidden/>
          </w:rPr>
          <w:instrText xml:space="preserve"> PAGEREF _Toc222142692 \h </w:instrText>
        </w:r>
        <w:r>
          <w:rPr>
            <w:webHidden/>
          </w:rPr>
        </w:r>
        <w:r>
          <w:rPr>
            <w:webHidden/>
          </w:rPr>
          <w:fldChar w:fldCharType="separate"/>
        </w:r>
        <w:r>
          <w:rPr>
            <w:webHidden/>
          </w:rPr>
          <w:t>96</w:t>
        </w:r>
        <w:r>
          <w:rPr>
            <w:webHidden/>
          </w:rPr>
          <w:fldChar w:fldCharType="end"/>
        </w:r>
      </w:hyperlink>
    </w:p>
    <w:p w14:paraId="7EB646F8" w14:textId="068A0963" w:rsidR="00794796" w:rsidRDefault="00794796">
      <w:pPr>
        <w:pStyle w:val="TOC3"/>
        <w:tabs>
          <w:tab w:val="left" w:pos="1897"/>
        </w:tabs>
        <w:rPr>
          <w:rFonts w:asciiTheme="minorHAnsi" w:eastAsiaTheme="minorEastAsia" w:hAnsiTheme="minorHAnsi"/>
          <w:kern w:val="2"/>
          <w:sz w:val="24"/>
          <w:szCs w:val="24"/>
          <w14:ligatures w14:val="standardContextual"/>
        </w:rPr>
      </w:pPr>
      <w:hyperlink w:anchor="_Toc222142693" w:history="1">
        <w:r w:rsidRPr="005419BD">
          <w:rPr>
            <w:rStyle w:val="Hyperlink"/>
          </w:rPr>
          <w:t>8.4.5</w:t>
        </w:r>
        <w:r>
          <w:rPr>
            <w:rFonts w:asciiTheme="minorHAnsi" w:eastAsiaTheme="minorEastAsia" w:hAnsiTheme="minorHAnsi"/>
            <w:kern w:val="2"/>
            <w:sz w:val="24"/>
            <w:szCs w:val="24"/>
            <w14:ligatures w14:val="standardContextual"/>
          </w:rPr>
          <w:tab/>
        </w:r>
        <w:r w:rsidRPr="005419BD">
          <w:rPr>
            <w:rStyle w:val="Hyperlink"/>
          </w:rPr>
          <w:t>Coordination Recommendations</w:t>
        </w:r>
        <w:r>
          <w:rPr>
            <w:webHidden/>
          </w:rPr>
          <w:tab/>
        </w:r>
        <w:r>
          <w:rPr>
            <w:webHidden/>
          </w:rPr>
          <w:fldChar w:fldCharType="begin"/>
        </w:r>
        <w:r>
          <w:rPr>
            <w:webHidden/>
          </w:rPr>
          <w:instrText xml:space="preserve"> PAGEREF _Toc222142693 \h </w:instrText>
        </w:r>
        <w:r>
          <w:rPr>
            <w:webHidden/>
          </w:rPr>
        </w:r>
        <w:r>
          <w:rPr>
            <w:webHidden/>
          </w:rPr>
          <w:fldChar w:fldCharType="separate"/>
        </w:r>
        <w:r>
          <w:rPr>
            <w:webHidden/>
          </w:rPr>
          <w:t>97</w:t>
        </w:r>
        <w:r>
          <w:rPr>
            <w:webHidden/>
          </w:rPr>
          <w:fldChar w:fldCharType="end"/>
        </w:r>
      </w:hyperlink>
    </w:p>
    <w:p w14:paraId="31CD9EBE" w14:textId="4EDEDB2D" w:rsidR="00794796" w:rsidRDefault="00794796">
      <w:pPr>
        <w:pStyle w:val="TOC3"/>
        <w:tabs>
          <w:tab w:val="left" w:pos="1897"/>
        </w:tabs>
        <w:rPr>
          <w:rFonts w:asciiTheme="minorHAnsi" w:eastAsiaTheme="minorEastAsia" w:hAnsiTheme="minorHAnsi"/>
          <w:kern w:val="2"/>
          <w:sz w:val="24"/>
          <w:szCs w:val="24"/>
          <w14:ligatures w14:val="standardContextual"/>
        </w:rPr>
      </w:pPr>
      <w:hyperlink w:anchor="_Toc222142694" w:history="1">
        <w:r w:rsidRPr="005419BD">
          <w:rPr>
            <w:rStyle w:val="Hyperlink"/>
          </w:rPr>
          <w:t>8.4.6</w:t>
        </w:r>
        <w:r>
          <w:rPr>
            <w:rFonts w:asciiTheme="minorHAnsi" w:eastAsiaTheme="minorEastAsia" w:hAnsiTheme="minorHAnsi"/>
            <w:kern w:val="2"/>
            <w:sz w:val="24"/>
            <w:szCs w:val="24"/>
            <w14:ligatures w14:val="standardContextual"/>
          </w:rPr>
          <w:tab/>
        </w:r>
        <w:r w:rsidRPr="005419BD">
          <w:rPr>
            <w:rStyle w:val="Hyperlink"/>
          </w:rPr>
          <w:t>Recommendations for Additional Studies</w:t>
        </w:r>
        <w:r>
          <w:rPr>
            <w:webHidden/>
          </w:rPr>
          <w:tab/>
        </w:r>
        <w:r>
          <w:rPr>
            <w:webHidden/>
          </w:rPr>
          <w:fldChar w:fldCharType="begin"/>
        </w:r>
        <w:r>
          <w:rPr>
            <w:webHidden/>
          </w:rPr>
          <w:instrText xml:space="preserve"> PAGEREF _Toc222142694 \h </w:instrText>
        </w:r>
        <w:r>
          <w:rPr>
            <w:webHidden/>
          </w:rPr>
        </w:r>
        <w:r>
          <w:rPr>
            <w:webHidden/>
          </w:rPr>
          <w:fldChar w:fldCharType="separate"/>
        </w:r>
        <w:r>
          <w:rPr>
            <w:webHidden/>
          </w:rPr>
          <w:t>98</w:t>
        </w:r>
        <w:r>
          <w:rPr>
            <w:webHidden/>
          </w:rPr>
          <w:fldChar w:fldCharType="end"/>
        </w:r>
      </w:hyperlink>
    </w:p>
    <w:p w14:paraId="384FA23C" w14:textId="340C26DE" w:rsidR="00794796" w:rsidRDefault="00794796">
      <w:pPr>
        <w:pStyle w:val="TOC1"/>
        <w:rPr>
          <w:rFonts w:asciiTheme="minorHAnsi" w:eastAsiaTheme="minorEastAsia" w:hAnsiTheme="minorHAnsi"/>
          <w:noProof/>
          <w:kern w:val="2"/>
          <w:sz w:val="24"/>
          <w:szCs w:val="24"/>
          <w14:ligatures w14:val="standardContextual"/>
        </w:rPr>
      </w:pPr>
      <w:hyperlink w:anchor="_Toc222142695" w:history="1">
        <w:r w:rsidRPr="005419BD">
          <w:rPr>
            <w:rStyle w:val="Hyperlink"/>
            <w:noProof/>
          </w:rPr>
          <w:t>9</w:t>
        </w:r>
        <w:r>
          <w:rPr>
            <w:rFonts w:asciiTheme="minorHAnsi" w:eastAsiaTheme="minorEastAsia" w:hAnsiTheme="minorHAnsi"/>
            <w:noProof/>
            <w:kern w:val="2"/>
            <w:sz w:val="24"/>
            <w:szCs w:val="24"/>
            <w14:ligatures w14:val="standardContextual"/>
          </w:rPr>
          <w:tab/>
        </w:r>
        <w:r w:rsidRPr="005419BD">
          <w:rPr>
            <w:rStyle w:val="Hyperlink"/>
            <w:noProof/>
          </w:rPr>
          <w:t>References</w:t>
        </w:r>
        <w:r>
          <w:rPr>
            <w:noProof/>
            <w:webHidden/>
          </w:rPr>
          <w:tab/>
        </w:r>
        <w:r>
          <w:rPr>
            <w:noProof/>
            <w:webHidden/>
          </w:rPr>
          <w:fldChar w:fldCharType="begin"/>
        </w:r>
        <w:r>
          <w:rPr>
            <w:noProof/>
            <w:webHidden/>
          </w:rPr>
          <w:instrText xml:space="preserve"> PAGEREF _Toc222142695 \h </w:instrText>
        </w:r>
        <w:r>
          <w:rPr>
            <w:noProof/>
            <w:webHidden/>
          </w:rPr>
        </w:r>
        <w:r>
          <w:rPr>
            <w:noProof/>
            <w:webHidden/>
          </w:rPr>
          <w:fldChar w:fldCharType="separate"/>
        </w:r>
        <w:r>
          <w:rPr>
            <w:noProof/>
            <w:webHidden/>
          </w:rPr>
          <w:t>99</w:t>
        </w:r>
        <w:r>
          <w:rPr>
            <w:noProof/>
            <w:webHidden/>
          </w:rPr>
          <w:fldChar w:fldCharType="end"/>
        </w:r>
      </w:hyperlink>
    </w:p>
    <w:p w14:paraId="620FAF03" w14:textId="02C40AE6" w:rsidR="00794796" w:rsidRDefault="00794796">
      <w:pPr>
        <w:pStyle w:val="TOC1"/>
        <w:rPr>
          <w:rFonts w:asciiTheme="minorHAnsi" w:eastAsiaTheme="minorEastAsia" w:hAnsiTheme="minorHAnsi"/>
          <w:noProof/>
          <w:kern w:val="2"/>
          <w:sz w:val="24"/>
          <w:szCs w:val="24"/>
          <w14:ligatures w14:val="standardContextual"/>
        </w:rPr>
      </w:pPr>
      <w:hyperlink w:anchor="_Toc222142696" w:history="1">
        <w:r w:rsidRPr="005419BD">
          <w:rPr>
            <w:rStyle w:val="Hyperlink"/>
            <w:noProof/>
          </w:rPr>
          <w:t>Appendix A Fares</w:t>
        </w:r>
        <w:r>
          <w:rPr>
            <w:noProof/>
            <w:webHidden/>
          </w:rPr>
          <w:tab/>
        </w:r>
        <w:r>
          <w:rPr>
            <w:noProof/>
            <w:webHidden/>
          </w:rPr>
          <w:fldChar w:fldCharType="begin"/>
        </w:r>
        <w:r>
          <w:rPr>
            <w:noProof/>
            <w:webHidden/>
          </w:rPr>
          <w:instrText xml:space="preserve"> PAGEREF _Toc222142696 \h </w:instrText>
        </w:r>
        <w:r>
          <w:rPr>
            <w:noProof/>
            <w:webHidden/>
          </w:rPr>
        </w:r>
        <w:r>
          <w:rPr>
            <w:noProof/>
            <w:webHidden/>
          </w:rPr>
          <w:fldChar w:fldCharType="separate"/>
        </w:r>
        <w:r>
          <w:rPr>
            <w:noProof/>
            <w:webHidden/>
          </w:rPr>
          <w:t>103</w:t>
        </w:r>
        <w:r>
          <w:rPr>
            <w:noProof/>
            <w:webHidden/>
          </w:rPr>
          <w:fldChar w:fldCharType="end"/>
        </w:r>
      </w:hyperlink>
    </w:p>
    <w:p w14:paraId="0EB9F06B" w14:textId="55F51F34" w:rsidR="00794796" w:rsidRDefault="00794796">
      <w:pPr>
        <w:pStyle w:val="TOC1"/>
        <w:rPr>
          <w:rFonts w:asciiTheme="minorHAnsi" w:eastAsiaTheme="minorEastAsia" w:hAnsiTheme="minorHAnsi"/>
          <w:noProof/>
          <w:kern w:val="2"/>
          <w:sz w:val="24"/>
          <w:szCs w:val="24"/>
          <w14:ligatures w14:val="standardContextual"/>
        </w:rPr>
      </w:pPr>
      <w:hyperlink w:anchor="_Toc222142697" w:history="1">
        <w:r w:rsidRPr="005419BD">
          <w:rPr>
            <w:rStyle w:val="Hyperlink"/>
            <w:noProof/>
          </w:rPr>
          <w:t>Appendix B Environmental Policy</w:t>
        </w:r>
        <w:r>
          <w:rPr>
            <w:noProof/>
            <w:webHidden/>
          </w:rPr>
          <w:tab/>
        </w:r>
        <w:r>
          <w:rPr>
            <w:noProof/>
            <w:webHidden/>
          </w:rPr>
          <w:fldChar w:fldCharType="begin"/>
        </w:r>
        <w:r>
          <w:rPr>
            <w:noProof/>
            <w:webHidden/>
          </w:rPr>
          <w:instrText xml:space="preserve"> PAGEREF _Toc222142697 \h </w:instrText>
        </w:r>
        <w:r>
          <w:rPr>
            <w:noProof/>
            <w:webHidden/>
          </w:rPr>
        </w:r>
        <w:r>
          <w:rPr>
            <w:noProof/>
            <w:webHidden/>
          </w:rPr>
          <w:fldChar w:fldCharType="separate"/>
        </w:r>
        <w:r>
          <w:rPr>
            <w:noProof/>
            <w:webHidden/>
          </w:rPr>
          <w:t>110</w:t>
        </w:r>
        <w:r>
          <w:rPr>
            <w:noProof/>
            <w:webHidden/>
          </w:rPr>
          <w:fldChar w:fldCharType="end"/>
        </w:r>
      </w:hyperlink>
    </w:p>
    <w:p w14:paraId="0E48E2AF" w14:textId="1B528056" w:rsidR="00794796" w:rsidRDefault="00794796">
      <w:pPr>
        <w:pStyle w:val="TOC1"/>
        <w:rPr>
          <w:rFonts w:asciiTheme="minorHAnsi" w:eastAsiaTheme="minorEastAsia" w:hAnsiTheme="minorHAnsi"/>
          <w:noProof/>
          <w:kern w:val="2"/>
          <w:sz w:val="24"/>
          <w:szCs w:val="24"/>
          <w14:ligatures w14:val="standardContextual"/>
        </w:rPr>
      </w:pPr>
      <w:hyperlink w:anchor="_Toc222142698" w:history="1">
        <w:r w:rsidRPr="005419BD">
          <w:rPr>
            <w:rStyle w:val="Hyperlink"/>
            <w:noProof/>
          </w:rPr>
          <w:t>Appendix C Survey Comments</w:t>
        </w:r>
        <w:r>
          <w:rPr>
            <w:noProof/>
            <w:webHidden/>
          </w:rPr>
          <w:tab/>
        </w:r>
        <w:r>
          <w:rPr>
            <w:noProof/>
            <w:webHidden/>
          </w:rPr>
          <w:fldChar w:fldCharType="begin"/>
        </w:r>
        <w:r>
          <w:rPr>
            <w:noProof/>
            <w:webHidden/>
          </w:rPr>
          <w:instrText xml:space="preserve"> PAGEREF _Toc222142698 \h </w:instrText>
        </w:r>
        <w:r>
          <w:rPr>
            <w:noProof/>
            <w:webHidden/>
          </w:rPr>
        </w:r>
        <w:r>
          <w:rPr>
            <w:noProof/>
            <w:webHidden/>
          </w:rPr>
          <w:fldChar w:fldCharType="separate"/>
        </w:r>
        <w:r>
          <w:rPr>
            <w:noProof/>
            <w:webHidden/>
          </w:rPr>
          <w:t>114</w:t>
        </w:r>
        <w:r>
          <w:rPr>
            <w:noProof/>
            <w:webHidden/>
          </w:rPr>
          <w:fldChar w:fldCharType="end"/>
        </w:r>
      </w:hyperlink>
    </w:p>
    <w:p w14:paraId="03B1DCAD" w14:textId="1D2D14B0" w:rsidR="00BF71D5" w:rsidRPr="008E2E9F" w:rsidRDefault="0080477D" w:rsidP="007A2078">
      <w:pPr>
        <w:pStyle w:val="TOCHeading"/>
      </w:pPr>
      <w:r>
        <w:rPr>
          <w:b w:val="0"/>
        </w:rPr>
        <w:lastRenderedPageBreak/>
        <w:fldChar w:fldCharType="end"/>
      </w:r>
      <w:r w:rsidR="00BF71D5" w:rsidRPr="008E2E9F">
        <w:t>Figures</w:t>
      </w:r>
    </w:p>
    <w:p w14:paraId="73C3279C" w14:textId="2F1BC54D" w:rsidR="00794796" w:rsidRDefault="001A2ABD">
      <w:pPr>
        <w:pStyle w:val="TableofFigures"/>
        <w:rPr>
          <w:rFonts w:asciiTheme="minorHAnsi" w:eastAsiaTheme="minorEastAsia" w:hAnsiTheme="minorHAnsi"/>
          <w:noProof/>
          <w:kern w:val="2"/>
          <w:sz w:val="24"/>
          <w:szCs w:val="24"/>
          <w14:ligatures w14:val="standardContextual"/>
        </w:rPr>
      </w:pPr>
      <w:r>
        <w:rPr>
          <w:noProof/>
        </w:rPr>
        <w:fldChar w:fldCharType="begin"/>
      </w:r>
      <w:r>
        <w:rPr>
          <w:noProof/>
        </w:rPr>
        <w:instrText xml:space="preserve"> TOC \h \z \c "Figure" </w:instrText>
      </w:r>
      <w:r>
        <w:rPr>
          <w:noProof/>
        </w:rPr>
        <w:fldChar w:fldCharType="separate"/>
      </w:r>
      <w:hyperlink w:anchor="_Toc222142699" w:history="1">
        <w:r w:rsidR="00794796" w:rsidRPr="001B0547">
          <w:rPr>
            <w:rStyle w:val="Hyperlink"/>
            <w:noProof/>
          </w:rPr>
          <w:t>Figure 1. SRTA Fall River Terminal</w:t>
        </w:r>
        <w:r w:rsidR="00794796">
          <w:rPr>
            <w:noProof/>
            <w:webHidden/>
          </w:rPr>
          <w:tab/>
        </w:r>
        <w:r w:rsidR="00794796">
          <w:rPr>
            <w:noProof/>
            <w:webHidden/>
          </w:rPr>
          <w:fldChar w:fldCharType="begin"/>
        </w:r>
        <w:r w:rsidR="00794796">
          <w:rPr>
            <w:noProof/>
            <w:webHidden/>
          </w:rPr>
          <w:instrText xml:space="preserve"> PAGEREF _Toc222142699 \h </w:instrText>
        </w:r>
        <w:r w:rsidR="00794796">
          <w:rPr>
            <w:noProof/>
            <w:webHidden/>
          </w:rPr>
        </w:r>
        <w:r w:rsidR="00794796">
          <w:rPr>
            <w:noProof/>
            <w:webHidden/>
          </w:rPr>
          <w:fldChar w:fldCharType="separate"/>
        </w:r>
        <w:r w:rsidR="00794796">
          <w:rPr>
            <w:noProof/>
            <w:webHidden/>
          </w:rPr>
          <w:t>1</w:t>
        </w:r>
        <w:r w:rsidR="00794796">
          <w:rPr>
            <w:noProof/>
            <w:webHidden/>
          </w:rPr>
          <w:fldChar w:fldCharType="end"/>
        </w:r>
      </w:hyperlink>
    </w:p>
    <w:p w14:paraId="20D37F71" w14:textId="071022BC" w:rsidR="00794796" w:rsidRDefault="00794796">
      <w:pPr>
        <w:pStyle w:val="TableofFigures"/>
        <w:rPr>
          <w:rFonts w:asciiTheme="minorHAnsi" w:eastAsiaTheme="minorEastAsia" w:hAnsiTheme="minorHAnsi"/>
          <w:noProof/>
          <w:kern w:val="2"/>
          <w:sz w:val="24"/>
          <w:szCs w:val="24"/>
          <w14:ligatures w14:val="standardContextual"/>
        </w:rPr>
      </w:pPr>
      <w:hyperlink w:anchor="_Toc222142700" w:history="1">
        <w:r w:rsidRPr="001B0547">
          <w:rPr>
            <w:rStyle w:val="Hyperlink"/>
            <w:noProof/>
          </w:rPr>
          <w:t>Figure 2. Map of Massachusetts RTA Service Areas</w:t>
        </w:r>
        <w:r>
          <w:rPr>
            <w:noProof/>
            <w:webHidden/>
          </w:rPr>
          <w:tab/>
        </w:r>
        <w:r>
          <w:rPr>
            <w:noProof/>
            <w:webHidden/>
          </w:rPr>
          <w:fldChar w:fldCharType="begin"/>
        </w:r>
        <w:r>
          <w:rPr>
            <w:noProof/>
            <w:webHidden/>
          </w:rPr>
          <w:instrText xml:space="preserve"> PAGEREF _Toc222142700 \h </w:instrText>
        </w:r>
        <w:r>
          <w:rPr>
            <w:noProof/>
            <w:webHidden/>
          </w:rPr>
        </w:r>
        <w:r>
          <w:rPr>
            <w:noProof/>
            <w:webHidden/>
          </w:rPr>
          <w:fldChar w:fldCharType="separate"/>
        </w:r>
        <w:r>
          <w:rPr>
            <w:noProof/>
            <w:webHidden/>
          </w:rPr>
          <w:t>6</w:t>
        </w:r>
        <w:r>
          <w:rPr>
            <w:noProof/>
            <w:webHidden/>
          </w:rPr>
          <w:fldChar w:fldCharType="end"/>
        </w:r>
      </w:hyperlink>
    </w:p>
    <w:p w14:paraId="6CCCC5F9" w14:textId="5BCB5F25" w:rsidR="00794796" w:rsidRDefault="00794796">
      <w:pPr>
        <w:pStyle w:val="TableofFigures"/>
        <w:rPr>
          <w:rFonts w:asciiTheme="minorHAnsi" w:eastAsiaTheme="minorEastAsia" w:hAnsiTheme="minorHAnsi"/>
          <w:noProof/>
          <w:kern w:val="2"/>
          <w:sz w:val="24"/>
          <w:szCs w:val="24"/>
          <w14:ligatures w14:val="standardContextual"/>
        </w:rPr>
      </w:pPr>
      <w:hyperlink w:anchor="_Toc222142701" w:history="1">
        <w:r w:rsidRPr="001B0547">
          <w:rPr>
            <w:rStyle w:val="Hyperlink"/>
            <w:noProof/>
          </w:rPr>
          <w:t>Figure 3</w:t>
        </w:r>
        <w:r w:rsidRPr="001B0547">
          <w:rPr>
            <w:rStyle w:val="Hyperlink"/>
            <w:rFonts w:eastAsia="Avenir Next LT Pro Light" w:cs="Avenir Next LT Pro Light"/>
            <w:noProof/>
          </w:rPr>
          <w:t>. Fall River Fixed Route System Map</w:t>
        </w:r>
        <w:r>
          <w:rPr>
            <w:noProof/>
            <w:webHidden/>
          </w:rPr>
          <w:tab/>
        </w:r>
        <w:r>
          <w:rPr>
            <w:noProof/>
            <w:webHidden/>
          </w:rPr>
          <w:fldChar w:fldCharType="begin"/>
        </w:r>
        <w:r>
          <w:rPr>
            <w:noProof/>
            <w:webHidden/>
          </w:rPr>
          <w:instrText xml:space="preserve"> PAGEREF _Toc222142701 \h </w:instrText>
        </w:r>
        <w:r>
          <w:rPr>
            <w:noProof/>
            <w:webHidden/>
          </w:rPr>
        </w:r>
        <w:r>
          <w:rPr>
            <w:noProof/>
            <w:webHidden/>
          </w:rPr>
          <w:fldChar w:fldCharType="separate"/>
        </w:r>
        <w:r>
          <w:rPr>
            <w:noProof/>
            <w:webHidden/>
          </w:rPr>
          <w:t>12</w:t>
        </w:r>
        <w:r>
          <w:rPr>
            <w:noProof/>
            <w:webHidden/>
          </w:rPr>
          <w:fldChar w:fldCharType="end"/>
        </w:r>
      </w:hyperlink>
    </w:p>
    <w:p w14:paraId="06D3DCF1" w14:textId="46EDA8CD" w:rsidR="00794796" w:rsidRDefault="00794796">
      <w:pPr>
        <w:pStyle w:val="TableofFigures"/>
        <w:rPr>
          <w:rFonts w:asciiTheme="minorHAnsi" w:eastAsiaTheme="minorEastAsia" w:hAnsiTheme="minorHAnsi"/>
          <w:noProof/>
          <w:kern w:val="2"/>
          <w:sz w:val="24"/>
          <w:szCs w:val="24"/>
          <w14:ligatures w14:val="standardContextual"/>
        </w:rPr>
      </w:pPr>
      <w:hyperlink w:anchor="_Toc222142702" w:history="1">
        <w:r w:rsidRPr="001B0547">
          <w:rPr>
            <w:rStyle w:val="Hyperlink"/>
            <w:noProof/>
          </w:rPr>
          <w:t>Figure 4. New Bedford Fixed Route System Map</w:t>
        </w:r>
        <w:r>
          <w:rPr>
            <w:noProof/>
            <w:webHidden/>
          </w:rPr>
          <w:tab/>
        </w:r>
        <w:r>
          <w:rPr>
            <w:noProof/>
            <w:webHidden/>
          </w:rPr>
          <w:fldChar w:fldCharType="begin"/>
        </w:r>
        <w:r>
          <w:rPr>
            <w:noProof/>
            <w:webHidden/>
          </w:rPr>
          <w:instrText xml:space="preserve"> PAGEREF _Toc222142702 \h </w:instrText>
        </w:r>
        <w:r>
          <w:rPr>
            <w:noProof/>
            <w:webHidden/>
          </w:rPr>
        </w:r>
        <w:r>
          <w:rPr>
            <w:noProof/>
            <w:webHidden/>
          </w:rPr>
          <w:fldChar w:fldCharType="separate"/>
        </w:r>
        <w:r>
          <w:rPr>
            <w:noProof/>
            <w:webHidden/>
          </w:rPr>
          <w:t>13</w:t>
        </w:r>
        <w:r>
          <w:rPr>
            <w:noProof/>
            <w:webHidden/>
          </w:rPr>
          <w:fldChar w:fldCharType="end"/>
        </w:r>
      </w:hyperlink>
    </w:p>
    <w:p w14:paraId="08CFCA38" w14:textId="6C907F62" w:rsidR="00794796" w:rsidRDefault="00794796">
      <w:pPr>
        <w:pStyle w:val="TableofFigures"/>
        <w:rPr>
          <w:rFonts w:asciiTheme="minorHAnsi" w:eastAsiaTheme="minorEastAsia" w:hAnsiTheme="minorHAnsi"/>
          <w:noProof/>
          <w:kern w:val="2"/>
          <w:sz w:val="24"/>
          <w:szCs w:val="24"/>
          <w14:ligatures w14:val="standardContextual"/>
        </w:rPr>
      </w:pPr>
      <w:hyperlink w:anchor="_Toc222142703" w:history="1">
        <w:r w:rsidRPr="001B0547">
          <w:rPr>
            <w:rStyle w:val="Hyperlink"/>
            <w:noProof/>
          </w:rPr>
          <w:t>Figure 5. MicroConnector Zone Map</w:t>
        </w:r>
        <w:r>
          <w:rPr>
            <w:noProof/>
            <w:webHidden/>
          </w:rPr>
          <w:tab/>
        </w:r>
        <w:r>
          <w:rPr>
            <w:noProof/>
            <w:webHidden/>
          </w:rPr>
          <w:fldChar w:fldCharType="begin"/>
        </w:r>
        <w:r>
          <w:rPr>
            <w:noProof/>
            <w:webHidden/>
          </w:rPr>
          <w:instrText xml:space="preserve"> PAGEREF _Toc222142703 \h </w:instrText>
        </w:r>
        <w:r>
          <w:rPr>
            <w:noProof/>
            <w:webHidden/>
          </w:rPr>
        </w:r>
        <w:r>
          <w:rPr>
            <w:noProof/>
            <w:webHidden/>
          </w:rPr>
          <w:fldChar w:fldCharType="separate"/>
        </w:r>
        <w:r>
          <w:rPr>
            <w:noProof/>
            <w:webHidden/>
          </w:rPr>
          <w:t>14</w:t>
        </w:r>
        <w:r>
          <w:rPr>
            <w:noProof/>
            <w:webHidden/>
          </w:rPr>
          <w:fldChar w:fldCharType="end"/>
        </w:r>
      </w:hyperlink>
    </w:p>
    <w:p w14:paraId="268D7075" w14:textId="393D7F1C" w:rsidR="00794796" w:rsidRDefault="00794796">
      <w:pPr>
        <w:pStyle w:val="TableofFigures"/>
        <w:rPr>
          <w:rFonts w:asciiTheme="minorHAnsi" w:eastAsiaTheme="minorEastAsia" w:hAnsiTheme="minorHAnsi"/>
          <w:noProof/>
          <w:kern w:val="2"/>
          <w:sz w:val="24"/>
          <w:szCs w:val="24"/>
          <w14:ligatures w14:val="standardContextual"/>
        </w:rPr>
      </w:pPr>
      <w:hyperlink w:anchor="_Toc222142704" w:history="1">
        <w:r w:rsidRPr="001B0547">
          <w:rPr>
            <w:rStyle w:val="Hyperlink"/>
            <w:noProof/>
          </w:rPr>
          <w:t>Figure 6. Annual Operating Cost by Mode (FY 2020–FY 2024)</w:t>
        </w:r>
        <w:r>
          <w:rPr>
            <w:noProof/>
            <w:webHidden/>
          </w:rPr>
          <w:tab/>
        </w:r>
        <w:r>
          <w:rPr>
            <w:noProof/>
            <w:webHidden/>
          </w:rPr>
          <w:fldChar w:fldCharType="begin"/>
        </w:r>
        <w:r>
          <w:rPr>
            <w:noProof/>
            <w:webHidden/>
          </w:rPr>
          <w:instrText xml:space="preserve"> PAGEREF _Toc222142704 \h </w:instrText>
        </w:r>
        <w:r>
          <w:rPr>
            <w:noProof/>
            <w:webHidden/>
          </w:rPr>
        </w:r>
        <w:r>
          <w:rPr>
            <w:noProof/>
            <w:webHidden/>
          </w:rPr>
          <w:fldChar w:fldCharType="separate"/>
        </w:r>
        <w:r>
          <w:rPr>
            <w:noProof/>
            <w:webHidden/>
          </w:rPr>
          <w:t>23</w:t>
        </w:r>
        <w:r>
          <w:rPr>
            <w:noProof/>
            <w:webHidden/>
          </w:rPr>
          <w:fldChar w:fldCharType="end"/>
        </w:r>
      </w:hyperlink>
    </w:p>
    <w:p w14:paraId="1B1FEF21" w14:textId="0D91801D" w:rsidR="00794796" w:rsidRDefault="00794796">
      <w:pPr>
        <w:pStyle w:val="TableofFigures"/>
        <w:rPr>
          <w:rFonts w:asciiTheme="minorHAnsi" w:eastAsiaTheme="minorEastAsia" w:hAnsiTheme="minorHAnsi"/>
          <w:noProof/>
          <w:kern w:val="2"/>
          <w:sz w:val="24"/>
          <w:szCs w:val="24"/>
          <w14:ligatures w14:val="standardContextual"/>
        </w:rPr>
      </w:pPr>
      <w:hyperlink w:anchor="_Toc222142705" w:history="1">
        <w:r w:rsidRPr="001B0547">
          <w:rPr>
            <w:rStyle w:val="Hyperlink"/>
            <w:noProof/>
          </w:rPr>
          <w:t>Figure 7. Annual System Ridership (FY 2020–FY 2024)</w:t>
        </w:r>
        <w:r>
          <w:rPr>
            <w:noProof/>
            <w:webHidden/>
          </w:rPr>
          <w:tab/>
        </w:r>
        <w:r>
          <w:rPr>
            <w:noProof/>
            <w:webHidden/>
          </w:rPr>
          <w:fldChar w:fldCharType="begin"/>
        </w:r>
        <w:r>
          <w:rPr>
            <w:noProof/>
            <w:webHidden/>
          </w:rPr>
          <w:instrText xml:space="preserve"> PAGEREF _Toc222142705 \h </w:instrText>
        </w:r>
        <w:r>
          <w:rPr>
            <w:noProof/>
            <w:webHidden/>
          </w:rPr>
        </w:r>
        <w:r>
          <w:rPr>
            <w:noProof/>
            <w:webHidden/>
          </w:rPr>
          <w:fldChar w:fldCharType="separate"/>
        </w:r>
        <w:r>
          <w:rPr>
            <w:noProof/>
            <w:webHidden/>
          </w:rPr>
          <w:t>24</w:t>
        </w:r>
        <w:r>
          <w:rPr>
            <w:noProof/>
            <w:webHidden/>
          </w:rPr>
          <w:fldChar w:fldCharType="end"/>
        </w:r>
      </w:hyperlink>
    </w:p>
    <w:p w14:paraId="3325886D" w14:textId="0DA9BF66" w:rsidR="00794796" w:rsidRDefault="00794796">
      <w:pPr>
        <w:pStyle w:val="TableofFigures"/>
        <w:rPr>
          <w:rFonts w:asciiTheme="minorHAnsi" w:eastAsiaTheme="minorEastAsia" w:hAnsiTheme="minorHAnsi"/>
          <w:noProof/>
          <w:kern w:val="2"/>
          <w:sz w:val="24"/>
          <w:szCs w:val="24"/>
          <w14:ligatures w14:val="standardContextual"/>
        </w:rPr>
      </w:pPr>
      <w:hyperlink w:anchor="_Toc222142706" w:history="1">
        <w:r w:rsidRPr="001B0547">
          <w:rPr>
            <w:rStyle w:val="Hyperlink"/>
            <w:noProof/>
          </w:rPr>
          <w:t>Figure 8. Ridership Breakdown by Service Type (FY 2024)</w:t>
        </w:r>
        <w:r>
          <w:rPr>
            <w:noProof/>
            <w:webHidden/>
          </w:rPr>
          <w:tab/>
        </w:r>
        <w:r>
          <w:rPr>
            <w:noProof/>
            <w:webHidden/>
          </w:rPr>
          <w:fldChar w:fldCharType="begin"/>
        </w:r>
        <w:r>
          <w:rPr>
            <w:noProof/>
            <w:webHidden/>
          </w:rPr>
          <w:instrText xml:space="preserve"> PAGEREF _Toc222142706 \h </w:instrText>
        </w:r>
        <w:r>
          <w:rPr>
            <w:noProof/>
            <w:webHidden/>
          </w:rPr>
        </w:r>
        <w:r>
          <w:rPr>
            <w:noProof/>
            <w:webHidden/>
          </w:rPr>
          <w:fldChar w:fldCharType="separate"/>
        </w:r>
        <w:r>
          <w:rPr>
            <w:noProof/>
            <w:webHidden/>
          </w:rPr>
          <w:t>24</w:t>
        </w:r>
        <w:r>
          <w:rPr>
            <w:noProof/>
            <w:webHidden/>
          </w:rPr>
          <w:fldChar w:fldCharType="end"/>
        </w:r>
      </w:hyperlink>
    </w:p>
    <w:p w14:paraId="41EF835B" w14:textId="2A9023F9" w:rsidR="00794796" w:rsidRDefault="00794796">
      <w:pPr>
        <w:pStyle w:val="TableofFigures"/>
        <w:rPr>
          <w:rFonts w:asciiTheme="minorHAnsi" w:eastAsiaTheme="minorEastAsia" w:hAnsiTheme="minorHAnsi"/>
          <w:noProof/>
          <w:kern w:val="2"/>
          <w:sz w:val="24"/>
          <w:szCs w:val="24"/>
          <w14:ligatures w14:val="standardContextual"/>
        </w:rPr>
      </w:pPr>
      <w:hyperlink w:anchor="_Toc222142707" w:history="1">
        <w:r w:rsidRPr="001B0547">
          <w:rPr>
            <w:rStyle w:val="Hyperlink"/>
            <w:noProof/>
          </w:rPr>
          <w:t>Figure 9. Monthly Ridership Trends (2022–2024)</w:t>
        </w:r>
        <w:r>
          <w:rPr>
            <w:noProof/>
            <w:webHidden/>
          </w:rPr>
          <w:tab/>
        </w:r>
        <w:r>
          <w:rPr>
            <w:noProof/>
            <w:webHidden/>
          </w:rPr>
          <w:fldChar w:fldCharType="begin"/>
        </w:r>
        <w:r>
          <w:rPr>
            <w:noProof/>
            <w:webHidden/>
          </w:rPr>
          <w:instrText xml:space="preserve"> PAGEREF _Toc222142707 \h </w:instrText>
        </w:r>
        <w:r>
          <w:rPr>
            <w:noProof/>
            <w:webHidden/>
          </w:rPr>
        </w:r>
        <w:r>
          <w:rPr>
            <w:noProof/>
            <w:webHidden/>
          </w:rPr>
          <w:fldChar w:fldCharType="separate"/>
        </w:r>
        <w:r>
          <w:rPr>
            <w:noProof/>
            <w:webHidden/>
          </w:rPr>
          <w:t>25</w:t>
        </w:r>
        <w:r>
          <w:rPr>
            <w:noProof/>
            <w:webHidden/>
          </w:rPr>
          <w:fldChar w:fldCharType="end"/>
        </w:r>
      </w:hyperlink>
    </w:p>
    <w:p w14:paraId="1C8F1805" w14:textId="604535A4" w:rsidR="00794796" w:rsidRDefault="00794796">
      <w:pPr>
        <w:pStyle w:val="TableofFigures"/>
        <w:rPr>
          <w:rFonts w:asciiTheme="minorHAnsi" w:eastAsiaTheme="minorEastAsia" w:hAnsiTheme="minorHAnsi"/>
          <w:noProof/>
          <w:kern w:val="2"/>
          <w:sz w:val="24"/>
          <w:szCs w:val="24"/>
          <w14:ligatures w14:val="standardContextual"/>
        </w:rPr>
      </w:pPr>
      <w:hyperlink w:anchor="_Toc222142708" w:history="1">
        <w:r w:rsidRPr="001B0547">
          <w:rPr>
            <w:rStyle w:val="Hyperlink"/>
            <w:noProof/>
          </w:rPr>
          <w:t>Figure 10. Overall Scheduled Trips Operated by Mode (FY 2020–FY 2024)</w:t>
        </w:r>
        <w:r>
          <w:rPr>
            <w:noProof/>
            <w:webHidden/>
          </w:rPr>
          <w:tab/>
        </w:r>
        <w:r>
          <w:rPr>
            <w:noProof/>
            <w:webHidden/>
          </w:rPr>
          <w:fldChar w:fldCharType="begin"/>
        </w:r>
        <w:r>
          <w:rPr>
            <w:noProof/>
            <w:webHidden/>
          </w:rPr>
          <w:instrText xml:space="preserve"> PAGEREF _Toc222142708 \h </w:instrText>
        </w:r>
        <w:r>
          <w:rPr>
            <w:noProof/>
            <w:webHidden/>
          </w:rPr>
        </w:r>
        <w:r>
          <w:rPr>
            <w:noProof/>
            <w:webHidden/>
          </w:rPr>
          <w:fldChar w:fldCharType="separate"/>
        </w:r>
        <w:r>
          <w:rPr>
            <w:noProof/>
            <w:webHidden/>
          </w:rPr>
          <w:t>25</w:t>
        </w:r>
        <w:r>
          <w:rPr>
            <w:noProof/>
            <w:webHidden/>
          </w:rPr>
          <w:fldChar w:fldCharType="end"/>
        </w:r>
      </w:hyperlink>
    </w:p>
    <w:p w14:paraId="3899491D" w14:textId="43D8DCD0" w:rsidR="00794796" w:rsidRDefault="00794796">
      <w:pPr>
        <w:pStyle w:val="TableofFigures"/>
        <w:rPr>
          <w:rFonts w:asciiTheme="minorHAnsi" w:eastAsiaTheme="minorEastAsia" w:hAnsiTheme="minorHAnsi"/>
          <w:noProof/>
          <w:kern w:val="2"/>
          <w:sz w:val="24"/>
          <w:szCs w:val="24"/>
          <w14:ligatures w14:val="standardContextual"/>
        </w:rPr>
      </w:pPr>
      <w:hyperlink w:anchor="_Toc222142709" w:history="1">
        <w:r w:rsidRPr="001B0547">
          <w:rPr>
            <w:rStyle w:val="Hyperlink"/>
            <w:noProof/>
          </w:rPr>
          <w:t>Figure 11. Fixed Route Annual Ridership (FY 2020–FY 2024)</w:t>
        </w:r>
        <w:r>
          <w:rPr>
            <w:noProof/>
            <w:webHidden/>
          </w:rPr>
          <w:tab/>
        </w:r>
        <w:r>
          <w:rPr>
            <w:noProof/>
            <w:webHidden/>
          </w:rPr>
          <w:fldChar w:fldCharType="begin"/>
        </w:r>
        <w:r>
          <w:rPr>
            <w:noProof/>
            <w:webHidden/>
          </w:rPr>
          <w:instrText xml:space="preserve"> PAGEREF _Toc222142709 \h </w:instrText>
        </w:r>
        <w:r>
          <w:rPr>
            <w:noProof/>
            <w:webHidden/>
          </w:rPr>
        </w:r>
        <w:r>
          <w:rPr>
            <w:noProof/>
            <w:webHidden/>
          </w:rPr>
          <w:fldChar w:fldCharType="separate"/>
        </w:r>
        <w:r>
          <w:rPr>
            <w:noProof/>
            <w:webHidden/>
          </w:rPr>
          <w:t>26</w:t>
        </w:r>
        <w:r>
          <w:rPr>
            <w:noProof/>
            <w:webHidden/>
          </w:rPr>
          <w:fldChar w:fldCharType="end"/>
        </w:r>
      </w:hyperlink>
    </w:p>
    <w:p w14:paraId="6B96BA72" w14:textId="06A58CCD" w:rsidR="00794796" w:rsidRDefault="00794796">
      <w:pPr>
        <w:pStyle w:val="TableofFigures"/>
        <w:rPr>
          <w:rFonts w:asciiTheme="minorHAnsi" w:eastAsiaTheme="minorEastAsia" w:hAnsiTheme="minorHAnsi"/>
          <w:noProof/>
          <w:kern w:val="2"/>
          <w:sz w:val="24"/>
          <w:szCs w:val="24"/>
          <w14:ligatures w14:val="standardContextual"/>
        </w:rPr>
      </w:pPr>
      <w:hyperlink w:anchor="_Toc222142710" w:history="1">
        <w:r w:rsidRPr="001B0547">
          <w:rPr>
            <w:rStyle w:val="Hyperlink"/>
            <w:noProof/>
          </w:rPr>
          <w:t>Figure 12. Ridership by Fixed Route (FY 2024)</w:t>
        </w:r>
        <w:r>
          <w:rPr>
            <w:noProof/>
            <w:webHidden/>
          </w:rPr>
          <w:tab/>
        </w:r>
        <w:r>
          <w:rPr>
            <w:noProof/>
            <w:webHidden/>
          </w:rPr>
          <w:fldChar w:fldCharType="begin"/>
        </w:r>
        <w:r>
          <w:rPr>
            <w:noProof/>
            <w:webHidden/>
          </w:rPr>
          <w:instrText xml:space="preserve"> PAGEREF _Toc222142710 \h </w:instrText>
        </w:r>
        <w:r>
          <w:rPr>
            <w:noProof/>
            <w:webHidden/>
          </w:rPr>
        </w:r>
        <w:r>
          <w:rPr>
            <w:noProof/>
            <w:webHidden/>
          </w:rPr>
          <w:fldChar w:fldCharType="separate"/>
        </w:r>
        <w:r>
          <w:rPr>
            <w:noProof/>
            <w:webHidden/>
          </w:rPr>
          <w:t>27</w:t>
        </w:r>
        <w:r>
          <w:rPr>
            <w:noProof/>
            <w:webHidden/>
          </w:rPr>
          <w:fldChar w:fldCharType="end"/>
        </w:r>
      </w:hyperlink>
    </w:p>
    <w:p w14:paraId="107B8A3F" w14:textId="4FB18CA4" w:rsidR="00794796" w:rsidRDefault="00794796">
      <w:pPr>
        <w:pStyle w:val="TableofFigures"/>
        <w:rPr>
          <w:rFonts w:asciiTheme="minorHAnsi" w:eastAsiaTheme="minorEastAsia" w:hAnsiTheme="minorHAnsi"/>
          <w:noProof/>
          <w:kern w:val="2"/>
          <w:sz w:val="24"/>
          <w:szCs w:val="24"/>
          <w14:ligatures w14:val="standardContextual"/>
        </w:rPr>
      </w:pPr>
      <w:hyperlink w:anchor="_Toc222142711" w:history="1">
        <w:r w:rsidRPr="001B0547">
          <w:rPr>
            <w:rStyle w:val="Hyperlink"/>
            <w:noProof/>
          </w:rPr>
          <w:t>Figure 13. Weekday Average Ridership by Route (FY 2024)</w:t>
        </w:r>
        <w:r>
          <w:rPr>
            <w:noProof/>
            <w:webHidden/>
          </w:rPr>
          <w:tab/>
        </w:r>
        <w:r>
          <w:rPr>
            <w:noProof/>
            <w:webHidden/>
          </w:rPr>
          <w:fldChar w:fldCharType="begin"/>
        </w:r>
        <w:r>
          <w:rPr>
            <w:noProof/>
            <w:webHidden/>
          </w:rPr>
          <w:instrText xml:space="preserve"> PAGEREF _Toc222142711 \h </w:instrText>
        </w:r>
        <w:r>
          <w:rPr>
            <w:noProof/>
            <w:webHidden/>
          </w:rPr>
        </w:r>
        <w:r>
          <w:rPr>
            <w:noProof/>
            <w:webHidden/>
          </w:rPr>
          <w:fldChar w:fldCharType="separate"/>
        </w:r>
        <w:r>
          <w:rPr>
            <w:noProof/>
            <w:webHidden/>
          </w:rPr>
          <w:t>28</w:t>
        </w:r>
        <w:r>
          <w:rPr>
            <w:noProof/>
            <w:webHidden/>
          </w:rPr>
          <w:fldChar w:fldCharType="end"/>
        </w:r>
      </w:hyperlink>
    </w:p>
    <w:p w14:paraId="6E735CD7" w14:textId="1F02B26D" w:rsidR="00794796" w:rsidRDefault="00794796">
      <w:pPr>
        <w:pStyle w:val="TableofFigures"/>
        <w:rPr>
          <w:rFonts w:asciiTheme="minorHAnsi" w:eastAsiaTheme="minorEastAsia" w:hAnsiTheme="minorHAnsi"/>
          <w:noProof/>
          <w:kern w:val="2"/>
          <w:sz w:val="24"/>
          <w:szCs w:val="24"/>
          <w14:ligatures w14:val="standardContextual"/>
        </w:rPr>
      </w:pPr>
      <w:hyperlink w:anchor="_Toc222142712" w:history="1">
        <w:r w:rsidRPr="001B0547">
          <w:rPr>
            <w:rStyle w:val="Hyperlink"/>
            <w:noProof/>
          </w:rPr>
          <w:t>Figure 14. Saturday Average Ridership by Route (FY 2024)</w:t>
        </w:r>
        <w:r>
          <w:rPr>
            <w:noProof/>
            <w:webHidden/>
          </w:rPr>
          <w:tab/>
        </w:r>
        <w:r>
          <w:rPr>
            <w:noProof/>
            <w:webHidden/>
          </w:rPr>
          <w:fldChar w:fldCharType="begin"/>
        </w:r>
        <w:r>
          <w:rPr>
            <w:noProof/>
            <w:webHidden/>
          </w:rPr>
          <w:instrText xml:space="preserve"> PAGEREF _Toc222142712 \h </w:instrText>
        </w:r>
        <w:r>
          <w:rPr>
            <w:noProof/>
            <w:webHidden/>
          </w:rPr>
        </w:r>
        <w:r>
          <w:rPr>
            <w:noProof/>
            <w:webHidden/>
          </w:rPr>
          <w:fldChar w:fldCharType="separate"/>
        </w:r>
        <w:r>
          <w:rPr>
            <w:noProof/>
            <w:webHidden/>
          </w:rPr>
          <w:t>29</w:t>
        </w:r>
        <w:r>
          <w:rPr>
            <w:noProof/>
            <w:webHidden/>
          </w:rPr>
          <w:fldChar w:fldCharType="end"/>
        </w:r>
      </w:hyperlink>
    </w:p>
    <w:p w14:paraId="5ABD88A8" w14:textId="6C568515" w:rsidR="00794796" w:rsidRDefault="00794796">
      <w:pPr>
        <w:pStyle w:val="TableofFigures"/>
        <w:rPr>
          <w:rFonts w:asciiTheme="minorHAnsi" w:eastAsiaTheme="minorEastAsia" w:hAnsiTheme="minorHAnsi"/>
          <w:noProof/>
          <w:kern w:val="2"/>
          <w:sz w:val="24"/>
          <w:szCs w:val="24"/>
          <w14:ligatures w14:val="standardContextual"/>
        </w:rPr>
      </w:pPr>
      <w:hyperlink w:anchor="_Toc222142713" w:history="1">
        <w:r w:rsidRPr="001B0547">
          <w:rPr>
            <w:rStyle w:val="Hyperlink"/>
            <w:noProof/>
          </w:rPr>
          <w:t>Figure 15. Sunday Average Ridership by Route (FY 2024)</w:t>
        </w:r>
        <w:r>
          <w:rPr>
            <w:noProof/>
            <w:webHidden/>
          </w:rPr>
          <w:tab/>
        </w:r>
        <w:r>
          <w:rPr>
            <w:noProof/>
            <w:webHidden/>
          </w:rPr>
          <w:fldChar w:fldCharType="begin"/>
        </w:r>
        <w:r>
          <w:rPr>
            <w:noProof/>
            <w:webHidden/>
          </w:rPr>
          <w:instrText xml:space="preserve"> PAGEREF _Toc222142713 \h </w:instrText>
        </w:r>
        <w:r>
          <w:rPr>
            <w:noProof/>
            <w:webHidden/>
          </w:rPr>
        </w:r>
        <w:r>
          <w:rPr>
            <w:noProof/>
            <w:webHidden/>
          </w:rPr>
          <w:fldChar w:fldCharType="separate"/>
        </w:r>
        <w:r>
          <w:rPr>
            <w:noProof/>
            <w:webHidden/>
          </w:rPr>
          <w:t>30</w:t>
        </w:r>
        <w:r>
          <w:rPr>
            <w:noProof/>
            <w:webHidden/>
          </w:rPr>
          <w:fldChar w:fldCharType="end"/>
        </w:r>
      </w:hyperlink>
    </w:p>
    <w:p w14:paraId="34308C3E" w14:textId="00DB58CD" w:rsidR="00794796" w:rsidRDefault="00794796">
      <w:pPr>
        <w:pStyle w:val="TableofFigures"/>
        <w:rPr>
          <w:rFonts w:asciiTheme="minorHAnsi" w:eastAsiaTheme="minorEastAsia" w:hAnsiTheme="minorHAnsi"/>
          <w:noProof/>
          <w:kern w:val="2"/>
          <w:sz w:val="24"/>
          <w:szCs w:val="24"/>
          <w14:ligatures w14:val="standardContextual"/>
        </w:rPr>
      </w:pPr>
      <w:hyperlink w:anchor="_Toc222142714" w:history="1">
        <w:r w:rsidRPr="001B0547">
          <w:rPr>
            <w:rStyle w:val="Hyperlink"/>
            <w:noProof/>
          </w:rPr>
          <w:t>Figure 16. Passengers per Hour per Route (FY 2024)</w:t>
        </w:r>
        <w:r>
          <w:rPr>
            <w:noProof/>
            <w:webHidden/>
          </w:rPr>
          <w:tab/>
        </w:r>
        <w:r>
          <w:rPr>
            <w:noProof/>
            <w:webHidden/>
          </w:rPr>
          <w:fldChar w:fldCharType="begin"/>
        </w:r>
        <w:r>
          <w:rPr>
            <w:noProof/>
            <w:webHidden/>
          </w:rPr>
          <w:instrText xml:space="preserve"> PAGEREF _Toc222142714 \h </w:instrText>
        </w:r>
        <w:r>
          <w:rPr>
            <w:noProof/>
            <w:webHidden/>
          </w:rPr>
        </w:r>
        <w:r>
          <w:rPr>
            <w:noProof/>
            <w:webHidden/>
          </w:rPr>
          <w:fldChar w:fldCharType="separate"/>
        </w:r>
        <w:r>
          <w:rPr>
            <w:noProof/>
            <w:webHidden/>
          </w:rPr>
          <w:t>31</w:t>
        </w:r>
        <w:r>
          <w:rPr>
            <w:noProof/>
            <w:webHidden/>
          </w:rPr>
          <w:fldChar w:fldCharType="end"/>
        </w:r>
      </w:hyperlink>
    </w:p>
    <w:p w14:paraId="4580FFFD" w14:textId="3165034E" w:rsidR="00794796" w:rsidRDefault="00794796">
      <w:pPr>
        <w:pStyle w:val="TableofFigures"/>
        <w:rPr>
          <w:rFonts w:asciiTheme="minorHAnsi" w:eastAsiaTheme="minorEastAsia" w:hAnsiTheme="minorHAnsi"/>
          <w:noProof/>
          <w:kern w:val="2"/>
          <w:sz w:val="24"/>
          <w:szCs w:val="24"/>
          <w14:ligatures w14:val="standardContextual"/>
        </w:rPr>
      </w:pPr>
      <w:hyperlink w:anchor="_Toc222142715" w:history="1">
        <w:r w:rsidRPr="001B0547">
          <w:rPr>
            <w:rStyle w:val="Hyperlink"/>
            <w:noProof/>
          </w:rPr>
          <w:t>Figure 17. Demand Response Annual Ridership (FY 2020–FY 2024)</w:t>
        </w:r>
        <w:r>
          <w:rPr>
            <w:noProof/>
            <w:webHidden/>
          </w:rPr>
          <w:tab/>
        </w:r>
        <w:r>
          <w:rPr>
            <w:noProof/>
            <w:webHidden/>
          </w:rPr>
          <w:fldChar w:fldCharType="begin"/>
        </w:r>
        <w:r>
          <w:rPr>
            <w:noProof/>
            <w:webHidden/>
          </w:rPr>
          <w:instrText xml:space="preserve"> PAGEREF _Toc222142715 \h </w:instrText>
        </w:r>
        <w:r>
          <w:rPr>
            <w:noProof/>
            <w:webHidden/>
          </w:rPr>
        </w:r>
        <w:r>
          <w:rPr>
            <w:noProof/>
            <w:webHidden/>
          </w:rPr>
          <w:fldChar w:fldCharType="separate"/>
        </w:r>
        <w:r>
          <w:rPr>
            <w:noProof/>
            <w:webHidden/>
          </w:rPr>
          <w:t>32</w:t>
        </w:r>
        <w:r>
          <w:rPr>
            <w:noProof/>
            <w:webHidden/>
          </w:rPr>
          <w:fldChar w:fldCharType="end"/>
        </w:r>
      </w:hyperlink>
    </w:p>
    <w:p w14:paraId="00E9621C" w14:textId="2BEF7BD6" w:rsidR="00794796" w:rsidRDefault="00794796">
      <w:pPr>
        <w:pStyle w:val="TableofFigures"/>
        <w:rPr>
          <w:rFonts w:asciiTheme="minorHAnsi" w:eastAsiaTheme="minorEastAsia" w:hAnsiTheme="minorHAnsi"/>
          <w:noProof/>
          <w:kern w:val="2"/>
          <w:sz w:val="24"/>
          <w:szCs w:val="24"/>
          <w14:ligatures w14:val="standardContextual"/>
        </w:rPr>
      </w:pPr>
      <w:hyperlink w:anchor="_Toc222142716" w:history="1">
        <w:r w:rsidRPr="001B0547">
          <w:rPr>
            <w:rStyle w:val="Hyperlink"/>
            <w:noProof/>
          </w:rPr>
          <w:t>Figure 18. On-Time Performance - Fixed Route (FY 2024)</w:t>
        </w:r>
        <w:r>
          <w:rPr>
            <w:noProof/>
            <w:webHidden/>
          </w:rPr>
          <w:tab/>
        </w:r>
        <w:r>
          <w:rPr>
            <w:noProof/>
            <w:webHidden/>
          </w:rPr>
          <w:fldChar w:fldCharType="begin"/>
        </w:r>
        <w:r>
          <w:rPr>
            <w:noProof/>
            <w:webHidden/>
          </w:rPr>
          <w:instrText xml:space="preserve"> PAGEREF _Toc222142716 \h </w:instrText>
        </w:r>
        <w:r>
          <w:rPr>
            <w:noProof/>
            <w:webHidden/>
          </w:rPr>
        </w:r>
        <w:r>
          <w:rPr>
            <w:noProof/>
            <w:webHidden/>
          </w:rPr>
          <w:fldChar w:fldCharType="separate"/>
        </w:r>
        <w:r>
          <w:rPr>
            <w:noProof/>
            <w:webHidden/>
          </w:rPr>
          <w:t>34</w:t>
        </w:r>
        <w:r>
          <w:rPr>
            <w:noProof/>
            <w:webHidden/>
          </w:rPr>
          <w:fldChar w:fldCharType="end"/>
        </w:r>
      </w:hyperlink>
    </w:p>
    <w:p w14:paraId="14656D71" w14:textId="36752014" w:rsidR="00794796" w:rsidRDefault="00794796">
      <w:pPr>
        <w:pStyle w:val="TableofFigures"/>
        <w:rPr>
          <w:rFonts w:asciiTheme="minorHAnsi" w:eastAsiaTheme="minorEastAsia" w:hAnsiTheme="minorHAnsi"/>
          <w:noProof/>
          <w:kern w:val="2"/>
          <w:sz w:val="24"/>
          <w:szCs w:val="24"/>
          <w14:ligatures w14:val="standardContextual"/>
        </w:rPr>
      </w:pPr>
      <w:hyperlink w:anchor="_Toc222142717" w:history="1">
        <w:r w:rsidRPr="001B0547">
          <w:rPr>
            <w:rStyle w:val="Hyperlink"/>
            <w:noProof/>
          </w:rPr>
          <w:t>Figure 19. On-Time Performance by Fixed Route (FY 2024)</w:t>
        </w:r>
        <w:r>
          <w:rPr>
            <w:noProof/>
            <w:webHidden/>
          </w:rPr>
          <w:tab/>
        </w:r>
        <w:r>
          <w:rPr>
            <w:noProof/>
            <w:webHidden/>
          </w:rPr>
          <w:fldChar w:fldCharType="begin"/>
        </w:r>
        <w:r>
          <w:rPr>
            <w:noProof/>
            <w:webHidden/>
          </w:rPr>
          <w:instrText xml:space="preserve"> PAGEREF _Toc222142717 \h </w:instrText>
        </w:r>
        <w:r>
          <w:rPr>
            <w:noProof/>
            <w:webHidden/>
          </w:rPr>
        </w:r>
        <w:r>
          <w:rPr>
            <w:noProof/>
            <w:webHidden/>
          </w:rPr>
          <w:fldChar w:fldCharType="separate"/>
        </w:r>
        <w:r>
          <w:rPr>
            <w:noProof/>
            <w:webHidden/>
          </w:rPr>
          <w:t>35</w:t>
        </w:r>
        <w:r>
          <w:rPr>
            <w:noProof/>
            <w:webHidden/>
          </w:rPr>
          <w:fldChar w:fldCharType="end"/>
        </w:r>
      </w:hyperlink>
    </w:p>
    <w:p w14:paraId="12245468" w14:textId="63D59B88" w:rsidR="00794796" w:rsidRDefault="00794796">
      <w:pPr>
        <w:pStyle w:val="TableofFigures"/>
        <w:rPr>
          <w:rFonts w:asciiTheme="minorHAnsi" w:eastAsiaTheme="minorEastAsia" w:hAnsiTheme="minorHAnsi"/>
          <w:noProof/>
          <w:kern w:val="2"/>
          <w:sz w:val="24"/>
          <w:szCs w:val="24"/>
          <w14:ligatures w14:val="standardContextual"/>
        </w:rPr>
      </w:pPr>
      <w:hyperlink w:anchor="_Toc222142718" w:history="1">
        <w:r w:rsidRPr="001B0547">
          <w:rPr>
            <w:rStyle w:val="Hyperlink"/>
            <w:noProof/>
          </w:rPr>
          <w:t>Figure 20. On-Time Performance - Demand Response (FY 2024)</w:t>
        </w:r>
        <w:r>
          <w:rPr>
            <w:noProof/>
            <w:webHidden/>
          </w:rPr>
          <w:tab/>
        </w:r>
        <w:r>
          <w:rPr>
            <w:noProof/>
            <w:webHidden/>
          </w:rPr>
          <w:fldChar w:fldCharType="begin"/>
        </w:r>
        <w:r>
          <w:rPr>
            <w:noProof/>
            <w:webHidden/>
          </w:rPr>
          <w:instrText xml:space="preserve"> PAGEREF _Toc222142718 \h </w:instrText>
        </w:r>
        <w:r>
          <w:rPr>
            <w:noProof/>
            <w:webHidden/>
          </w:rPr>
        </w:r>
        <w:r>
          <w:rPr>
            <w:noProof/>
            <w:webHidden/>
          </w:rPr>
          <w:fldChar w:fldCharType="separate"/>
        </w:r>
        <w:r>
          <w:rPr>
            <w:noProof/>
            <w:webHidden/>
          </w:rPr>
          <w:t>36</w:t>
        </w:r>
        <w:r>
          <w:rPr>
            <w:noProof/>
            <w:webHidden/>
          </w:rPr>
          <w:fldChar w:fldCharType="end"/>
        </w:r>
      </w:hyperlink>
    </w:p>
    <w:p w14:paraId="16C6DC48" w14:textId="22FBC2F0" w:rsidR="00794796" w:rsidRDefault="00794796">
      <w:pPr>
        <w:pStyle w:val="TableofFigures"/>
        <w:rPr>
          <w:rFonts w:asciiTheme="minorHAnsi" w:eastAsiaTheme="minorEastAsia" w:hAnsiTheme="minorHAnsi"/>
          <w:noProof/>
          <w:kern w:val="2"/>
          <w:sz w:val="24"/>
          <w:szCs w:val="24"/>
          <w14:ligatures w14:val="standardContextual"/>
        </w:rPr>
      </w:pPr>
      <w:hyperlink w:anchor="_Toc222142719" w:history="1">
        <w:r w:rsidRPr="001B0547">
          <w:rPr>
            <w:rStyle w:val="Hyperlink"/>
            <w:noProof/>
          </w:rPr>
          <w:t>Figure 21. Valid Complaints per 100,000 Passenger Trips: All Services (FY 2020 – FY 2024)</w:t>
        </w:r>
        <w:r>
          <w:rPr>
            <w:noProof/>
            <w:webHidden/>
          </w:rPr>
          <w:tab/>
        </w:r>
        <w:r>
          <w:rPr>
            <w:noProof/>
            <w:webHidden/>
          </w:rPr>
          <w:fldChar w:fldCharType="begin"/>
        </w:r>
        <w:r>
          <w:rPr>
            <w:noProof/>
            <w:webHidden/>
          </w:rPr>
          <w:instrText xml:space="preserve"> PAGEREF _Toc222142719 \h </w:instrText>
        </w:r>
        <w:r>
          <w:rPr>
            <w:noProof/>
            <w:webHidden/>
          </w:rPr>
        </w:r>
        <w:r>
          <w:rPr>
            <w:noProof/>
            <w:webHidden/>
          </w:rPr>
          <w:fldChar w:fldCharType="separate"/>
        </w:r>
        <w:r>
          <w:rPr>
            <w:noProof/>
            <w:webHidden/>
          </w:rPr>
          <w:t>36</w:t>
        </w:r>
        <w:r>
          <w:rPr>
            <w:noProof/>
            <w:webHidden/>
          </w:rPr>
          <w:fldChar w:fldCharType="end"/>
        </w:r>
      </w:hyperlink>
    </w:p>
    <w:p w14:paraId="65FD84B7" w14:textId="494B9B8D" w:rsidR="00794796" w:rsidRDefault="00794796">
      <w:pPr>
        <w:pStyle w:val="TableofFigures"/>
        <w:rPr>
          <w:rFonts w:asciiTheme="minorHAnsi" w:eastAsiaTheme="minorEastAsia" w:hAnsiTheme="minorHAnsi"/>
          <w:noProof/>
          <w:kern w:val="2"/>
          <w:sz w:val="24"/>
          <w:szCs w:val="24"/>
          <w14:ligatures w14:val="standardContextual"/>
        </w:rPr>
      </w:pPr>
      <w:hyperlink w:anchor="_Toc222142720" w:history="1">
        <w:r w:rsidRPr="001B0547">
          <w:rPr>
            <w:rStyle w:val="Hyperlink"/>
            <w:noProof/>
          </w:rPr>
          <w:t>Figure 22. Miles Between Road Calls (FY 2020 – FY 2024)</w:t>
        </w:r>
        <w:r>
          <w:rPr>
            <w:noProof/>
            <w:webHidden/>
          </w:rPr>
          <w:tab/>
        </w:r>
        <w:r>
          <w:rPr>
            <w:noProof/>
            <w:webHidden/>
          </w:rPr>
          <w:fldChar w:fldCharType="begin"/>
        </w:r>
        <w:r>
          <w:rPr>
            <w:noProof/>
            <w:webHidden/>
          </w:rPr>
          <w:instrText xml:space="preserve"> PAGEREF _Toc222142720 \h </w:instrText>
        </w:r>
        <w:r>
          <w:rPr>
            <w:noProof/>
            <w:webHidden/>
          </w:rPr>
        </w:r>
        <w:r>
          <w:rPr>
            <w:noProof/>
            <w:webHidden/>
          </w:rPr>
          <w:fldChar w:fldCharType="separate"/>
        </w:r>
        <w:r>
          <w:rPr>
            <w:noProof/>
            <w:webHidden/>
          </w:rPr>
          <w:t>38</w:t>
        </w:r>
        <w:r>
          <w:rPr>
            <w:noProof/>
            <w:webHidden/>
          </w:rPr>
          <w:fldChar w:fldCharType="end"/>
        </w:r>
      </w:hyperlink>
    </w:p>
    <w:p w14:paraId="49D95EC6" w14:textId="031C2902" w:rsidR="00794796" w:rsidRDefault="00794796">
      <w:pPr>
        <w:pStyle w:val="TableofFigures"/>
        <w:rPr>
          <w:rFonts w:asciiTheme="minorHAnsi" w:eastAsiaTheme="minorEastAsia" w:hAnsiTheme="minorHAnsi"/>
          <w:noProof/>
          <w:kern w:val="2"/>
          <w:sz w:val="24"/>
          <w:szCs w:val="24"/>
          <w14:ligatures w14:val="standardContextual"/>
        </w:rPr>
      </w:pPr>
      <w:hyperlink w:anchor="_Toc222142721" w:history="1">
        <w:r w:rsidRPr="001B0547">
          <w:rPr>
            <w:rStyle w:val="Hyperlink"/>
            <w:noProof/>
          </w:rPr>
          <w:t>Figure 23. Preventive Maintenance Performed On-Time (FY 2020 – FY 2024)</w:t>
        </w:r>
        <w:r>
          <w:rPr>
            <w:noProof/>
            <w:webHidden/>
          </w:rPr>
          <w:tab/>
        </w:r>
        <w:r>
          <w:rPr>
            <w:noProof/>
            <w:webHidden/>
          </w:rPr>
          <w:fldChar w:fldCharType="begin"/>
        </w:r>
        <w:r>
          <w:rPr>
            <w:noProof/>
            <w:webHidden/>
          </w:rPr>
          <w:instrText xml:space="preserve"> PAGEREF _Toc222142721 \h </w:instrText>
        </w:r>
        <w:r>
          <w:rPr>
            <w:noProof/>
            <w:webHidden/>
          </w:rPr>
        </w:r>
        <w:r>
          <w:rPr>
            <w:noProof/>
            <w:webHidden/>
          </w:rPr>
          <w:fldChar w:fldCharType="separate"/>
        </w:r>
        <w:r>
          <w:rPr>
            <w:noProof/>
            <w:webHidden/>
          </w:rPr>
          <w:t>38</w:t>
        </w:r>
        <w:r>
          <w:rPr>
            <w:noProof/>
            <w:webHidden/>
          </w:rPr>
          <w:fldChar w:fldCharType="end"/>
        </w:r>
      </w:hyperlink>
    </w:p>
    <w:p w14:paraId="33159E82" w14:textId="2E825553" w:rsidR="00794796" w:rsidRDefault="00794796">
      <w:pPr>
        <w:pStyle w:val="TableofFigures"/>
        <w:rPr>
          <w:rFonts w:asciiTheme="minorHAnsi" w:eastAsiaTheme="minorEastAsia" w:hAnsiTheme="minorHAnsi"/>
          <w:noProof/>
          <w:kern w:val="2"/>
          <w:sz w:val="24"/>
          <w:szCs w:val="24"/>
          <w14:ligatures w14:val="standardContextual"/>
        </w:rPr>
      </w:pPr>
      <w:hyperlink w:anchor="_Toc222142722" w:history="1">
        <w:r w:rsidRPr="001B0547">
          <w:rPr>
            <w:rStyle w:val="Hyperlink"/>
            <w:noProof/>
          </w:rPr>
          <w:t>Figure 24. Mean Miles Between Major Mechanical Failures (FY 2020 – FY 2024)</w:t>
        </w:r>
        <w:r>
          <w:rPr>
            <w:noProof/>
            <w:webHidden/>
          </w:rPr>
          <w:tab/>
        </w:r>
        <w:r>
          <w:rPr>
            <w:noProof/>
            <w:webHidden/>
          </w:rPr>
          <w:fldChar w:fldCharType="begin"/>
        </w:r>
        <w:r>
          <w:rPr>
            <w:noProof/>
            <w:webHidden/>
          </w:rPr>
          <w:instrText xml:space="preserve"> PAGEREF _Toc222142722 \h </w:instrText>
        </w:r>
        <w:r>
          <w:rPr>
            <w:noProof/>
            <w:webHidden/>
          </w:rPr>
        </w:r>
        <w:r>
          <w:rPr>
            <w:noProof/>
            <w:webHidden/>
          </w:rPr>
          <w:fldChar w:fldCharType="separate"/>
        </w:r>
        <w:r>
          <w:rPr>
            <w:noProof/>
            <w:webHidden/>
          </w:rPr>
          <w:t>39</w:t>
        </w:r>
        <w:r>
          <w:rPr>
            <w:noProof/>
            <w:webHidden/>
          </w:rPr>
          <w:fldChar w:fldCharType="end"/>
        </w:r>
      </w:hyperlink>
    </w:p>
    <w:p w14:paraId="5F6EAD21" w14:textId="5C7F01BF" w:rsidR="00794796" w:rsidRDefault="00794796">
      <w:pPr>
        <w:pStyle w:val="TableofFigures"/>
        <w:rPr>
          <w:rFonts w:asciiTheme="minorHAnsi" w:eastAsiaTheme="minorEastAsia" w:hAnsiTheme="minorHAnsi"/>
          <w:noProof/>
          <w:kern w:val="2"/>
          <w:sz w:val="24"/>
          <w:szCs w:val="24"/>
          <w14:ligatures w14:val="standardContextual"/>
        </w:rPr>
      </w:pPr>
      <w:hyperlink w:anchor="_Toc222142723" w:history="1">
        <w:r w:rsidRPr="001B0547">
          <w:rPr>
            <w:rStyle w:val="Hyperlink"/>
            <w:noProof/>
          </w:rPr>
          <w:t>Figure 25. Number of Preventable Accidents per 100,000 Vehicle Revenue Miles (FY 2020 – FY 2024)</w:t>
        </w:r>
        <w:r>
          <w:rPr>
            <w:noProof/>
            <w:webHidden/>
          </w:rPr>
          <w:tab/>
        </w:r>
        <w:r>
          <w:rPr>
            <w:noProof/>
            <w:webHidden/>
          </w:rPr>
          <w:fldChar w:fldCharType="begin"/>
        </w:r>
        <w:r>
          <w:rPr>
            <w:noProof/>
            <w:webHidden/>
          </w:rPr>
          <w:instrText xml:space="preserve"> PAGEREF _Toc222142723 \h </w:instrText>
        </w:r>
        <w:r>
          <w:rPr>
            <w:noProof/>
            <w:webHidden/>
          </w:rPr>
        </w:r>
        <w:r>
          <w:rPr>
            <w:noProof/>
            <w:webHidden/>
          </w:rPr>
          <w:fldChar w:fldCharType="separate"/>
        </w:r>
        <w:r>
          <w:rPr>
            <w:noProof/>
            <w:webHidden/>
          </w:rPr>
          <w:t>42</w:t>
        </w:r>
        <w:r>
          <w:rPr>
            <w:noProof/>
            <w:webHidden/>
          </w:rPr>
          <w:fldChar w:fldCharType="end"/>
        </w:r>
      </w:hyperlink>
    </w:p>
    <w:p w14:paraId="33F4A4E7" w14:textId="447FD602" w:rsidR="00794796" w:rsidRDefault="00794796">
      <w:pPr>
        <w:pStyle w:val="TableofFigures"/>
        <w:rPr>
          <w:rFonts w:asciiTheme="minorHAnsi" w:eastAsiaTheme="minorEastAsia" w:hAnsiTheme="minorHAnsi"/>
          <w:noProof/>
          <w:kern w:val="2"/>
          <w:sz w:val="24"/>
          <w:szCs w:val="24"/>
          <w14:ligatures w14:val="standardContextual"/>
        </w:rPr>
      </w:pPr>
      <w:hyperlink w:anchor="_Toc222142724" w:history="1">
        <w:r w:rsidRPr="001B0547">
          <w:rPr>
            <w:rStyle w:val="Hyperlink"/>
            <w:noProof/>
          </w:rPr>
          <w:t>Figure 26. Number of Fatalities per Million Vehicle Revenue Miles (FY 2020 – FY 2023)</w:t>
        </w:r>
        <w:r>
          <w:rPr>
            <w:noProof/>
            <w:webHidden/>
          </w:rPr>
          <w:tab/>
        </w:r>
        <w:r>
          <w:rPr>
            <w:noProof/>
            <w:webHidden/>
          </w:rPr>
          <w:fldChar w:fldCharType="begin"/>
        </w:r>
        <w:r>
          <w:rPr>
            <w:noProof/>
            <w:webHidden/>
          </w:rPr>
          <w:instrText xml:space="preserve"> PAGEREF _Toc222142724 \h </w:instrText>
        </w:r>
        <w:r>
          <w:rPr>
            <w:noProof/>
            <w:webHidden/>
          </w:rPr>
        </w:r>
        <w:r>
          <w:rPr>
            <w:noProof/>
            <w:webHidden/>
          </w:rPr>
          <w:fldChar w:fldCharType="separate"/>
        </w:r>
        <w:r>
          <w:rPr>
            <w:noProof/>
            <w:webHidden/>
          </w:rPr>
          <w:t>43</w:t>
        </w:r>
        <w:r>
          <w:rPr>
            <w:noProof/>
            <w:webHidden/>
          </w:rPr>
          <w:fldChar w:fldCharType="end"/>
        </w:r>
      </w:hyperlink>
    </w:p>
    <w:p w14:paraId="4B670A8F" w14:textId="3654BB90" w:rsidR="00794796" w:rsidRDefault="00794796">
      <w:pPr>
        <w:pStyle w:val="TableofFigures"/>
        <w:rPr>
          <w:rFonts w:asciiTheme="minorHAnsi" w:eastAsiaTheme="minorEastAsia" w:hAnsiTheme="minorHAnsi"/>
          <w:noProof/>
          <w:kern w:val="2"/>
          <w:sz w:val="24"/>
          <w:szCs w:val="24"/>
          <w14:ligatures w14:val="standardContextual"/>
        </w:rPr>
      </w:pPr>
      <w:hyperlink w:anchor="_Toc222142725" w:history="1">
        <w:r w:rsidRPr="001B0547">
          <w:rPr>
            <w:rStyle w:val="Hyperlink"/>
            <w:noProof/>
          </w:rPr>
          <w:t>Figure 27. Number of Injuries per Million Vehicle Revenue Miles (FY 2020 – FY 2023)</w:t>
        </w:r>
        <w:r>
          <w:rPr>
            <w:noProof/>
            <w:webHidden/>
          </w:rPr>
          <w:tab/>
        </w:r>
        <w:r>
          <w:rPr>
            <w:noProof/>
            <w:webHidden/>
          </w:rPr>
          <w:fldChar w:fldCharType="begin"/>
        </w:r>
        <w:r>
          <w:rPr>
            <w:noProof/>
            <w:webHidden/>
          </w:rPr>
          <w:instrText xml:space="preserve"> PAGEREF _Toc222142725 \h </w:instrText>
        </w:r>
        <w:r>
          <w:rPr>
            <w:noProof/>
            <w:webHidden/>
          </w:rPr>
        </w:r>
        <w:r>
          <w:rPr>
            <w:noProof/>
            <w:webHidden/>
          </w:rPr>
          <w:fldChar w:fldCharType="separate"/>
        </w:r>
        <w:r>
          <w:rPr>
            <w:noProof/>
            <w:webHidden/>
          </w:rPr>
          <w:t>44</w:t>
        </w:r>
        <w:r>
          <w:rPr>
            <w:noProof/>
            <w:webHidden/>
          </w:rPr>
          <w:fldChar w:fldCharType="end"/>
        </w:r>
      </w:hyperlink>
    </w:p>
    <w:p w14:paraId="4B0CE538" w14:textId="4E9571CE" w:rsidR="00794796" w:rsidRDefault="00794796">
      <w:pPr>
        <w:pStyle w:val="TableofFigures"/>
        <w:rPr>
          <w:rFonts w:asciiTheme="minorHAnsi" w:eastAsiaTheme="minorEastAsia" w:hAnsiTheme="minorHAnsi"/>
          <w:noProof/>
          <w:kern w:val="2"/>
          <w:sz w:val="24"/>
          <w:szCs w:val="24"/>
          <w14:ligatures w14:val="standardContextual"/>
        </w:rPr>
      </w:pPr>
      <w:hyperlink w:anchor="_Toc222142726" w:history="1">
        <w:r w:rsidRPr="001B0547">
          <w:rPr>
            <w:rStyle w:val="Hyperlink"/>
            <w:noProof/>
          </w:rPr>
          <w:t>Figure 28. Number of Safety Events per Million Vehicle Revenue Miles (FY 2020 – FY 2023)</w:t>
        </w:r>
        <w:r>
          <w:rPr>
            <w:noProof/>
            <w:webHidden/>
          </w:rPr>
          <w:tab/>
        </w:r>
        <w:r>
          <w:rPr>
            <w:noProof/>
            <w:webHidden/>
          </w:rPr>
          <w:fldChar w:fldCharType="begin"/>
        </w:r>
        <w:r>
          <w:rPr>
            <w:noProof/>
            <w:webHidden/>
          </w:rPr>
          <w:instrText xml:space="preserve"> PAGEREF _Toc222142726 \h </w:instrText>
        </w:r>
        <w:r>
          <w:rPr>
            <w:noProof/>
            <w:webHidden/>
          </w:rPr>
        </w:r>
        <w:r>
          <w:rPr>
            <w:noProof/>
            <w:webHidden/>
          </w:rPr>
          <w:fldChar w:fldCharType="separate"/>
        </w:r>
        <w:r>
          <w:rPr>
            <w:noProof/>
            <w:webHidden/>
          </w:rPr>
          <w:t>45</w:t>
        </w:r>
        <w:r>
          <w:rPr>
            <w:noProof/>
            <w:webHidden/>
          </w:rPr>
          <w:fldChar w:fldCharType="end"/>
        </w:r>
      </w:hyperlink>
    </w:p>
    <w:p w14:paraId="48C263F1" w14:textId="4EDEC6BA" w:rsidR="00794796" w:rsidRDefault="00794796">
      <w:pPr>
        <w:pStyle w:val="TableofFigures"/>
        <w:rPr>
          <w:rFonts w:asciiTheme="minorHAnsi" w:eastAsiaTheme="minorEastAsia" w:hAnsiTheme="minorHAnsi"/>
          <w:noProof/>
          <w:kern w:val="2"/>
          <w:sz w:val="24"/>
          <w:szCs w:val="24"/>
          <w14:ligatures w14:val="standardContextual"/>
        </w:rPr>
      </w:pPr>
      <w:hyperlink w:anchor="_Toc222142727" w:history="1">
        <w:r w:rsidRPr="001B0547">
          <w:rPr>
            <w:rStyle w:val="Hyperlink"/>
            <w:noProof/>
          </w:rPr>
          <w:t>Figure 29. Overview of SRTA Service Area</w:t>
        </w:r>
        <w:r>
          <w:rPr>
            <w:noProof/>
            <w:webHidden/>
          </w:rPr>
          <w:tab/>
        </w:r>
        <w:r>
          <w:rPr>
            <w:noProof/>
            <w:webHidden/>
          </w:rPr>
          <w:fldChar w:fldCharType="begin"/>
        </w:r>
        <w:r>
          <w:rPr>
            <w:noProof/>
            <w:webHidden/>
          </w:rPr>
          <w:instrText xml:space="preserve"> PAGEREF _Toc222142727 \h </w:instrText>
        </w:r>
        <w:r>
          <w:rPr>
            <w:noProof/>
            <w:webHidden/>
          </w:rPr>
        </w:r>
        <w:r>
          <w:rPr>
            <w:noProof/>
            <w:webHidden/>
          </w:rPr>
          <w:fldChar w:fldCharType="separate"/>
        </w:r>
        <w:r>
          <w:rPr>
            <w:noProof/>
            <w:webHidden/>
          </w:rPr>
          <w:t>49</w:t>
        </w:r>
        <w:r>
          <w:rPr>
            <w:noProof/>
            <w:webHidden/>
          </w:rPr>
          <w:fldChar w:fldCharType="end"/>
        </w:r>
      </w:hyperlink>
    </w:p>
    <w:p w14:paraId="64810325" w14:textId="21A38DC5" w:rsidR="00794796" w:rsidRDefault="00794796">
      <w:pPr>
        <w:pStyle w:val="TableofFigures"/>
        <w:rPr>
          <w:rFonts w:asciiTheme="minorHAnsi" w:eastAsiaTheme="minorEastAsia" w:hAnsiTheme="minorHAnsi"/>
          <w:noProof/>
          <w:kern w:val="2"/>
          <w:sz w:val="24"/>
          <w:szCs w:val="24"/>
          <w14:ligatures w14:val="standardContextual"/>
        </w:rPr>
      </w:pPr>
      <w:hyperlink w:anchor="_Toc222142728" w:history="1">
        <w:r w:rsidRPr="001B0547">
          <w:rPr>
            <w:rStyle w:val="Hyperlink"/>
            <w:noProof/>
          </w:rPr>
          <w:t>Figure 30. Population Density</w:t>
        </w:r>
        <w:r>
          <w:rPr>
            <w:noProof/>
            <w:webHidden/>
          </w:rPr>
          <w:tab/>
        </w:r>
        <w:r>
          <w:rPr>
            <w:noProof/>
            <w:webHidden/>
          </w:rPr>
          <w:fldChar w:fldCharType="begin"/>
        </w:r>
        <w:r>
          <w:rPr>
            <w:noProof/>
            <w:webHidden/>
          </w:rPr>
          <w:instrText xml:space="preserve"> PAGEREF _Toc222142728 \h </w:instrText>
        </w:r>
        <w:r>
          <w:rPr>
            <w:noProof/>
            <w:webHidden/>
          </w:rPr>
        </w:r>
        <w:r>
          <w:rPr>
            <w:noProof/>
            <w:webHidden/>
          </w:rPr>
          <w:fldChar w:fldCharType="separate"/>
        </w:r>
        <w:r>
          <w:rPr>
            <w:noProof/>
            <w:webHidden/>
          </w:rPr>
          <w:t>51</w:t>
        </w:r>
        <w:r>
          <w:rPr>
            <w:noProof/>
            <w:webHidden/>
          </w:rPr>
          <w:fldChar w:fldCharType="end"/>
        </w:r>
      </w:hyperlink>
    </w:p>
    <w:p w14:paraId="4462802D" w14:textId="1B9CC7CE" w:rsidR="00794796" w:rsidRDefault="00794796">
      <w:pPr>
        <w:pStyle w:val="TableofFigures"/>
        <w:rPr>
          <w:rFonts w:asciiTheme="minorHAnsi" w:eastAsiaTheme="minorEastAsia" w:hAnsiTheme="minorHAnsi"/>
          <w:noProof/>
          <w:kern w:val="2"/>
          <w:sz w:val="24"/>
          <w:szCs w:val="24"/>
          <w14:ligatures w14:val="standardContextual"/>
        </w:rPr>
      </w:pPr>
      <w:hyperlink w:anchor="_Toc222142729" w:history="1">
        <w:r w:rsidRPr="001B0547">
          <w:rPr>
            <w:rStyle w:val="Hyperlink"/>
            <w:noProof/>
          </w:rPr>
          <w:t>Figure 31. Older Adult Population</w:t>
        </w:r>
        <w:r>
          <w:rPr>
            <w:noProof/>
            <w:webHidden/>
          </w:rPr>
          <w:tab/>
        </w:r>
        <w:r>
          <w:rPr>
            <w:noProof/>
            <w:webHidden/>
          </w:rPr>
          <w:fldChar w:fldCharType="begin"/>
        </w:r>
        <w:r>
          <w:rPr>
            <w:noProof/>
            <w:webHidden/>
          </w:rPr>
          <w:instrText xml:space="preserve"> PAGEREF _Toc222142729 \h </w:instrText>
        </w:r>
        <w:r>
          <w:rPr>
            <w:noProof/>
            <w:webHidden/>
          </w:rPr>
        </w:r>
        <w:r>
          <w:rPr>
            <w:noProof/>
            <w:webHidden/>
          </w:rPr>
          <w:fldChar w:fldCharType="separate"/>
        </w:r>
        <w:r>
          <w:rPr>
            <w:noProof/>
            <w:webHidden/>
          </w:rPr>
          <w:t>53</w:t>
        </w:r>
        <w:r>
          <w:rPr>
            <w:noProof/>
            <w:webHidden/>
          </w:rPr>
          <w:fldChar w:fldCharType="end"/>
        </w:r>
      </w:hyperlink>
    </w:p>
    <w:p w14:paraId="11DC211B" w14:textId="5A81B65E" w:rsidR="00794796" w:rsidRDefault="00794796">
      <w:pPr>
        <w:pStyle w:val="TableofFigures"/>
        <w:rPr>
          <w:rFonts w:asciiTheme="minorHAnsi" w:eastAsiaTheme="minorEastAsia" w:hAnsiTheme="minorHAnsi"/>
          <w:noProof/>
          <w:kern w:val="2"/>
          <w:sz w:val="24"/>
          <w:szCs w:val="24"/>
          <w14:ligatures w14:val="standardContextual"/>
        </w:rPr>
      </w:pPr>
      <w:hyperlink w:anchor="_Toc222142730" w:history="1">
        <w:r w:rsidRPr="001B0547">
          <w:rPr>
            <w:rStyle w:val="Hyperlink"/>
            <w:noProof/>
          </w:rPr>
          <w:t>Figure 32. Youth Population</w:t>
        </w:r>
        <w:r>
          <w:rPr>
            <w:noProof/>
            <w:webHidden/>
          </w:rPr>
          <w:tab/>
        </w:r>
        <w:r>
          <w:rPr>
            <w:noProof/>
            <w:webHidden/>
          </w:rPr>
          <w:fldChar w:fldCharType="begin"/>
        </w:r>
        <w:r>
          <w:rPr>
            <w:noProof/>
            <w:webHidden/>
          </w:rPr>
          <w:instrText xml:space="preserve"> PAGEREF _Toc222142730 \h </w:instrText>
        </w:r>
        <w:r>
          <w:rPr>
            <w:noProof/>
            <w:webHidden/>
          </w:rPr>
        </w:r>
        <w:r>
          <w:rPr>
            <w:noProof/>
            <w:webHidden/>
          </w:rPr>
          <w:fldChar w:fldCharType="separate"/>
        </w:r>
        <w:r>
          <w:rPr>
            <w:noProof/>
            <w:webHidden/>
          </w:rPr>
          <w:t>54</w:t>
        </w:r>
        <w:r>
          <w:rPr>
            <w:noProof/>
            <w:webHidden/>
          </w:rPr>
          <w:fldChar w:fldCharType="end"/>
        </w:r>
      </w:hyperlink>
    </w:p>
    <w:p w14:paraId="44EECBB8" w14:textId="123DE27B" w:rsidR="00794796" w:rsidRDefault="00794796">
      <w:pPr>
        <w:pStyle w:val="TableofFigures"/>
        <w:rPr>
          <w:rFonts w:asciiTheme="minorHAnsi" w:eastAsiaTheme="minorEastAsia" w:hAnsiTheme="minorHAnsi"/>
          <w:noProof/>
          <w:kern w:val="2"/>
          <w:sz w:val="24"/>
          <w:szCs w:val="24"/>
          <w14:ligatures w14:val="standardContextual"/>
        </w:rPr>
      </w:pPr>
      <w:hyperlink w:anchor="_Toc222142731" w:history="1">
        <w:r w:rsidRPr="001B0547">
          <w:rPr>
            <w:rStyle w:val="Hyperlink"/>
            <w:noProof/>
          </w:rPr>
          <w:t>Figure 33. Median Household Income</w:t>
        </w:r>
        <w:r>
          <w:rPr>
            <w:noProof/>
            <w:webHidden/>
          </w:rPr>
          <w:tab/>
        </w:r>
        <w:r>
          <w:rPr>
            <w:noProof/>
            <w:webHidden/>
          </w:rPr>
          <w:fldChar w:fldCharType="begin"/>
        </w:r>
        <w:r>
          <w:rPr>
            <w:noProof/>
            <w:webHidden/>
          </w:rPr>
          <w:instrText xml:space="preserve"> PAGEREF _Toc222142731 \h </w:instrText>
        </w:r>
        <w:r>
          <w:rPr>
            <w:noProof/>
            <w:webHidden/>
          </w:rPr>
        </w:r>
        <w:r>
          <w:rPr>
            <w:noProof/>
            <w:webHidden/>
          </w:rPr>
          <w:fldChar w:fldCharType="separate"/>
        </w:r>
        <w:r>
          <w:rPr>
            <w:noProof/>
            <w:webHidden/>
          </w:rPr>
          <w:t>55</w:t>
        </w:r>
        <w:r>
          <w:rPr>
            <w:noProof/>
            <w:webHidden/>
          </w:rPr>
          <w:fldChar w:fldCharType="end"/>
        </w:r>
      </w:hyperlink>
    </w:p>
    <w:p w14:paraId="180A338E" w14:textId="349405EE" w:rsidR="00794796" w:rsidRDefault="00794796">
      <w:pPr>
        <w:pStyle w:val="TableofFigures"/>
        <w:rPr>
          <w:rFonts w:asciiTheme="minorHAnsi" w:eastAsiaTheme="minorEastAsia" w:hAnsiTheme="minorHAnsi"/>
          <w:noProof/>
          <w:kern w:val="2"/>
          <w:sz w:val="24"/>
          <w:szCs w:val="24"/>
          <w14:ligatures w14:val="standardContextual"/>
        </w:rPr>
      </w:pPr>
      <w:hyperlink w:anchor="_Toc222142732" w:history="1">
        <w:r w:rsidRPr="001B0547">
          <w:rPr>
            <w:rStyle w:val="Hyperlink"/>
            <w:noProof/>
          </w:rPr>
          <w:t>Figure 34. Low-Income Population</w:t>
        </w:r>
        <w:r>
          <w:rPr>
            <w:noProof/>
            <w:webHidden/>
          </w:rPr>
          <w:tab/>
        </w:r>
        <w:r>
          <w:rPr>
            <w:noProof/>
            <w:webHidden/>
          </w:rPr>
          <w:fldChar w:fldCharType="begin"/>
        </w:r>
        <w:r>
          <w:rPr>
            <w:noProof/>
            <w:webHidden/>
          </w:rPr>
          <w:instrText xml:space="preserve"> PAGEREF _Toc222142732 \h </w:instrText>
        </w:r>
        <w:r>
          <w:rPr>
            <w:noProof/>
            <w:webHidden/>
          </w:rPr>
        </w:r>
        <w:r>
          <w:rPr>
            <w:noProof/>
            <w:webHidden/>
          </w:rPr>
          <w:fldChar w:fldCharType="separate"/>
        </w:r>
        <w:r>
          <w:rPr>
            <w:noProof/>
            <w:webHidden/>
          </w:rPr>
          <w:t>56</w:t>
        </w:r>
        <w:r>
          <w:rPr>
            <w:noProof/>
            <w:webHidden/>
          </w:rPr>
          <w:fldChar w:fldCharType="end"/>
        </w:r>
      </w:hyperlink>
    </w:p>
    <w:p w14:paraId="5A687CAA" w14:textId="78F74B20" w:rsidR="00794796" w:rsidRDefault="00794796">
      <w:pPr>
        <w:pStyle w:val="TableofFigures"/>
        <w:rPr>
          <w:rFonts w:asciiTheme="minorHAnsi" w:eastAsiaTheme="minorEastAsia" w:hAnsiTheme="minorHAnsi"/>
          <w:noProof/>
          <w:kern w:val="2"/>
          <w:sz w:val="24"/>
          <w:szCs w:val="24"/>
          <w14:ligatures w14:val="standardContextual"/>
        </w:rPr>
      </w:pPr>
      <w:hyperlink w:anchor="_Toc222142733" w:history="1">
        <w:r w:rsidRPr="001B0547">
          <w:rPr>
            <w:rStyle w:val="Hyperlink"/>
            <w:noProof/>
          </w:rPr>
          <w:t>Figure 35. Zero-Vehicle Households</w:t>
        </w:r>
        <w:r>
          <w:rPr>
            <w:noProof/>
            <w:webHidden/>
          </w:rPr>
          <w:tab/>
        </w:r>
        <w:r>
          <w:rPr>
            <w:noProof/>
            <w:webHidden/>
          </w:rPr>
          <w:fldChar w:fldCharType="begin"/>
        </w:r>
        <w:r>
          <w:rPr>
            <w:noProof/>
            <w:webHidden/>
          </w:rPr>
          <w:instrText xml:space="preserve"> PAGEREF _Toc222142733 \h </w:instrText>
        </w:r>
        <w:r>
          <w:rPr>
            <w:noProof/>
            <w:webHidden/>
          </w:rPr>
        </w:r>
        <w:r>
          <w:rPr>
            <w:noProof/>
            <w:webHidden/>
          </w:rPr>
          <w:fldChar w:fldCharType="separate"/>
        </w:r>
        <w:r>
          <w:rPr>
            <w:noProof/>
            <w:webHidden/>
          </w:rPr>
          <w:t>57</w:t>
        </w:r>
        <w:r>
          <w:rPr>
            <w:noProof/>
            <w:webHidden/>
          </w:rPr>
          <w:fldChar w:fldCharType="end"/>
        </w:r>
      </w:hyperlink>
    </w:p>
    <w:p w14:paraId="75837ACB" w14:textId="166AF779" w:rsidR="00794796" w:rsidRDefault="00794796">
      <w:pPr>
        <w:pStyle w:val="TableofFigures"/>
        <w:rPr>
          <w:rFonts w:asciiTheme="minorHAnsi" w:eastAsiaTheme="minorEastAsia" w:hAnsiTheme="minorHAnsi"/>
          <w:noProof/>
          <w:kern w:val="2"/>
          <w:sz w:val="24"/>
          <w:szCs w:val="24"/>
          <w14:ligatures w14:val="standardContextual"/>
        </w:rPr>
      </w:pPr>
      <w:hyperlink w:anchor="_Toc222142734" w:history="1">
        <w:r w:rsidRPr="001B0547">
          <w:rPr>
            <w:rStyle w:val="Hyperlink"/>
            <w:noProof/>
          </w:rPr>
          <w:t>Figure 36. Population Other Than Non-Hispanic White</w:t>
        </w:r>
        <w:r>
          <w:rPr>
            <w:noProof/>
            <w:webHidden/>
          </w:rPr>
          <w:tab/>
        </w:r>
        <w:r>
          <w:rPr>
            <w:noProof/>
            <w:webHidden/>
          </w:rPr>
          <w:fldChar w:fldCharType="begin"/>
        </w:r>
        <w:r>
          <w:rPr>
            <w:noProof/>
            <w:webHidden/>
          </w:rPr>
          <w:instrText xml:space="preserve"> PAGEREF _Toc222142734 \h </w:instrText>
        </w:r>
        <w:r>
          <w:rPr>
            <w:noProof/>
            <w:webHidden/>
          </w:rPr>
        </w:r>
        <w:r>
          <w:rPr>
            <w:noProof/>
            <w:webHidden/>
          </w:rPr>
          <w:fldChar w:fldCharType="separate"/>
        </w:r>
        <w:r>
          <w:rPr>
            <w:noProof/>
            <w:webHidden/>
          </w:rPr>
          <w:t>58</w:t>
        </w:r>
        <w:r>
          <w:rPr>
            <w:noProof/>
            <w:webHidden/>
          </w:rPr>
          <w:fldChar w:fldCharType="end"/>
        </w:r>
      </w:hyperlink>
    </w:p>
    <w:p w14:paraId="500AB34F" w14:textId="64D29DA8" w:rsidR="00794796" w:rsidRDefault="00794796">
      <w:pPr>
        <w:pStyle w:val="TableofFigures"/>
        <w:rPr>
          <w:rFonts w:asciiTheme="minorHAnsi" w:eastAsiaTheme="minorEastAsia" w:hAnsiTheme="minorHAnsi"/>
          <w:noProof/>
          <w:kern w:val="2"/>
          <w:sz w:val="24"/>
          <w:szCs w:val="24"/>
          <w14:ligatures w14:val="standardContextual"/>
        </w:rPr>
      </w:pPr>
      <w:hyperlink w:anchor="_Toc222142735" w:history="1">
        <w:r w:rsidRPr="001B0547">
          <w:rPr>
            <w:rStyle w:val="Hyperlink"/>
            <w:noProof/>
          </w:rPr>
          <w:t>Figure 37. Adult Disabled Population</w:t>
        </w:r>
        <w:r>
          <w:rPr>
            <w:noProof/>
            <w:webHidden/>
          </w:rPr>
          <w:tab/>
        </w:r>
        <w:r>
          <w:rPr>
            <w:noProof/>
            <w:webHidden/>
          </w:rPr>
          <w:fldChar w:fldCharType="begin"/>
        </w:r>
        <w:r>
          <w:rPr>
            <w:noProof/>
            <w:webHidden/>
          </w:rPr>
          <w:instrText xml:space="preserve"> PAGEREF _Toc222142735 \h </w:instrText>
        </w:r>
        <w:r>
          <w:rPr>
            <w:noProof/>
            <w:webHidden/>
          </w:rPr>
        </w:r>
        <w:r>
          <w:rPr>
            <w:noProof/>
            <w:webHidden/>
          </w:rPr>
          <w:fldChar w:fldCharType="separate"/>
        </w:r>
        <w:r>
          <w:rPr>
            <w:noProof/>
            <w:webHidden/>
          </w:rPr>
          <w:t>60</w:t>
        </w:r>
        <w:r>
          <w:rPr>
            <w:noProof/>
            <w:webHidden/>
          </w:rPr>
          <w:fldChar w:fldCharType="end"/>
        </w:r>
      </w:hyperlink>
    </w:p>
    <w:p w14:paraId="458DB763" w14:textId="6B531FB4" w:rsidR="00794796" w:rsidRDefault="00794796">
      <w:pPr>
        <w:pStyle w:val="TableofFigures"/>
        <w:rPr>
          <w:rFonts w:asciiTheme="minorHAnsi" w:eastAsiaTheme="minorEastAsia" w:hAnsiTheme="minorHAnsi"/>
          <w:noProof/>
          <w:kern w:val="2"/>
          <w:sz w:val="24"/>
          <w:szCs w:val="24"/>
          <w14:ligatures w14:val="standardContextual"/>
        </w:rPr>
      </w:pPr>
      <w:hyperlink w:anchor="_Toc222142736" w:history="1">
        <w:r w:rsidRPr="001B0547">
          <w:rPr>
            <w:rStyle w:val="Hyperlink"/>
            <w:noProof/>
          </w:rPr>
          <w:t>Figure 38. Title VI Population</w:t>
        </w:r>
        <w:r>
          <w:rPr>
            <w:noProof/>
            <w:webHidden/>
          </w:rPr>
          <w:tab/>
        </w:r>
        <w:r>
          <w:rPr>
            <w:noProof/>
            <w:webHidden/>
          </w:rPr>
          <w:fldChar w:fldCharType="begin"/>
        </w:r>
        <w:r>
          <w:rPr>
            <w:noProof/>
            <w:webHidden/>
          </w:rPr>
          <w:instrText xml:space="preserve"> PAGEREF _Toc222142736 \h </w:instrText>
        </w:r>
        <w:r>
          <w:rPr>
            <w:noProof/>
            <w:webHidden/>
          </w:rPr>
        </w:r>
        <w:r>
          <w:rPr>
            <w:noProof/>
            <w:webHidden/>
          </w:rPr>
          <w:fldChar w:fldCharType="separate"/>
        </w:r>
        <w:r>
          <w:rPr>
            <w:noProof/>
            <w:webHidden/>
          </w:rPr>
          <w:t>61</w:t>
        </w:r>
        <w:r>
          <w:rPr>
            <w:noProof/>
            <w:webHidden/>
          </w:rPr>
          <w:fldChar w:fldCharType="end"/>
        </w:r>
      </w:hyperlink>
    </w:p>
    <w:p w14:paraId="68C13B10" w14:textId="25CEDE21" w:rsidR="00794796" w:rsidRDefault="00794796">
      <w:pPr>
        <w:pStyle w:val="TableofFigures"/>
        <w:rPr>
          <w:rFonts w:asciiTheme="minorHAnsi" w:eastAsiaTheme="minorEastAsia" w:hAnsiTheme="minorHAnsi"/>
          <w:noProof/>
          <w:kern w:val="2"/>
          <w:sz w:val="24"/>
          <w:szCs w:val="24"/>
          <w14:ligatures w14:val="standardContextual"/>
        </w:rPr>
      </w:pPr>
      <w:hyperlink w:anchor="_Toc222142737" w:history="1">
        <w:r w:rsidRPr="001B0547">
          <w:rPr>
            <w:rStyle w:val="Hyperlink"/>
            <w:noProof/>
          </w:rPr>
          <w:t>Figure 39. Job Density</w:t>
        </w:r>
        <w:r>
          <w:rPr>
            <w:noProof/>
            <w:webHidden/>
          </w:rPr>
          <w:tab/>
        </w:r>
        <w:r>
          <w:rPr>
            <w:noProof/>
            <w:webHidden/>
          </w:rPr>
          <w:fldChar w:fldCharType="begin"/>
        </w:r>
        <w:r>
          <w:rPr>
            <w:noProof/>
            <w:webHidden/>
          </w:rPr>
          <w:instrText xml:space="preserve"> PAGEREF _Toc222142737 \h </w:instrText>
        </w:r>
        <w:r>
          <w:rPr>
            <w:noProof/>
            <w:webHidden/>
          </w:rPr>
        </w:r>
        <w:r>
          <w:rPr>
            <w:noProof/>
            <w:webHidden/>
          </w:rPr>
          <w:fldChar w:fldCharType="separate"/>
        </w:r>
        <w:r>
          <w:rPr>
            <w:noProof/>
            <w:webHidden/>
          </w:rPr>
          <w:t>62</w:t>
        </w:r>
        <w:r>
          <w:rPr>
            <w:noProof/>
            <w:webHidden/>
          </w:rPr>
          <w:fldChar w:fldCharType="end"/>
        </w:r>
      </w:hyperlink>
    </w:p>
    <w:p w14:paraId="5803B671" w14:textId="1E17FAB6" w:rsidR="00794796" w:rsidRDefault="00794796">
      <w:pPr>
        <w:pStyle w:val="TableofFigures"/>
        <w:rPr>
          <w:rFonts w:asciiTheme="minorHAnsi" w:eastAsiaTheme="minorEastAsia" w:hAnsiTheme="minorHAnsi"/>
          <w:noProof/>
          <w:kern w:val="2"/>
          <w:sz w:val="24"/>
          <w:szCs w:val="24"/>
          <w14:ligatures w14:val="standardContextual"/>
        </w:rPr>
      </w:pPr>
      <w:hyperlink w:anchor="_Toc222142738" w:history="1">
        <w:r w:rsidRPr="001B0547">
          <w:rPr>
            <w:rStyle w:val="Hyperlink"/>
            <w:noProof/>
          </w:rPr>
          <w:t>Figure 40. Transit Score in the SRTA Service Area</w:t>
        </w:r>
        <w:r>
          <w:rPr>
            <w:noProof/>
            <w:webHidden/>
          </w:rPr>
          <w:tab/>
        </w:r>
        <w:r>
          <w:rPr>
            <w:noProof/>
            <w:webHidden/>
          </w:rPr>
          <w:fldChar w:fldCharType="begin"/>
        </w:r>
        <w:r>
          <w:rPr>
            <w:noProof/>
            <w:webHidden/>
          </w:rPr>
          <w:instrText xml:space="preserve"> PAGEREF _Toc222142738 \h </w:instrText>
        </w:r>
        <w:r>
          <w:rPr>
            <w:noProof/>
            <w:webHidden/>
          </w:rPr>
        </w:r>
        <w:r>
          <w:rPr>
            <w:noProof/>
            <w:webHidden/>
          </w:rPr>
          <w:fldChar w:fldCharType="separate"/>
        </w:r>
        <w:r>
          <w:rPr>
            <w:noProof/>
            <w:webHidden/>
          </w:rPr>
          <w:t>64</w:t>
        </w:r>
        <w:r>
          <w:rPr>
            <w:noProof/>
            <w:webHidden/>
          </w:rPr>
          <w:fldChar w:fldCharType="end"/>
        </w:r>
      </w:hyperlink>
    </w:p>
    <w:p w14:paraId="217B00E4" w14:textId="42A550A6" w:rsidR="00794796" w:rsidRDefault="00794796">
      <w:pPr>
        <w:pStyle w:val="TableofFigures"/>
        <w:rPr>
          <w:rFonts w:asciiTheme="minorHAnsi" w:eastAsiaTheme="minorEastAsia" w:hAnsiTheme="minorHAnsi"/>
          <w:noProof/>
          <w:kern w:val="2"/>
          <w:sz w:val="24"/>
          <w:szCs w:val="24"/>
          <w14:ligatures w14:val="standardContextual"/>
        </w:rPr>
      </w:pPr>
      <w:hyperlink w:anchor="_Toc222142739" w:history="1">
        <w:r w:rsidRPr="001B0547">
          <w:rPr>
            <w:rStyle w:val="Hyperlink"/>
            <w:noProof/>
          </w:rPr>
          <w:t>Figure 41. Pop-up tables at New Bedford (left) and Fall River (right) terminals.</w:t>
        </w:r>
        <w:r>
          <w:rPr>
            <w:noProof/>
            <w:webHidden/>
          </w:rPr>
          <w:tab/>
        </w:r>
        <w:r>
          <w:rPr>
            <w:noProof/>
            <w:webHidden/>
          </w:rPr>
          <w:fldChar w:fldCharType="begin"/>
        </w:r>
        <w:r>
          <w:rPr>
            <w:noProof/>
            <w:webHidden/>
          </w:rPr>
          <w:instrText xml:space="preserve"> PAGEREF _Toc222142739 \h </w:instrText>
        </w:r>
        <w:r>
          <w:rPr>
            <w:noProof/>
            <w:webHidden/>
          </w:rPr>
        </w:r>
        <w:r>
          <w:rPr>
            <w:noProof/>
            <w:webHidden/>
          </w:rPr>
          <w:fldChar w:fldCharType="separate"/>
        </w:r>
        <w:r>
          <w:rPr>
            <w:noProof/>
            <w:webHidden/>
          </w:rPr>
          <w:t>66</w:t>
        </w:r>
        <w:r>
          <w:rPr>
            <w:noProof/>
            <w:webHidden/>
          </w:rPr>
          <w:fldChar w:fldCharType="end"/>
        </w:r>
      </w:hyperlink>
    </w:p>
    <w:p w14:paraId="06DDFDA1" w14:textId="211680ED" w:rsidR="00794796" w:rsidRDefault="00794796">
      <w:pPr>
        <w:pStyle w:val="TableofFigures"/>
        <w:rPr>
          <w:rFonts w:asciiTheme="minorHAnsi" w:eastAsiaTheme="minorEastAsia" w:hAnsiTheme="minorHAnsi"/>
          <w:noProof/>
          <w:kern w:val="2"/>
          <w:sz w:val="24"/>
          <w:szCs w:val="24"/>
          <w14:ligatures w14:val="standardContextual"/>
        </w:rPr>
      </w:pPr>
      <w:hyperlink w:anchor="_Toc222142740" w:history="1">
        <w:r w:rsidRPr="001B0547">
          <w:rPr>
            <w:rStyle w:val="Hyperlink"/>
            <w:noProof/>
          </w:rPr>
          <w:t>Figure 42. SRTA Social media post</w:t>
        </w:r>
        <w:r>
          <w:rPr>
            <w:noProof/>
            <w:webHidden/>
          </w:rPr>
          <w:tab/>
        </w:r>
        <w:r>
          <w:rPr>
            <w:noProof/>
            <w:webHidden/>
          </w:rPr>
          <w:fldChar w:fldCharType="begin"/>
        </w:r>
        <w:r>
          <w:rPr>
            <w:noProof/>
            <w:webHidden/>
          </w:rPr>
          <w:instrText xml:space="preserve"> PAGEREF _Toc222142740 \h </w:instrText>
        </w:r>
        <w:r>
          <w:rPr>
            <w:noProof/>
            <w:webHidden/>
          </w:rPr>
        </w:r>
        <w:r>
          <w:rPr>
            <w:noProof/>
            <w:webHidden/>
          </w:rPr>
          <w:fldChar w:fldCharType="separate"/>
        </w:r>
        <w:r>
          <w:rPr>
            <w:noProof/>
            <w:webHidden/>
          </w:rPr>
          <w:t>68</w:t>
        </w:r>
        <w:r>
          <w:rPr>
            <w:noProof/>
            <w:webHidden/>
          </w:rPr>
          <w:fldChar w:fldCharType="end"/>
        </w:r>
      </w:hyperlink>
    </w:p>
    <w:p w14:paraId="0D57B1F4" w14:textId="3DCFB37C" w:rsidR="00794796" w:rsidRDefault="00794796">
      <w:pPr>
        <w:pStyle w:val="TableofFigures"/>
        <w:rPr>
          <w:rFonts w:asciiTheme="minorHAnsi" w:eastAsiaTheme="minorEastAsia" w:hAnsiTheme="minorHAnsi"/>
          <w:noProof/>
          <w:kern w:val="2"/>
          <w:sz w:val="24"/>
          <w:szCs w:val="24"/>
          <w14:ligatures w14:val="standardContextual"/>
        </w:rPr>
      </w:pPr>
      <w:hyperlink w:anchor="_Toc222142741" w:history="1">
        <w:r w:rsidRPr="001B0547">
          <w:rPr>
            <w:rStyle w:val="Hyperlink"/>
            <w:noProof/>
          </w:rPr>
          <w:t>Figure 43. Where do you want to go that SRTA doesn't go (choose all that apply)?</w:t>
        </w:r>
        <w:r>
          <w:rPr>
            <w:noProof/>
            <w:webHidden/>
          </w:rPr>
          <w:tab/>
        </w:r>
        <w:r>
          <w:rPr>
            <w:noProof/>
            <w:webHidden/>
          </w:rPr>
          <w:fldChar w:fldCharType="begin"/>
        </w:r>
        <w:r>
          <w:rPr>
            <w:noProof/>
            <w:webHidden/>
          </w:rPr>
          <w:instrText xml:space="preserve"> PAGEREF _Toc222142741 \h </w:instrText>
        </w:r>
        <w:r>
          <w:rPr>
            <w:noProof/>
            <w:webHidden/>
          </w:rPr>
        </w:r>
        <w:r>
          <w:rPr>
            <w:noProof/>
            <w:webHidden/>
          </w:rPr>
          <w:fldChar w:fldCharType="separate"/>
        </w:r>
        <w:r>
          <w:rPr>
            <w:noProof/>
            <w:webHidden/>
          </w:rPr>
          <w:t>69</w:t>
        </w:r>
        <w:r>
          <w:rPr>
            <w:noProof/>
            <w:webHidden/>
          </w:rPr>
          <w:fldChar w:fldCharType="end"/>
        </w:r>
      </w:hyperlink>
    </w:p>
    <w:p w14:paraId="78529469" w14:textId="0BB55C50" w:rsidR="00794796" w:rsidRDefault="00794796">
      <w:pPr>
        <w:pStyle w:val="TableofFigures"/>
        <w:rPr>
          <w:rFonts w:asciiTheme="minorHAnsi" w:eastAsiaTheme="minorEastAsia" w:hAnsiTheme="minorHAnsi"/>
          <w:noProof/>
          <w:kern w:val="2"/>
          <w:sz w:val="24"/>
          <w:szCs w:val="24"/>
          <w14:ligatures w14:val="standardContextual"/>
        </w:rPr>
      </w:pPr>
      <w:hyperlink w:anchor="_Toc222142742" w:history="1">
        <w:r w:rsidRPr="001B0547">
          <w:rPr>
            <w:rStyle w:val="Hyperlink"/>
            <w:noProof/>
          </w:rPr>
          <w:t>Figure 44. What is the biggest improvement that SRTA should make over the next 5 years?</w:t>
        </w:r>
        <w:r>
          <w:rPr>
            <w:noProof/>
            <w:webHidden/>
          </w:rPr>
          <w:tab/>
        </w:r>
        <w:r>
          <w:rPr>
            <w:noProof/>
            <w:webHidden/>
          </w:rPr>
          <w:fldChar w:fldCharType="begin"/>
        </w:r>
        <w:r>
          <w:rPr>
            <w:noProof/>
            <w:webHidden/>
          </w:rPr>
          <w:instrText xml:space="preserve"> PAGEREF _Toc222142742 \h </w:instrText>
        </w:r>
        <w:r>
          <w:rPr>
            <w:noProof/>
            <w:webHidden/>
          </w:rPr>
        </w:r>
        <w:r>
          <w:rPr>
            <w:noProof/>
            <w:webHidden/>
          </w:rPr>
          <w:fldChar w:fldCharType="separate"/>
        </w:r>
        <w:r>
          <w:rPr>
            <w:noProof/>
            <w:webHidden/>
          </w:rPr>
          <w:t>69</w:t>
        </w:r>
        <w:r>
          <w:rPr>
            <w:noProof/>
            <w:webHidden/>
          </w:rPr>
          <w:fldChar w:fldCharType="end"/>
        </w:r>
      </w:hyperlink>
    </w:p>
    <w:p w14:paraId="131477E2" w14:textId="592E58EC" w:rsidR="00794796" w:rsidRDefault="00794796">
      <w:pPr>
        <w:pStyle w:val="TableofFigures"/>
        <w:rPr>
          <w:rFonts w:asciiTheme="minorHAnsi" w:eastAsiaTheme="minorEastAsia" w:hAnsiTheme="minorHAnsi"/>
          <w:noProof/>
          <w:kern w:val="2"/>
          <w:sz w:val="24"/>
          <w:szCs w:val="24"/>
          <w14:ligatures w14:val="standardContextual"/>
        </w:rPr>
      </w:pPr>
      <w:hyperlink w:anchor="_Toc222142743" w:history="1">
        <w:r w:rsidRPr="001B0547">
          <w:rPr>
            <w:rStyle w:val="Hyperlink"/>
            <w:noProof/>
          </w:rPr>
          <w:t>Figure 45. Do you prefer bus routes that come more often or run earlier in the morning/later at night?</w:t>
        </w:r>
        <w:r>
          <w:rPr>
            <w:noProof/>
            <w:webHidden/>
          </w:rPr>
          <w:tab/>
        </w:r>
        <w:r>
          <w:rPr>
            <w:noProof/>
            <w:webHidden/>
          </w:rPr>
          <w:fldChar w:fldCharType="begin"/>
        </w:r>
        <w:r>
          <w:rPr>
            <w:noProof/>
            <w:webHidden/>
          </w:rPr>
          <w:instrText xml:space="preserve"> PAGEREF _Toc222142743 \h </w:instrText>
        </w:r>
        <w:r>
          <w:rPr>
            <w:noProof/>
            <w:webHidden/>
          </w:rPr>
        </w:r>
        <w:r>
          <w:rPr>
            <w:noProof/>
            <w:webHidden/>
          </w:rPr>
          <w:fldChar w:fldCharType="separate"/>
        </w:r>
        <w:r>
          <w:rPr>
            <w:noProof/>
            <w:webHidden/>
          </w:rPr>
          <w:t>70</w:t>
        </w:r>
        <w:r>
          <w:rPr>
            <w:noProof/>
            <w:webHidden/>
          </w:rPr>
          <w:fldChar w:fldCharType="end"/>
        </w:r>
      </w:hyperlink>
    </w:p>
    <w:p w14:paraId="1347D6C5" w14:textId="09EC57E7" w:rsidR="00794796" w:rsidRDefault="00794796">
      <w:pPr>
        <w:pStyle w:val="TableofFigures"/>
        <w:rPr>
          <w:rFonts w:asciiTheme="minorHAnsi" w:eastAsiaTheme="minorEastAsia" w:hAnsiTheme="minorHAnsi"/>
          <w:noProof/>
          <w:kern w:val="2"/>
          <w:sz w:val="24"/>
          <w:szCs w:val="24"/>
          <w14:ligatures w14:val="standardContextual"/>
        </w:rPr>
      </w:pPr>
      <w:hyperlink w:anchor="_Toc222142744" w:history="1">
        <w:r w:rsidRPr="001B0547">
          <w:rPr>
            <w:rStyle w:val="Hyperlink"/>
            <w:noProof/>
          </w:rPr>
          <w:t>Figure 46. Would you prefer fare-free service to continue or return to paid service?</w:t>
        </w:r>
        <w:r>
          <w:rPr>
            <w:noProof/>
            <w:webHidden/>
          </w:rPr>
          <w:tab/>
        </w:r>
        <w:r>
          <w:rPr>
            <w:noProof/>
            <w:webHidden/>
          </w:rPr>
          <w:fldChar w:fldCharType="begin"/>
        </w:r>
        <w:r>
          <w:rPr>
            <w:noProof/>
            <w:webHidden/>
          </w:rPr>
          <w:instrText xml:space="preserve"> PAGEREF _Toc222142744 \h </w:instrText>
        </w:r>
        <w:r>
          <w:rPr>
            <w:noProof/>
            <w:webHidden/>
          </w:rPr>
        </w:r>
        <w:r>
          <w:rPr>
            <w:noProof/>
            <w:webHidden/>
          </w:rPr>
          <w:fldChar w:fldCharType="separate"/>
        </w:r>
        <w:r>
          <w:rPr>
            <w:noProof/>
            <w:webHidden/>
          </w:rPr>
          <w:t>71</w:t>
        </w:r>
        <w:r>
          <w:rPr>
            <w:noProof/>
            <w:webHidden/>
          </w:rPr>
          <w:fldChar w:fldCharType="end"/>
        </w:r>
      </w:hyperlink>
    </w:p>
    <w:p w14:paraId="460709D9" w14:textId="3270E11B" w:rsidR="00794796" w:rsidRDefault="00794796">
      <w:pPr>
        <w:pStyle w:val="TableofFigures"/>
        <w:rPr>
          <w:rFonts w:asciiTheme="minorHAnsi" w:eastAsiaTheme="minorEastAsia" w:hAnsiTheme="minorHAnsi"/>
          <w:noProof/>
          <w:kern w:val="2"/>
          <w:sz w:val="24"/>
          <w:szCs w:val="24"/>
          <w14:ligatures w14:val="standardContextual"/>
        </w:rPr>
      </w:pPr>
      <w:hyperlink w:anchor="_Toc222142745" w:history="1">
        <w:r w:rsidRPr="001B0547">
          <w:rPr>
            <w:rStyle w:val="Hyperlink"/>
            <w:noProof/>
          </w:rPr>
          <w:t>Figure 47. Would you like to see the Fort Rodman bus route renamed Fort Taber?</w:t>
        </w:r>
        <w:r>
          <w:rPr>
            <w:noProof/>
            <w:webHidden/>
          </w:rPr>
          <w:tab/>
        </w:r>
        <w:r>
          <w:rPr>
            <w:noProof/>
            <w:webHidden/>
          </w:rPr>
          <w:fldChar w:fldCharType="begin"/>
        </w:r>
        <w:r>
          <w:rPr>
            <w:noProof/>
            <w:webHidden/>
          </w:rPr>
          <w:instrText xml:space="preserve"> PAGEREF _Toc222142745 \h </w:instrText>
        </w:r>
        <w:r>
          <w:rPr>
            <w:noProof/>
            <w:webHidden/>
          </w:rPr>
        </w:r>
        <w:r>
          <w:rPr>
            <w:noProof/>
            <w:webHidden/>
          </w:rPr>
          <w:fldChar w:fldCharType="separate"/>
        </w:r>
        <w:r>
          <w:rPr>
            <w:noProof/>
            <w:webHidden/>
          </w:rPr>
          <w:t>71</w:t>
        </w:r>
        <w:r>
          <w:rPr>
            <w:noProof/>
            <w:webHidden/>
          </w:rPr>
          <w:fldChar w:fldCharType="end"/>
        </w:r>
      </w:hyperlink>
    </w:p>
    <w:p w14:paraId="1711B236" w14:textId="3E10B980" w:rsidR="00794796" w:rsidRDefault="00794796">
      <w:pPr>
        <w:pStyle w:val="TableofFigures"/>
        <w:rPr>
          <w:rFonts w:asciiTheme="minorHAnsi" w:eastAsiaTheme="minorEastAsia" w:hAnsiTheme="minorHAnsi"/>
          <w:noProof/>
          <w:kern w:val="2"/>
          <w:sz w:val="24"/>
          <w:szCs w:val="24"/>
          <w14:ligatures w14:val="standardContextual"/>
        </w:rPr>
      </w:pPr>
      <w:hyperlink w:anchor="_Toc222142746" w:history="1">
        <w:r w:rsidRPr="001B0547">
          <w:rPr>
            <w:rStyle w:val="Hyperlink"/>
            <w:noProof/>
          </w:rPr>
          <w:t>Figure 48. What is your primary mode of transportation?</w:t>
        </w:r>
        <w:r>
          <w:rPr>
            <w:noProof/>
            <w:webHidden/>
          </w:rPr>
          <w:tab/>
        </w:r>
        <w:r>
          <w:rPr>
            <w:noProof/>
            <w:webHidden/>
          </w:rPr>
          <w:fldChar w:fldCharType="begin"/>
        </w:r>
        <w:r>
          <w:rPr>
            <w:noProof/>
            <w:webHidden/>
          </w:rPr>
          <w:instrText xml:space="preserve"> PAGEREF _Toc222142746 \h </w:instrText>
        </w:r>
        <w:r>
          <w:rPr>
            <w:noProof/>
            <w:webHidden/>
          </w:rPr>
        </w:r>
        <w:r>
          <w:rPr>
            <w:noProof/>
            <w:webHidden/>
          </w:rPr>
          <w:fldChar w:fldCharType="separate"/>
        </w:r>
        <w:r>
          <w:rPr>
            <w:noProof/>
            <w:webHidden/>
          </w:rPr>
          <w:t>72</w:t>
        </w:r>
        <w:r>
          <w:rPr>
            <w:noProof/>
            <w:webHidden/>
          </w:rPr>
          <w:fldChar w:fldCharType="end"/>
        </w:r>
      </w:hyperlink>
    </w:p>
    <w:p w14:paraId="1CEE7612" w14:textId="507DD178" w:rsidR="00794796" w:rsidRDefault="00794796">
      <w:pPr>
        <w:pStyle w:val="TableofFigures"/>
        <w:rPr>
          <w:rFonts w:asciiTheme="minorHAnsi" w:eastAsiaTheme="minorEastAsia" w:hAnsiTheme="minorHAnsi"/>
          <w:noProof/>
          <w:kern w:val="2"/>
          <w:sz w:val="24"/>
          <w:szCs w:val="24"/>
          <w14:ligatures w14:val="standardContextual"/>
        </w:rPr>
      </w:pPr>
      <w:hyperlink w:anchor="_Toc222142747" w:history="1">
        <w:r w:rsidRPr="001B0547">
          <w:rPr>
            <w:rStyle w:val="Hyperlink"/>
            <w:noProof/>
          </w:rPr>
          <w:t>Figure 49. What is your race/ethnicity (select all that apply)?</w:t>
        </w:r>
        <w:r>
          <w:rPr>
            <w:noProof/>
            <w:webHidden/>
          </w:rPr>
          <w:tab/>
        </w:r>
        <w:r>
          <w:rPr>
            <w:noProof/>
            <w:webHidden/>
          </w:rPr>
          <w:fldChar w:fldCharType="begin"/>
        </w:r>
        <w:r>
          <w:rPr>
            <w:noProof/>
            <w:webHidden/>
          </w:rPr>
          <w:instrText xml:space="preserve"> PAGEREF _Toc222142747 \h </w:instrText>
        </w:r>
        <w:r>
          <w:rPr>
            <w:noProof/>
            <w:webHidden/>
          </w:rPr>
        </w:r>
        <w:r>
          <w:rPr>
            <w:noProof/>
            <w:webHidden/>
          </w:rPr>
          <w:fldChar w:fldCharType="separate"/>
        </w:r>
        <w:r>
          <w:rPr>
            <w:noProof/>
            <w:webHidden/>
          </w:rPr>
          <w:t>73</w:t>
        </w:r>
        <w:r>
          <w:rPr>
            <w:noProof/>
            <w:webHidden/>
          </w:rPr>
          <w:fldChar w:fldCharType="end"/>
        </w:r>
      </w:hyperlink>
    </w:p>
    <w:p w14:paraId="033449B7" w14:textId="0DB4719F" w:rsidR="00794796" w:rsidRDefault="00794796">
      <w:pPr>
        <w:pStyle w:val="TableofFigures"/>
        <w:rPr>
          <w:rFonts w:asciiTheme="minorHAnsi" w:eastAsiaTheme="minorEastAsia" w:hAnsiTheme="minorHAnsi"/>
          <w:noProof/>
          <w:kern w:val="2"/>
          <w:sz w:val="24"/>
          <w:szCs w:val="24"/>
          <w14:ligatures w14:val="standardContextual"/>
        </w:rPr>
      </w:pPr>
      <w:hyperlink w:anchor="_Toc222142748" w:history="1">
        <w:r w:rsidRPr="001B0547">
          <w:rPr>
            <w:rStyle w:val="Hyperlink"/>
            <w:noProof/>
          </w:rPr>
          <w:t>Figure 50. What language(s) do you speak most often at home (select all that apply)?</w:t>
        </w:r>
        <w:r>
          <w:rPr>
            <w:noProof/>
            <w:webHidden/>
          </w:rPr>
          <w:tab/>
        </w:r>
        <w:r>
          <w:rPr>
            <w:noProof/>
            <w:webHidden/>
          </w:rPr>
          <w:fldChar w:fldCharType="begin"/>
        </w:r>
        <w:r>
          <w:rPr>
            <w:noProof/>
            <w:webHidden/>
          </w:rPr>
          <w:instrText xml:space="preserve"> PAGEREF _Toc222142748 \h </w:instrText>
        </w:r>
        <w:r>
          <w:rPr>
            <w:noProof/>
            <w:webHidden/>
          </w:rPr>
        </w:r>
        <w:r>
          <w:rPr>
            <w:noProof/>
            <w:webHidden/>
          </w:rPr>
          <w:fldChar w:fldCharType="separate"/>
        </w:r>
        <w:r>
          <w:rPr>
            <w:noProof/>
            <w:webHidden/>
          </w:rPr>
          <w:t>73</w:t>
        </w:r>
        <w:r>
          <w:rPr>
            <w:noProof/>
            <w:webHidden/>
          </w:rPr>
          <w:fldChar w:fldCharType="end"/>
        </w:r>
      </w:hyperlink>
    </w:p>
    <w:p w14:paraId="07FC954D" w14:textId="2C78FA18" w:rsidR="00794796" w:rsidRDefault="00794796">
      <w:pPr>
        <w:pStyle w:val="TableofFigures"/>
        <w:rPr>
          <w:rFonts w:asciiTheme="minorHAnsi" w:eastAsiaTheme="minorEastAsia" w:hAnsiTheme="minorHAnsi"/>
          <w:noProof/>
          <w:kern w:val="2"/>
          <w:sz w:val="24"/>
          <w:szCs w:val="24"/>
          <w14:ligatures w14:val="standardContextual"/>
        </w:rPr>
      </w:pPr>
      <w:hyperlink w:anchor="_Toc222142749" w:history="1">
        <w:r w:rsidRPr="001B0547">
          <w:rPr>
            <w:rStyle w:val="Hyperlink"/>
            <w:noProof/>
          </w:rPr>
          <w:t>Figure 51. What is your yearly household income?</w:t>
        </w:r>
        <w:r>
          <w:rPr>
            <w:noProof/>
            <w:webHidden/>
          </w:rPr>
          <w:tab/>
        </w:r>
        <w:r>
          <w:rPr>
            <w:noProof/>
            <w:webHidden/>
          </w:rPr>
          <w:fldChar w:fldCharType="begin"/>
        </w:r>
        <w:r>
          <w:rPr>
            <w:noProof/>
            <w:webHidden/>
          </w:rPr>
          <w:instrText xml:space="preserve"> PAGEREF _Toc222142749 \h </w:instrText>
        </w:r>
        <w:r>
          <w:rPr>
            <w:noProof/>
            <w:webHidden/>
          </w:rPr>
        </w:r>
        <w:r>
          <w:rPr>
            <w:noProof/>
            <w:webHidden/>
          </w:rPr>
          <w:fldChar w:fldCharType="separate"/>
        </w:r>
        <w:r>
          <w:rPr>
            <w:noProof/>
            <w:webHidden/>
          </w:rPr>
          <w:t>74</w:t>
        </w:r>
        <w:r>
          <w:rPr>
            <w:noProof/>
            <w:webHidden/>
          </w:rPr>
          <w:fldChar w:fldCharType="end"/>
        </w:r>
      </w:hyperlink>
    </w:p>
    <w:p w14:paraId="7FF857B4" w14:textId="1E012863" w:rsidR="00794796" w:rsidRDefault="00794796">
      <w:pPr>
        <w:pStyle w:val="TableofFigures"/>
        <w:rPr>
          <w:rFonts w:asciiTheme="minorHAnsi" w:eastAsiaTheme="minorEastAsia" w:hAnsiTheme="minorHAnsi"/>
          <w:noProof/>
          <w:kern w:val="2"/>
          <w:sz w:val="24"/>
          <w:szCs w:val="24"/>
          <w14:ligatures w14:val="standardContextual"/>
        </w:rPr>
      </w:pPr>
      <w:hyperlink w:anchor="_Toc222142750" w:history="1">
        <w:r w:rsidRPr="001B0547">
          <w:rPr>
            <w:rStyle w:val="Hyperlink"/>
            <w:noProof/>
          </w:rPr>
          <w:t>Figure 52. Long-term Population Projections for Massachusetts (2000-2050)</w:t>
        </w:r>
        <w:r>
          <w:rPr>
            <w:noProof/>
            <w:webHidden/>
          </w:rPr>
          <w:tab/>
        </w:r>
        <w:r>
          <w:rPr>
            <w:noProof/>
            <w:webHidden/>
          </w:rPr>
          <w:fldChar w:fldCharType="begin"/>
        </w:r>
        <w:r>
          <w:rPr>
            <w:noProof/>
            <w:webHidden/>
          </w:rPr>
          <w:instrText xml:space="preserve"> PAGEREF _Toc222142750 \h </w:instrText>
        </w:r>
        <w:r>
          <w:rPr>
            <w:noProof/>
            <w:webHidden/>
          </w:rPr>
        </w:r>
        <w:r>
          <w:rPr>
            <w:noProof/>
            <w:webHidden/>
          </w:rPr>
          <w:fldChar w:fldCharType="separate"/>
        </w:r>
        <w:r>
          <w:rPr>
            <w:noProof/>
            <w:webHidden/>
          </w:rPr>
          <w:t>82</w:t>
        </w:r>
        <w:r>
          <w:rPr>
            <w:noProof/>
            <w:webHidden/>
          </w:rPr>
          <w:fldChar w:fldCharType="end"/>
        </w:r>
      </w:hyperlink>
    </w:p>
    <w:p w14:paraId="75499614" w14:textId="509677AA" w:rsidR="00794796" w:rsidRDefault="00794796">
      <w:pPr>
        <w:pStyle w:val="TableofFigures"/>
        <w:rPr>
          <w:rFonts w:asciiTheme="minorHAnsi" w:eastAsiaTheme="minorEastAsia" w:hAnsiTheme="minorHAnsi"/>
          <w:noProof/>
          <w:kern w:val="2"/>
          <w:sz w:val="24"/>
          <w:szCs w:val="24"/>
          <w14:ligatures w14:val="standardContextual"/>
        </w:rPr>
      </w:pPr>
      <w:hyperlink w:anchor="_Toc222142751" w:history="1">
        <w:r w:rsidRPr="001B0547">
          <w:rPr>
            <w:rStyle w:val="Hyperlink"/>
            <w:noProof/>
          </w:rPr>
          <w:t>Figure 53. Bristol County Housing and Transportation Costs as a Percentage of Residents’ Income</w:t>
        </w:r>
        <w:r>
          <w:rPr>
            <w:noProof/>
            <w:webHidden/>
          </w:rPr>
          <w:tab/>
        </w:r>
        <w:r>
          <w:rPr>
            <w:noProof/>
            <w:webHidden/>
          </w:rPr>
          <w:fldChar w:fldCharType="begin"/>
        </w:r>
        <w:r>
          <w:rPr>
            <w:noProof/>
            <w:webHidden/>
          </w:rPr>
          <w:instrText xml:space="preserve"> PAGEREF _Toc222142751 \h </w:instrText>
        </w:r>
        <w:r>
          <w:rPr>
            <w:noProof/>
            <w:webHidden/>
          </w:rPr>
        </w:r>
        <w:r>
          <w:rPr>
            <w:noProof/>
            <w:webHidden/>
          </w:rPr>
          <w:fldChar w:fldCharType="separate"/>
        </w:r>
        <w:r>
          <w:rPr>
            <w:noProof/>
            <w:webHidden/>
          </w:rPr>
          <w:t>84</w:t>
        </w:r>
        <w:r>
          <w:rPr>
            <w:noProof/>
            <w:webHidden/>
          </w:rPr>
          <w:fldChar w:fldCharType="end"/>
        </w:r>
      </w:hyperlink>
    </w:p>
    <w:p w14:paraId="230F7E5F" w14:textId="4DDECF90" w:rsidR="00794796" w:rsidRDefault="00794796">
      <w:pPr>
        <w:pStyle w:val="TableofFigures"/>
        <w:rPr>
          <w:rFonts w:asciiTheme="minorHAnsi" w:eastAsiaTheme="minorEastAsia" w:hAnsiTheme="minorHAnsi"/>
          <w:noProof/>
          <w:kern w:val="2"/>
          <w:sz w:val="24"/>
          <w:szCs w:val="24"/>
          <w14:ligatures w14:val="standardContextual"/>
        </w:rPr>
      </w:pPr>
      <w:hyperlink w:anchor="_Toc222142752" w:history="1">
        <w:r w:rsidRPr="001B0547">
          <w:rPr>
            <w:rStyle w:val="Hyperlink"/>
            <w:noProof/>
          </w:rPr>
          <w:t>Figure 54. Inadequate Charging Infrastructure is the Leading Obstacle to Fleet Modernization</w:t>
        </w:r>
        <w:r>
          <w:rPr>
            <w:noProof/>
            <w:webHidden/>
          </w:rPr>
          <w:tab/>
        </w:r>
        <w:r>
          <w:rPr>
            <w:noProof/>
            <w:webHidden/>
          </w:rPr>
          <w:fldChar w:fldCharType="begin"/>
        </w:r>
        <w:r>
          <w:rPr>
            <w:noProof/>
            <w:webHidden/>
          </w:rPr>
          <w:instrText xml:space="preserve"> PAGEREF _Toc222142752 \h </w:instrText>
        </w:r>
        <w:r>
          <w:rPr>
            <w:noProof/>
            <w:webHidden/>
          </w:rPr>
        </w:r>
        <w:r>
          <w:rPr>
            <w:noProof/>
            <w:webHidden/>
          </w:rPr>
          <w:fldChar w:fldCharType="separate"/>
        </w:r>
        <w:r>
          <w:rPr>
            <w:noProof/>
            <w:webHidden/>
          </w:rPr>
          <w:t>85</w:t>
        </w:r>
        <w:r>
          <w:rPr>
            <w:noProof/>
            <w:webHidden/>
          </w:rPr>
          <w:fldChar w:fldCharType="end"/>
        </w:r>
      </w:hyperlink>
    </w:p>
    <w:p w14:paraId="246FB4CA" w14:textId="282D5583" w:rsidR="00794796" w:rsidRDefault="00794796">
      <w:pPr>
        <w:pStyle w:val="TableofFigures"/>
        <w:rPr>
          <w:rFonts w:asciiTheme="minorHAnsi" w:eastAsiaTheme="minorEastAsia" w:hAnsiTheme="minorHAnsi"/>
          <w:noProof/>
          <w:kern w:val="2"/>
          <w:sz w:val="24"/>
          <w:szCs w:val="24"/>
          <w14:ligatures w14:val="standardContextual"/>
        </w:rPr>
      </w:pPr>
      <w:hyperlink w:anchor="_Toc222142753" w:history="1">
        <w:r w:rsidRPr="001B0547">
          <w:rPr>
            <w:rStyle w:val="Hyperlink"/>
            <w:noProof/>
          </w:rPr>
          <w:t>Figure 55. Record of Extensions for the Last Six Federal Transportation Funding Laws</w:t>
        </w:r>
        <w:r>
          <w:rPr>
            <w:noProof/>
            <w:webHidden/>
          </w:rPr>
          <w:tab/>
        </w:r>
        <w:r>
          <w:rPr>
            <w:noProof/>
            <w:webHidden/>
          </w:rPr>
          <w:fldChar w:fldCharType="begin"/>
        </w:r>
        <w:r>
          <w:rPr>
            <w:noProof/>
            <w:webHidden/>
          </w:rPr>
          <w:instrText xml:space="preserve"> PAGEREF _Toc222142753 \h </w:instrText>
        </w:r>
        <w:r>
          <w:rPr>
            <w:noProof/>
            <w:webHidden/>
          </w:rPr>
        </w:r>
        <w:r>
          <w:rPr>
            <w:noProof/>
            <w:webHidden/>
          </w:rPr>
          <w:fldChar w:fldCharType="separate"/>
        </w:r>
        <w:r>
          <w:rPr>
            <w:noProof/>
            <w:webHidden/>
          </w:rPr>
          <w:t>86</w:t>
        </w:r>
        <w:r>
          <w:rPr>
            <w:noProof/>
            <w:webHidden/>
          </w:rPr>
          <w:fldChar w:fldCharType="end"/>
        </w:r>
      </w:hyperlink>
    </w:p>
    <w:p w14:paraId="6C777EA6" w14:textId="342ED489" w:rsidR="00794796" w:rsidRDefault="00794796">
      <w:pPr>
        <w:pStyle w:val="TableofFigures"/>
        <w:rPr>
          <w:rFonts w:asciiTheme="minorHAnsi" w:eastAsiaTheme="minorEastAsia" w:hAnsiTheme="minorHAnsi"/>
          <w:noProof/>
          <w:kern w:val="2"/>
          <w:sz w:val="24"/>
          <w:szCs w:val="24"/>
          <w14:ligatures w14:val="standardContextual"/>
        </w:rPr>
      </w:pPr>
      <w:hyperlink w:anchor="_Toc222142754" w:history="1">
        <w:r w:rsidRPr="001B0547">
          <w:rPr>
            <w:rStyle w:val="Hyperlink"/>
            <w:noProof/>
          </w:rPr>
          <w:t>Figure 56. State Funding for Massachusetts’ RTAs from FY 2007 to FY 2025</w:t>
        </w:r>
        <w:r>
          <w:rPr>
            <w:noProof/>
            <w:webHidden/>
          </w:rPr>
          <w:tab/>
        </w:r>
        <w:r>
          <w:rPr>
            <w:noProof/>
            <w:webHidden/>
          </w:rPr>
          <w:fldChar w:fldCharType="begin"/>
        </w:r>
        <w:r>
          <w:rPr>
            <w:noProof/>
            <w:webHidden/>
          </w:rPr>
          <w:instrText xml:space="preserve"> PAGEREF _Toc222142754 \h </w:instrText>
        </w:r>
        <w:r>
          <w:rPr>
            <w:noProof/>
            <w:webHidden/>
          </w:rPr>
        </w:r>
        <w:r>
          <w:rPr>
            <w:noProof/>
            <w:webHidden/>
          </w:rPr>
          <w:fldChar w:fldCharType="separate"/>
        </w:r>
        <w:r>
          <w:rPr>
            <w:noProof/>
            <w:webHidden/>
          </w:rPr>
          <w:t>87</w:t>
        </w:r>
        <w:r>
          <w:rPr>
            <w:noProof/>
            <w:webHidden/>
          </w:rPr>
          <w:fldChar w:fldCharType="end"/>
        </w:r>
      </w:hyperlink>
    </w:p>
    <w:p w14:paraId="3F429B45" w14:textId="1E218F51" w:rsidR="00794796" w:rsidRDefault="00794796">
      <w:pPr>
        <w:pStyle w:val="TableofFigures"/>
        <w:rPr>
          <w:rFonts w:asciiTheme="minorHAnsi" w:eastAsiaTheme="minorEastAsia" w:hAnsiTheme="minorHAnsi"/>
          <w:noProof/>
          <w:kern w:val="2"/>
          <w:sz w:val="24"/>
          <w:szCs w:val="24"/>
          <w14:ligatures w14:val="standardContextual"/>
        </w:rPr>
      </w:pPr>
      <w:hyperlink w:anchor="_Toc222142755" w:history="1">
        <w:r w:rsidRPr="001B0547">
          <w:rPr>
            <w:rStyle w:val="Hyperlink"/>
            <w:noProof/>
          </w:rPr>
          <w:t>Figure 57. SRTA Annual System Ridership (FY 2019</w:t>
        </w:r>
        <w:r w:rsidRPr="001B0547">
          <w:rPr>
            <w:rStyle w:val="Hyperlink"/>
            <w:rFonts w:ascii="Times New Roman" w:hAnsi="Times New Roman" w:cs="Times New Roman"/>
            <w:noProof/>
          </w:rPr>
          <w:t>–</w:t>
        </w:r>
        <w:r w:rsidRPr="001B0547">
          <w:rPr>
            <w:rStyle w:val="Hyperlink"/>
            <w:noProof/>
          </w:rPr>
          <w:t>FY 2024)</w:t>
        </w:r>
        <w:r>
          <w:rPr>
            <w:noProof/>
            <w:webHidden/>
          </w:rPr>
          <w:tab/>
        </w:r>
        <w:r>
          <w:rPr>
            <w:noProof/>
            <w:webHidden/>
          </w:rPr>
          <w:fldChar w:fldCharType="begin"/>
        </w:r>
        <w:r>
          <w:rPr>
            <w:noProof/>
            <w:webHidden/>
          </w:rPr>
          <w:instrText xml:space="preserve"> PAGEREF _Toc222142755 \h </w:instrText>
        </w:r>
        <w:r>
          <w:rPr>
            <w:noProof/>
            <w:webHidden/>
          </w:rPr>
        </w:r>
        <w:r>
          <w:rPr>
            <w:noProof/>
            <w:webHidden/>
          </w:rPr>
          <w:fldChar w:fldCharType="separate"/>
        </w:r>
        <w:r>
          <w:rPr>
            <w:noProof/>
            <w:webHidden/>
          </w:rPr>
          <w:t>88</w:t>
        </w:r>
        <w:r>
          <w:rPr>
            <w:noProof/>
            <w:webHidden/>
          </w:rPr>
          <w:fldChar w:fldCharType="end"/>
        </w:r>
      </w:hyperlink>
    </w:p>
    <w:p w14:paraId="5E03877B" w14:textId="794B6E5E" w:rsidR="00BF71D5" w:rsidRDefault="001A2ABD" w:rsidP="0088768E">
      <w:pPr>
        <w:pStyle w:val="BodyText"/>
        <w:rPr>
          <w:noProof/>
        </w:rPr>
      </w:pPr>
      <w:r>
        <w:rPr>
          <w:noProof/>
        </w:rPr>
        <w:fldChar w:fldCharType="end"/>
      </w:r>
    </w:p>
    <w:p w14:paraId="3F71461C" w14:textId="3424BC3E" w:rsidR="00301A2F" w:rsidRDefault="00301A2F">
      <w:pPr>
        <w:tabs>
          <w:tab w:val="clear" w:pos="284"/>
        </w:tabs>
        <w:spacing w:line="240" w:lineRule="auto"/>
        <w:rPr>
          <w:rFonts w:ascii="Avenir Next LT Pro Light" w:hAnsi="Avenir Next LT Pro Light"/>
          <w:noProof/>
        </w:rPr>
      </w:pPr>
      <w:r>
        <w:rPr>
          <w:noProof/>
        </w:rPr>
        <w:br w:type="page"/>
      </w:r>
    </w:p>
    <w:p w14:paraId="48716475" w14:textId="77777777" w:rsidR="00BF71D5" w:rsidRPr="008E2E9F" w:rsidRDefault="00BF71D5" w:rsidP="008E2E9F">
      <w:pPr>
        <w:pStyle w:val="TOCHeading"/>
      </w:pPr>
      <w:r w:rsidRPr="008E2E9F">
        <w:lastRenderedPageBreak/>
        <w:t>Tables</w:t>
      </w:r>
    </w:p>
    <w:p w14:paraId="5B31B839" w14:textId="50F82B11" w:rsidR="00794796" w:rsidRDefault="00B6148F">
      <w:pPr>
        <w:pStyle w:val="TableofFigures"/>
        <w:rPr>
          <w:rFonts w:asciiTheme="minorHAnsi" w:eastAsiaTheme="minorEastAsia" w:hAnsiTheme="minorHAnsi"/>
          <w:noProof/>
          <w:kern w:val="2"/>
          <w:sz w:val="24"/>
          <w:szCs w:val="24"/>
          <w14:ligatures w14:val="standardContextual"/>
        </w:rPr>
      </w:pPr>
      <w:r>
        <w:rPr>
          <w:noProof/>
        </w:rPr>
        <w:fldChar w:fldCharType="begin"/>
      </w:r>
      <w:r>
        <w:rPr>
          <w:noProof/>
        </w:rPr>
        <w:instrText xml:space="preserve"> TOC \h \z \c "Table" </w:instrText>
      </w:r>
      <w:r>
        <w:rPr>
          <w:noProof/>
        </w:rPr>
        <w:fldChar w:fldCharType="separate"/>
      </w:r>
      <w:hyperlink w:anchor="_Toc222142756" w:history="1">
        <w:r w:rsidR="00794796" w:rsidRPr="006C78A4">
          <w:rPr>
            <w:rStyle w:val="Hyperlink"/>
            <w:noProof/>
          </w:rPr>
          <w:t>Table 1. Recommendations</w:t>
        </w:r>
        <w:r w:rsidR="00794796">
          <w:rPr>
            <w:noProof/>
            <w:webHidden/>
          </w:rPr>
          <w:tab/>
        </w:r>
        <w:r w:rsidR="00794796">
          <w:rPr>
            <w:noProof/>
            <w:webHidden/>
          </w:rPr>
          <w:fldChar w:fldCharType="begin"/>
        </w:r>
        <w:r w:rsidR="00794796">
          <w:rPr>
            <w:noProof/>
            <w:webHidden/>
          </w:rPr>
          <w:instrText xml:space="preserve"> PAGEREF _Toc222142756 \h </w:instrText>
        </w:r>
        <w:r w:rsidR="00794796">
          <w:rPr>
            <w:noProof/>
            <w:webHidden/>
          </w:rPr>
        </w:r>
        <w:r w:rsidR="00794796">
          <w:rPr>
            <w:noProof/>
            <w:webHidden/>
          </w:rPr>
          <w:fldChar w:fldCharType="separate"/>
        </w:r>
        <w:r w:rsidR="00794796">
          <w:rPr>
            <w:noProof/>
            <w:webHidden/>
          </w:rPr>
          <w:t>2</w:t>
        </w:r>
        <w:r w:rsidR="00794796">
          <w:rPr>
            <w:noProof/>
            <w:webHidden/>
          </w:rPr>
          <w:fldChar w:fldCharType="end"/>
        </w:r>
      </w:hyperlink>
    </w:p>
    <w:p w14:paraId="1D75532D" w14:textId="173D0952" w:rsidR="00794796" w:rsidRDefault="00794796">
      <w:pPr>
        <w:pStyle w:val="TableofFigures"/>
        <w:rPr>
          <w:rFonts w:asciiTheme="minorHAnsi" w:eastAsiaTheme="minorEastAsia" w:hAnsiTheme="minorHAnsi"/>
          <w:noProof/>
          <w:kern w:val="2"/>
          <w:sz w:val="24"/>
          <w:szCs w:val="24"/>
          <w14:ligatures w14:val="standardContextual"/>
        </w:rPr>
      </w:pPr>
      <w:hyperlink w:anchor="_Toc222142757" w:history="1">
        <w:r w:rsidRPr="006C78A4">
          <w:rPr>
            <w:rStyle w:val="Hyperlink"/>
            <w:noProof/>
          </w:rPr>
          <w:t>Table 2. Statistics by Service (FY 2024)</w:t>
        </w:r>
        <w:r>
          <w:rPr>
            <w:noProof/>
            <w:webHidden/>
          </w:rPr>
          <w:tab/>
        </w:r>
        <w:r>
          <w:rPr>
            <w:noProof/>
            <w:webHidden/>
          </w:rPr>
          <w:fldChar w:fldCharType="begin"/>
        </w:r>
        <w:r>
          <w:rPr>
            <w:noProof/>
            <w:webHidden/>
          </w:rPr>
          <w:instrText xml:space="preserve"> PAGEREF _Toc222142757 \h </w:instrText>
        </w:r>
        <w:r>
          <w:rPr>
            <w:noProof/>
            <w:webHidden/>
          </w:rPr>
        </w:r>
        <w:r>
          <w:rPr>
            <w:noProof/>
            <w:webHidden/>
          </w:rPr>
          <w:fldChar w:fldCharType="separate"/>
        </w:r>
        <w:r>
          <w:rPr>
            <w:noProof/>
            <w:webHidden/>
          </w:rPr>
          <w:t>11</w:t>
        </w:r>
        <w:r>
          <w:rPr>
            <w:noProof/>
            <w:webHidden/>
          </w:rPr>
          <w:fldChar w:fldCharType="end"/>
        </w:r>
      </w:hyperlink>
    </w:p>
    <w:p w14:paraId="3904B17A" w14:textId="2DF97FFF" w:rsidR="00794796" w:rsidRDefault="00794796">
      <w:pPr>
        <w:pStyle w:val="TableofFigures"/>
        <w:rPr>
          <w:rFonts w:asciiTheme="minorHAnsi" w:eastAsiaTheme="minorEastAsia" w:hAnsiTheme="minorHAnsi"/>
          <w:noProof/>
          <w:kern w:val="2"/>
          <w:sz w:val="24"/>
          <w:szCs w:val="24"/>
          <w14:ligatures w14:val="standardContextual"/>
        </w:rPr>
      </w:pPr>
      <w:hyperlink w:anchor="_Toc222142758" w:history="1">
        <w:r w:rsidRPr="006C78A4">
          <w:rPr>
            <w:rStyle w:val="Hyperlink"/>
            <w:noProof/>
          </w:rPr>
          <w:t>Table 3. Fall River Fixed Routes</w:t>
        </w:r>
        <w:r>
          <w:rPr>
            <w:noProof/>
            <w:webHidden/>
          </w:rPr>
          <w:tab/>
        </w:r>
        <w:r>
          <w:rPr>
            <w:noProof/>
            <w:webHidden/>
          </w:rPr>
          <w:fldChar w:fldCharType="begin"/>
        </w:r>
        <w:r>
          <w:rPr>
            <w:noProof/>
            <w:webHidden/>
          </w:rPr>
          <w:instrText xml:space="preserve"> PAGEREF _Toc222142758 \h </w:instrText>
        </w:r>
        <w:r>
          <w:rPr>
            <w:noProof/>
            <w:webHidden/>
          </w:rPr>
        </w:r>
        <w:r>
          <w:rPr>
            <w:noProof/>
            <w:webHidden/>
          </w:rPr>
          <w:fldChar w:fldCharType="separate"/>
        </w:r>
        <w:r>
          <w:rPr>
            <w:noProof/>
            <w:webHidden/>
          </w:rPr>
          <w:t>14</w:t>
        </w:r>
        <w:r>
          <w:rPr>
            <w:noProof/>
            <w:webHidden/>
          </w:rPr>
          <w:fldChar w:fldCharType="end"/>
        </w:r>
      </w:hyperlink>
    </w:p>
    <w:p w14:paraId="04195DC8" w14:textId="1DADE141" w:rsidR="00794796" w:rsidRDefault="00794796">
      <w:pPr>
        <w:pStyle w:val="TableofFigures"/>
        <w:rPr>
          <w:rFonts w:asciiTheme="minorHAnsi" w:eastAsiaTheme="minorEastAsia" w:hAnsiTheme="minorHAnsi"/>
          <w:noProof/>
          <w:kern w:val="2"/>
          <w:sz w:val="24"/>
          <w:szCs w:val="24"/>
          <w14:ligatures w14:val="standardContextual"/>
        </w:rPr>
      </w:pPr>
      <w:hyperlink w:anchor="_Toc222142759" w:history="1">
        <w:r w:rsidRPr="006C78A4">
          <w:rPr>
            <w:rStyle w:val="Hyperlink"/>
            <w:noProof/>
          </w:rPr>
          <w:t>Table 4. New Bedford Fixed Routes</w:t>
        </w:r>
        <w:r>
          <w:rPr>
            <w:noProof/>
            <w:webHidden/>
          </w:rPr>
          <w:tab/>
        </w:r>
        <w:r>
          <w:rPr>
            <w:noProof/>
            <w:webHidden/>
          </w:rPr>
          <w:fldChar w:fldCharType="begin"/>
        </w:r>
        <w:r>
          <w:rPr>
            <w:noProof/>
            <w:webHidden/>
          </w:rPr>
          <w:instrText xml:space="preserve"> PAGEREF _Toc222142759 \h </w:instrText>
        </w:r>
        <w:r>
          <w:rPr>
            <w:noProof/>
            <w:webHidden/>
          </w:rPr>
        </w:r>
        <w:r>
          <w:rPr>
            <w:noProof/>
            <w:webHidden/>
          </w:rPr>
          <w:fldChar w:fldCharType="separate"/>
        </w:r>
        <w:r>
          <w:rPr>
            <w:noProof/>
            <w:webHidden/>
          </w:rPr>
          <w:t>16</w:t>
        </w:r>
        <w:r>
          <w:rPr>
            <w:noProof/>
            <w:webHidden/>
          </w:rPr>
          <w:fldChar w:fldCharType="end"/>
        </w:r>
      </w:hyperlink>
    </w:p>
    <w:p w14:paraId="5C2F6792" w14:textId="53CAEC94" w:rsidR="00794796" w:rsidRDefault="00794796">
      <w:pPr>
        <w:pStyle w:val="TableofFigures"/>
        <w:rPr>
          <w:rFonts w:asciiTheme="minorHAnsi" w:eastAsiaTheme="minorEastAsia" w:hAnsiTheme="minorHAnsi"/>
          <w:noProof/>
          <w:kern w:val="2"/>
          <w:sz w:val="24"/>
          <w:szCs w:val="24"/>
          <w14:ligatures w14:val="standardContextual"/>
        </w:rPr>
      </w:pPr>
      <w:hyperlink w:anchor="_Toc222142760" w:history="1">
        <w:r w:rsidRPr="006C78A4">
          <w:rPr>
            <w:rStyle w:val="Hyperlink"/>
            <w:noProof/>
          </w:rPr>
          <w:t>Table 5. Fall River Service Offerings</w:t>
        </w:r>
        <w:r>
          <w:rPr>
            <w:noProof/>
            <w:webHidden/>
          </w:rPr>
          <w:tab/>
        </w:r>
        <w:r>
          <w:rPr>
            <w:noProof/>
            <w:webHidden/>
          </w:rPr>
          <w:fldChar w:fldCharType="begin"/>
        </w:r>
        <w:r>
          <w:rPr>
            <w:noProof/>
            <w:webHidden/>
          </w:rPr>
          <w:instrText xml:space="preserve"> PAGEREF _Toc222142760 \h </w:instrText>
        </w:r>
        <w:r>
          <w:rPr>
            <w:noProof/>
            <w:webHidden/>
          </w:rPr>
        </w:r>
        <w:r>
          <w:rPr>
            <w:noProof/>
            <w:webHidden/>
          </w:rPr>
          <w:fldChar w:fldCharType="separate"/>
        </w:r>
        <w:r>
          <w:rPr>
            <w:noProof/>
            <w:webHidden/>
          </w:rPr>
          <w:t>17</w:t>
        </w:r>
        <w:r>
          <w:rPr>
            <w:noProof/>
            <w:webHidden/>
          </w:rPr>
          <w:fldChar w:fldCharType="end"/>
        </w:r>
      </w:hyperlink>
    </w:p>
    <w:p w14:paraId="21A5226F" w14:textId="5768AF23" w:rsidR="00794796" w:rsidRDefault="00794796">
      <w:pPr>
        <w:pStyle w:val="TableofFigures"/>
        <w:rPr>
          <w:rFonts w:asciiTheme="minorHAnsi" w:eastAsiaTheme="minorEastAsia" w:hAnsiTheme="minorHAnsi"/>
          <w:noProof/>
          <w:kern w:val="2"/>
          <w:sz w:val="24"/>
          <w:szCs w:val="24"/>
          <w14:ligatures w14:val="standardContextual"/>
        </w:rPr>
      </w:pPr>
      <w:hyperlink w:anchor="_Toc222142761" w:history="1">
        <w:r w:rsidRPr="006C78A4">
          <w:rPr>
            <w:rStyle w:val="Hyperlink"/>
            <w:noProof/>
          </w:rPr>
          <w:t>Table 6. New Bedford Service Offerings</w:t>
        </w:r>
        <w:r>
          <w:rPr>
            <w:noProof/>
            <w:webHidden/>
          </w:rPr>
          <w:tab/>
        </w:r>
        <w:r>
          <w:rPr>
            <w:noProof/>
            <w:webHidden/>
          </w:rPr>
          <w:fldChar w:fldCharType="begin"/>
        </w:r>
        <w:r>
          <w:rPr>
            <w:noProof/>
            <w:webHidden/>
          </w:rPr>
          <w:instrText xml:space="preserve"> PAGEREF _Toc222142761 \h </w:instrText>
        </w:r>
        <w:r>
          <w:rPr>
            <w:noProof/>
            <w:webHidden/>
          </w:rPr>
        </w:r>
        <w:r>
          <w:rPr>
            <w:noProof/>
            <w:webHidden/>
          </w:rPr>
          <w:fldChar w:fldCharType="separate"/>
        </w:r>
        <w:r>
          <w:rPr>
            <w:noProof/>
            <w:webHidden/>
          </w:rPr>
          <w:t>18</w:t>
        </w:r>
        <w:r>
          <w:rPr>
            <w:noProof/>
            <w:webHidden/>
          </w:rPr>
          <w:fldChar w:fldCharType="end"/>
        </w:r>
      </w:hyperlink>
    </w:p>
    <w:p w14:paraId="5726C05C" w14:textId="1C27B292" w:rsidR="00794796" w:rsidRDefault="00794796">
      <w:pPr>
        <w:pStyle w:val="TableofFigures"/>
        <w:rPr>
          <w:rFonts w:asciiTheme="minorHAnsi" w:eastAsiaTheme="minorEastAsia" w:hAnsiTheme="minorHAnsi"/>
          <w:noProof/>
          <w:kern w:val="2"/>
          <w:sz w:val="24"/>
          <w:szCs w:val="24"/>
          <w14:ligatures w14:val="standardContextual"/>
        </w:rPr>
      </w:pPr>
      <w:hyperlink w:anchor="_Toc222142762" w:history="1">
        <w:r w:rsidRPr="006C78A4">
          <w:rPr>
            <w:rStyle w:val="Hyperlink"/>
            <w:noProof/>
          </w:rPr>
          <w:t>Table 7. Annual Fixed Route Operating Statistics (FY 2020–FY 2024)</w:t>
        </w:r>
        <w:r>
          <w:rPr>
            <w:noProof/>
            <w:webHidden/>
          </w:rPr>
          <w:tab/>
        </w:r>
        <w:r>
          <w:rPr>
            <w:noProof/>
            <w:webHidden/>
          </w:rPr>
          <w:fldChar w:fldCharType="begin"/>
        </w:r>
        <w:r>
          <w:rPr>
            <w:noProof/>
            <w:webHidden/>
          </w:rPr>
          <w:instrText xml:space="preserve"> PAGEREF _Toc222142762 \h </w:instrText>
        </w:r>
        <w:r>
          <w:rPr>
            <w:noProof/>
            <w:webHidden/>
          </w:rPr>
        </w:r>
        <w:r>
          <w:rPr>
            <w:noProof/>
            <w:webHidden/>
          </w:rPr>
          <w:fldChar w:fldCharType="separate"/>
        </w:r>
        <w:r>
          <w:rPr>
            <w:noProof/>
            <w:webHidden/>
          </w:rPr>
          <w:t>19</w:t>
        </w:r>
        <w:r>
          <w:rPr>
            <w:noProof/>
            <w:webHidden/>
          </w:rPr>
          <w:fldChar w:fldCharType="end"/>
        </w:r>
      </w:hyperlink>
    </w:p>
    <w:p w14:paraId="04AE6091" w14:textId="51BE4E4B" w:rsidR="00794796" w:rsidRDefault="00794796">
      <w:pPr>
        <w:pStyle w:val="TableofFigures"/>
        <w:rPr>
          <w:rFonts w:asciiTheme="minorHAnsi" w:eastAsiaTheme="minorEastAsia" w:hAnsiTheme="minorHAnsi"/>
          <w:noProof/>
          <w:kern w:val="2"/>
          <w:sz w:val="24"/>
          <w:szCs w:val="24"/>
          <w14:ligatures w14:val="standardContextual"/>
        </w:rPr>
      </w:pPr>
      <w:hyperlink w:anchor="_Toc222142763" w:history="1">
        <w:r w:rsidRPr="006C78A4">
          <w:rPr>
            <w:rStyle w:val="Hyperlink"/>
            <w:noProof/>
          </w:rPr>
          <w:t>Table 8. Annual Demand Response Operating Statistics (FY 2020–FY 2024)</w:t>
        </w:r>
        <w:r>
          <w:rPr>
            <w:noProof/>
            <w:webHidden/>
          </w:rPr>
          <w:tab/>
        </w:r>
        <w:r>
          <w:rPr>
            <w:noProof/>
            <w:webHidden/>
          </w:rPr>
          <w:fldChar w:fldCharType="begin"/>
        </w:r>
        <w:r>
          <w:rPr>
            <w:noProof/>
            <w:webHidden/>
          </w:rPr>
          <w:instrText xml:space="preserve"> PAGEREF _Toc222142763 \h </w:instrText>
        </w:r>
        <w:r>
          <w:rPr>
            <w:noProof/>
            <w:webHidden/>
          </w:rPr>
        </w:r>
        <w:r>
          <w:rPr>
            <w:noProof/>
            <w:webHidden/>
          </w:rPr>
          <w:fldChar w:fldCharType="separate"/>
        </w:r>
        <w:r>
          <w:rPr>
            <w:noProof/>
            <w:webHidden/>
          </w:rPr>
          <w:t>19</w:t>
        </w:r>
        <w:r>
          <w:rPr>
            <w:noProof/>
            <w:webHidden/>
          </w:rPr>
          <w:fldChar w:fldCharType="end"/>
        </w:r>
      </w:hyperlink>
    </w:p>
    <w:p w14:paraId="30BB57AB" w14:textId="69A58F59" w:rsidR="00794796" w:rsidRDefault="00794796">
      <w:pPr>
        <w:pStyle w:val="TableofFigures"/>
        <w:rPr>
          <w:rFonts w:asciiTheme="minorHAnsi" w:eastAsiaTheme="minorEastAsia" w:hAnsiTheme="minorHAnsi"/>
          <w:noProof/>
          <w:kern w:val="2"/>
          <w:sz w:val="24"/>
          <w:szCs w:val="24"/>
          <w14:ligatures w14:val="standardContextual"/>
        </w:rPr>
      </w:pPr>
      <w:hyperlink w:anchor="_Toc222142764" w:history="1">
        <w:r w:rsidRPr="006C78A4">
          <w:rPr>
            <w:rStyle w:val="Hyperlink"/>
            <w:noProof/>
          </w:rPr>
          <w:t>Table 9. Service Effectiveness (FY 2020-FY 2024)</w:t>
        </w:r>
        <w:r>
          <w:rPr>
            <w:noProof/>
            <w:webHidden/>
          </w:rPr>
          <w:tab/>
        </w:r>
        <w:r>
          <w:rPr>
            <w:noProof/>
            <w:webHidden/>
          </w:rPr>
          <w:fldChar w:fldCharType="begin"/>
        </w:r>
        <w:r>
          <w:rPr>
            <w:noProof/>
            <w:webHidden/>
          </w:rPr>
          <w:instrText xml:space="preserve"> PAGEREF _Toc222142764 \h </w:instrText>
        </w:r>
        <w:r>
          <w:rPr>
            <w:noProof/>
            <w:webHidden/>
          </w:rPr>
        </w:r>
        <w:r>
          <w:rPr>
            <w:noProof/>
            <w:webHidden/>
          </w:rPr>
          <w:fldChar w:fldCharType="separate"/>
        </w:r>
        <w:r>
          <w:rPr>
            <w:noProof/>
            <w:webHidden/>
          </w:rPr>
          <w:t>20</w:t>
        </w:r>
        <w:r>
          <w:rPr>
            <w:noProof/>
            <w:webHidden/>
          </w:rPr>
          <w:fldChar w:fldCharType="end"/>
        </w:r>
      </w:hyperlink>
    </w:p>
    <w:p w14:paraId="1E1F0F6B" w14:textId="372FCAAC" w:rsidR="00794796" w:rsidRDefault="00794796">
      <w:pPr>
        <w:pStyle w:val="TableofFigures"/>
        <w:rPr>
          <w:rFonts w:asciiTheme="minorHAnsi" w:eastAsiaTheme="minorEastAsia" w:hAnsiTheme="minorHAnsi"/>
          <w:noProof/>
          <w:kern w:val="2"/>
          <w:sz w:val="24"/>
          <w:szCs w:val="24"/>
          <w14:ligatures w14:val="standardContextual"/>
        </w:rPr>
      </w:pPr>
      <w:hyperlink w:anchor="_Toc222142765" w:history="1">
        <w:r w:rsidRPr="006C78A4">
          <w:rPr>
            <w:rStyle w:val="Hyperlink"/>
            <w:noProof/>
          </w:rPr>
          <w:t>Table 10. Fixed Route Financial Efficiency (FY 2020–FY 2024)</w:t>
        </w:r>
        <w:r>
          <w:rPr>
            <w:noProof/>
            <w:webHidden/>
          </w:rPr>
          <w:tab/>
        </w:r>
        <w:r>
          <w:rPr>
            <w:noProof/>
            <w:webHidden/>
          </w:rPr>
          <w:fldChar w:fldCharType="begin"/>
        </w:r>
        <w:r>
          <w:rPr>
            <w:noProof/>
            <w:webHidden/>
          </w:rPr>
          <w:instrText xml:space="preserve"> PAGEREF _Toc222142765 \h </w:instrText>
        </w:r>
        <w:r>
          <w:rPr>
            <w:noProof/>
            <w:webHidden/>
          </w:rPr>
        </w:r>
        <w:r>
          <w:rPr>
            <w:noProof/>
            <w:webHidden/>
          </w:rPr>
          <w:fldChar w:fldCharType="separate"/>
        </w:r>
        <w:r>
          <w:rPr>
            <w:noProof/>
            <w:webHidden/>
          </w:rPr>
          <w:t>21</w:t>
        </w:r>
        <w:r>
          <w:rPr>
            <w:noProof/>
            <w:webHidden/>
          </w:rPr>
          <w:fldChar w:fldCharType="end"/>
        </w:r>
      </w:hyperlink>
    </w:p>
    <w:p w14:paraId="289F3C9C" w14:textId="04F68DEF" w:rsidR="00794796" w:rsidRDefault="00794796">
      <w:pPr>
        <w:pStyle w:val="TableofFigures"/>
        <w:rPr>
          <w:rFonts w:asciiTheme="minorHAnsi" w:eastAsiaTheme="minorEastAsia" w:hAnsiTheme="minorHAnsi"/>
          <w:noProof/>
          <w:kern w:val="2"/>
          <w:sz w:val="24"/>
          <w:szCs w:val="24"/>
          <w14:ligatures w14:val="standardContextual"/>
        </w:rPr>
      </w:pPr>
      <w:hyperlink w:anchor="_Toc222142766" w:history="1">
        <w:r w:rsidRPr="006C78A4">
          <w:rPr>
            <w:rStyle w:val="Hyperlink"/>
            <w:noProof/>
          </w:rPr>
          <w:t>Table 11. Demand Response Financial Efficiency (FY 2020–FY 2024)</w:t>
        </w:r>
        <w:r>
          <w:rPr>
            <w:noProof/>
            <w:webHidden/>
          </w:rPr>
          <w:tab/>
        </w:r>
        <w:r>
          <w:rPr>
            <w:noProof/>
            <w:webHidden/>
          </w:rPr>
          <w:fldChar w:fldCharType="begin"/>
        </w:r>
        <w:r>
          <w:rPr>
            <w:noProof/>
            <w:webHidden/>
          </w:rPr>
          <w:instrText xml:space="preserve"> PAGEREF _Toc222142766 \h </w:instrText>
        </w:r>
        <w:r>
          <w:rPr>
            <w:noProof/>
            <w:webHidden/>
          </w:rPr>
        </w:r>
        <w:r>
          <w:rPr>
            <w:noProof/>
            <w:webHidden/>
          </w:rPr>
          <w:fldChar w:fldCharType="separate"/>
        </w:r>
        <w:r>
          <w:rPr>
            <w:noProof/>
            <w:webHidden/>
          </w:rPr>
          <w:t>21</w:t>
        </w:r>
        <w:r>
          <w:rPr>
            <w:noProof/>
            <w:webHidden/>
          </w:rPr>
          <w:fldChar w:fldCharType="end"/>
        </w:r>
      </w:hyperlink>
    </w:p>
    <w:p w14:paraId="7FE5041C" w14:textId="4E2642D5" w:rsidR="00794796" w:rsidRDefault="00794796">
      <w:pPr>
        <w:pStyle w:val="TableofFigures"/>
        <w:rPr>
          <w:rFonts w:asciiTheme="minorHAnsi" w:eastAsiaTheme="minorEastAsia" w:hAnsiTheme="minorHAnsi"/>
          <w:noProof/>
          <w:kern w:val="2"/>
          <w:sz w:val="24"/>
          <w:szCs w:val="24"/>
          <w14:ligatures w14:val="standardContextual"/>
        </w:rPr>
      </w:pPr>
      <w:hyperlink w:anchor="_Toc222142767" w:history="1">
        <w:r w:rsidRPr="006C78A4">
          <w:rPr>
            <w:rStyle w:val="Hyperlink"/>
            <w:noProof/>
          </w:rPr>
          <w:t>Table 12. Capital Expenses Funding Sources (FY 2022-FY 2024)</w:t>
        </w:r>
        <w:r>
          <w:rPr>
            <w:noProof/>
            <w:webHidden/>
          </w:rPr>
          <w:tab/>
        </w:r>
        <w:r>
          <w:rPr>
            <w:noProof/>
            <w:webHidden/>
          </w:rPr>
          <w:fldChar w:fldCharType="begin"/>
        </w:r>
        <w:r>
          <w:rPr>
            <w:noProof/>
            <w:webHidden/>
          </w:rPr>
          <w:instrText xml:space="preserve"> PAGEREF _Toc222142767 \h </w:instrText>
        </w:r>
        <w:r>
          <w:rPr>
            <w:noProof/>
            <w:webHidden/>
          </w:rPr>
        </w:r>
        <w:r>
          <w:rPr>
            <w:noProof/>
            <w:webHidden/>
          </w:rPr>
          <w:fldChar w:fldCharType="separate"/>
        </w:r>
        <w:r>
          <w:rPr>
            <w:noProof/>
            <w:webHidden/>
          </w:rPr>
          <w:t>22</w:t>
        </w:r>
        <w:r>
          <w:rPr>
            <w:noProof/>
            <w:webHidden/>
          </w:rPr>
          <w:fldChar w:fldCharType="end"/>
        </w:r>
      </w:hyperlink>
    </w:p>
    <w:p w14:paraId="0FDBA567" w14:textId="7B238FF1" w:rsidR="00794796" w:rsidRDefault="00794796">
      <w:pPr>
        <w:pStyle w:val="TableofFigures"/>
        <w:rPr>
          <w:rFonts w:asciiTheme="minorHAnsi" w:eastAsiaTheme="minorEastAsia" w:hAnsiTheme="minorHAnsi"/>
          <w:noProof/>
          <w:kern w:val="2"/>
          <w:sz w:val="24"/>
          <w:szCs w:val="24"/>
          <w14:ligatures w14:val="standardContextual"/>
        </w:rPr>
      </w:pPr>
      <w:hyperlink w:anchor="_Toc222142768" w:history="1">
        <w:r w:rsidRPr="006C78A4">
          <w:rPr>
            <w:rStyle w:val="Hyperlink"/>
            <w:noProof/>
          </w:rPr>
          <w:t>Table 13. Operating Expenses Funding Sources (FY 2022-FY 2024)</w:t>
        </w:r>
        <w:r>
          <w:rPr>
            <w:noProof/>
            <w:webHidden/>
          </w:rPr>
          <w:tab/>
        </w:r>
        <w:r>
          <w:rPr>
            <w:noProof/>
            <w:webHidden/>
          </w:rPr>
          <w:fldChar w:fldCharType="begin"/>
        </w:r>
        <w:r>
          <w:rPr>
            <w:noProof/>
            <w:webHidden/>
          </w:rPr>
          <w:instrText xml:space="preserve"> PAGEREF _Toc222142768 \h </w:instrText>
        </w:r>
        <w:r>
          <w:rPr>
            <w:noProof/>
            <w:webHidden/>
          </w:rPr>
        </w:r>
        <w:r>
          <w:rPr>
            <w:noProof/>
            <w:webHidden/>
          </w:rPr>
          <w:fldChar w:fldCharType="separate"/>
        </w:r>
        <w:r>
          <w:rPr>
            <w:noProof/>
            <w:webHidden/>
          </w:rPr>
          <w:t>22</w:t>
        </w:r>
        <w:r>
          <w:rPr>
            <w:noProof/>
            <w:webHidden/>
          </w:rPr>
          <w:fldChar w:fldCharType="end"/>
        </w:r>
      </w:hyperlink>
    </w:p>
    <w:p w14:paraId="78652460" w14:textId="67716669" w:rsidR="00794796" w:rsidRDefault="00794796">
      <w:pPr>
        <w:pStyle w:val="TableofFigures"/>
        <w:rPr>
          <w:rFonts w:asciiTheme="minorHAnsi" w:eastAsiaTheme="minorEastAsia" w:hAnsiTheme="minorHAnsi"/>
          <w:noProof/>
          <w:kern w:val="2"/>
          <w:sz w:val="24"/>
          <w:szCs w:val="24"/>
          <w14:ligatures w14:val="standardContextual"/>
        </w:rPr>
      </w:pPr>
      <w:hyperlink w:anchor="_Toc222142769" w:history="1">
        <w:r w:rsidRPr="006C78A4">
          <w:rPr>
            <w:rStyle w:val="Hyperlink"/>
            <w:noProof/>
          </w:rPr>
          <w:t>Table 14. Operating Statistics by Route (FY 2024)</w:t>
        </w:r>
        <w:r>
          <w:rPr>
            <w:noProof/>
            <w:webHidden/>
          </w:rPr>
          <w:tab/>
        </w:r>
        <w:r>
          <w:rPr>
            <w:noProof/>
            <w:webHidden/>
          </w:rPr>
          <w:fldChar w:fldCharType="begin"/>
        </w:r>
        <w:r>
          <w:rPr>
            <w:noProof/>
            <w:webHidden/>
          </w:rPr>
          <w:instrText xml:space="preserve"> PAGEREF _Toc222142769 \h </w:instrText>
        </w:r>
        <w:r>
          <w:rPr>
            <w:noProof/>
            <w:webHidden/>
          </w:rPr>
        </w:r>
        <w:r>
          <w:rPr>
            <w:noProof/>
            <w:webHidden/>
          </w:rPr>
          <w:fldChar w:fldCharType="separate"/>
        </w:r>
        <w:r>
          <w:rPr>
            <w:noProof/>
            <w:webHidden/>
          </w:rPr>
          <w:t>31</w:t>
        </w:r>
        <w:r>
          <w:rPr>
            <w:noProof/>
            <w:webHidden/>
          </w:rPr>
          <w:fldChar w:fldCharType="end"/>
        </w:r>
      </w:hyperlink>
    </w:p>
    <w:p w14:paraId="5B316D69" w14:textId="420332ED" w:rsidR="00794796" w:rsidRDefault="00794796">
      <w:pPr>
        <w:pStyle w:val="TableofFigures"/>
        <w:rPr>
          <w:rFonts w:asciiTheme="minorHAnsi" w:eastAsiaTheme="minorEastAsia" w:hAnsiTheme="minorHAnsi"/>
          <w:noProof/>
          <w:kern w:val="2"/>
          <w:sz w:val="24"/>
          <w:szCs w:val="24"/>
          <w14:ligatures w14:val="standardContextual"/>
        </w:rPr>
      </w:pPr>
      <w:hyperlink w:anchor="_Toc222142770" w:history="1">
        <w:r w:rsidRPr="006C78A4">
          <w:rPr>
            <w:rStyle w:val="Hyperlink"/>
            <w:noProof/>
          </w:rPr>
          <w:t>Table 15. Demand Response Operating Statistics (FY 2020–FY 2024)</w:t>
        </w:r>
        <w:r>
          <w:rPr>
            <w:noProof/>
            <w:webHidden/>
          </w:rPr>
          <w:tab/>
        </w:r>
        <w:r>
          <w:rPr>
            <w:noProof/>
            <w:webHidden/>
          </w:rPr>
          <w:fldChar w:fldCharType="begin"/>
        </w:r>
        <w:r>
          <w:rPr>
            <w:noProof/>
            <w:webHidden/>
          </w:rPr>
          <w:instrText xml:space="preserve"> PAGEREF _Toc222142770 \h </w:instrText>
        </w:r>
        <w:r>
          <w:rPr>
            <w:noProof/>
            <w:webHidden/>
          </w:rPr>
        </w:r>
        <w:r>
          <w:rPr>
            <w:noProof/>
            <w:webHidden/>
          </w:rPr>
          <w:fldChar w:fldCharType="separate"/>
        </w:r>
        <w:r>
          <w:rPr>
            <w:noProof/>
            <w:webHidden/>
          </w:rPr>
          <w:t>33</w:t>
        </w:r>
        <w:r>
          <w:rPr>
            <w:noProof/>
            <w:webHidden/>
          </w:rPr>
          <w:fldChar w:fldCharType="end"/>
        </w:r>
      </w:hyperlink>
    </w:p>
    <w:p w14:paraId="123F3CC6" w14:textId="2A4A1959" w:rsidR="00794796" w:rsidRDefault="00794796">
      <w:pPr>
        <w:pStyle w:val="TableofFigures"/>
        <w:rPr>
          <w:rFonts w:asciiTheme="minorHAnsi" w:eastAsiaTheme="minorEastAsia" w:hAnsiTheme="minorHAnsi"/>
          <w:noProof/>
          <w:kern w:val="2"/>
          <w:sz w:val="24"/>
          <w:szCs w:val="24"/>
          <w14:ligatures w14:val="standardContextual"/>
        </w:rPr>
      </w:pPr>
      <w:hyperlink w:anchor="_Toc222142771" w:history="1">
        <w:r w:rsidRPr="006C78A4">
          <w:rPr>
            <w:rStyle w:val="Hyperlink"/>
            <w:noProof/>
          </w:rPr>
          <w:t>Table 16. Demand Response Metrics (FY 2020-FY 2024)</w:t>
        </w:r>
        <w:r>
          <w:rPr>
            <w:noProof/>
            <w:webHidden/>
          </w:rPr>
          <w:tab/>
        </w:r>
        <w:r>
          <w:rPr>
            <w:noProof/>
            <w:webHidden/>
          </w:rPr>
          <w:fldChar w:fldCharType="begin"/>
        </w:r>
        <w:r>
          <w:rPr>
            <w:noProof/>
            <w:webHidden/>
          </w:rPr>
          <w:instrText xml:space="preserve"> PAGEREF _Toc222142771 \h </w:instrText>
        </w:r>
        <w:r>
          <w:rPr>
            <w:noProof/>
            <w:webHidden/>
          </w:rPr>
        </w:r>
        <w:r>
          <w:rPr>
            <w:noProof/>
            <w:webHidden/>
          </w:rPr>
          <w:fldChar w:fldCharType="separate"/>
        </w:r>
        <w:r>
          <w:rPr>
            <w:noProof/>
            <w:webHidden/>
          </w:rPr>
          <w:t>33</w:t>
        </w:r>
        <w:r>
          <w:rPr>
            <w:noProof/>
            <w:webHidden/>
          </w:rPr>
          <w:fldChar w:fldCharType="end"/>
        </w:r>
      </w:hyperlink>
    </w:p>
    <w:p w14:paraId="1F0B336D" w14:textId="66289CDA" w:rsidR="00794796" w:rsidRDefault="00794796">
      <w:pPr>
        <w:pStyle w:val="TableofFigures"/>
        <w:rPr>
          <w:rFonts w:asciiTheme="minorHAnsi" w:eastAsiaTheme="minorEastAsia" w:hAnsiTheme="minorHAnsi"/>
          <w:noProof/>
          <w:kern w:val="2"/>
          <w:sz w:val="24"/>
          <w:szCs w:val="24"/>
          <w14:ligatures w14:val="standardContextual"/>
        </w:rPr>
      </w:pPr>
      <w:hyperlink w:anchor="_Toc222142772" w:history="1">
        <w:r w:rsidRPr="006C78A4">
          <w:rPr>
            <w:rStyle w:val="Hyperlink"/>
            <w:noProof/>
          </w:rPr>
          <w:t>Table 17. Active Equipment Inventory Summary (FY 2024)</w:t>
        </w:r>
        <w:r>
          <w:rPr>
            <w:noProof/>
            <w:webHidden/>
          </w:rPr>
          <w:tab/>
        </w:r>
        <w:r>
          <w:rPr>
            <w:noProof/>
            <w:webHidden/>
          </w:rPr>
          <w:fldChar w:fldCharType="begin"/>
        </w:r>
        <w:r>
          <w:rPr>
            <w:noProof/>
            <w:webHidden/>
          </w:rPr>
          <w:instrText xml:space="preserve"> PAGEREF _Toc222142772 \h </w:instrText>
        </w:r>
        <w:r>
          <w:rPr>
            <w:noProof/>
            <w:webHidden/>
          </w:rPr>
        </w:r>
        <w:r>
          <w:rPr>
            <w:noProof/>
            <w:webHidden/>
          </w:rPr>
          <w:fldChar w:fldCharType="separate"/>
        </w:r>
        <w:r>
          <w:rPr>
            <w:noProof/>
            <w:webHidden/>
          </w:rPr>
          <w:t>39</w:t>
        </w:r>
        <w:r>
          <w:rPr>
            <w:noProof/>
            <w:webHidden/>
          </w:rPr>
          <w:fldChar w:fldCharType="end"/>
        </w:r>
      </w:hyperlink>
    </w:p>
    <w:p w14:paraId="0BC0989E" w14:textId="561581E2" w:rsidR="00794796" w:rsidRDefault="00794796">
      <w:pPr>
        <w:pStyle w:val="TableofFigures"/>
        <w:rPr>
          <w:rFonts w:asciiTheme="minorHAnsi" w:eastAsiaTheme="minorEastAsia" w:hAnsiTheme="minorHAnsi"/>
          <w:noProof/>
          <w:kern w:val="2"/>
          <w:sz w:val="24"/>
          <w:szCs w:val="24"/>
          <w14:ligatures w14:val="standardContextual"/>
        </w:rPr>
      </w:pPr>
      <w:hyperlink w:anchor="_Toc222142773" w:history="1">
        <w:r w:rsidRPr="006C78A4">
          <w:rPr>
            <w:rStyle w:val="Hyperlink"/>
            <w:noProof/>
          </w:rPr>
          <w:t>Table 18. Revenue Vehicle Spare Ratio (FY 2024)</w:t>
        </w:r>
        <w:r>
          <w:rPr>
            <w:noProof/>
            <w:webHidden/>
          </w:rPr>
          <w:tab/>
        </w:r>
        <w:r>
          <w:rPr>
            <w:noProof/>
            <w:webHidden/>
          </w:rPr>
          <w:fldChar w:fldCharType="begin"/>
        </w:r>
        <w:r>
          <w:rPr>
            <w:noProof/>
            <w:webHidden/>
          </w:rPr>
          <w:instrText xml:space="preserve"> PAGEREF _Toc222142773 \h </w:instrText>
        </w:r>
        <w:r>
          <w:rPr>
            <w:noProof/>
            <w:webHidden/>
          </w:rPr>
        </w:r>
        <w:r>
          <w:rPr>
            <w:noProof/>
            <w:webHidden/>
          </w:rPr>
          <w:fldChar w:fldCharType="separate"/>
        </w:r>
        <w:r>
          <w:rPr>
            <w:noProof/>
            <w:webHidden/>
          </w:rPr>
          <w:t>40</w:t>
        </w:r>
        <w:r>
          <w:rPr>
            <w:noProof/>
            <w:webHidden/>
          </w:rPr>
          <w:fldChar w:fldCharType="end"/>
        </w:r>
      </w:hyperlink>
    </w:p>
    <w:p w14:paraId="76ABABD4" w14:textId="20F12D89" w:rsidR="00794796" w:rsidRDefault="00794796">
      <w:pPr>
        <w:pStyle w:val="TableofFigures"/>
        <w:rPr>
          <w:rFonts w:asciiTheme="minorHAnsi" w:eastAsiaTheme="minorEastAsia" w:hAnsiTheme="minorHAnsi"/>
          <w:noProof/>
          <w:kern w:val="2"/>
          <w:sz w:val="24"/>
          <w:szCs w:val="24"/>
          <w14:ligatures w14:val="standardContextual"/>
        </w:rPr>
      </w:pPr>
      <w:hyperlink w:anchor="_Toc222142774" w:history="1">
        <w:r w:rsidRPr="006C78A4">
          <w:rPr>
            <w:rStyle w:val="Hyperlink"/>
            <w:noProof/>
          </w:rPr>
          <w:t>Table 19. Facility Inventory Summary</w:t>
        </w:r>
        <w:r>
          <w:rPr>
            <w:noProof/>
            <w:webHidden/>
          </w:rPr>
          <w:tab/>
        </w:r>
        <w:r>
          <w:rPr>
            <w:noProof/>
            <w:webHidden/>
          </w:rPr>
          <w:fldChar w:fldCharType="begin"/>
        </w:r>
        <w:r>
          <w:rPr>
            <w:noProof/>
            <w:webHidden/>
          </w:rPr>
          <w:instrText xml:space="preserve"> PAGEREF _Toc222142774 \h </w:instrText>
        </w:r>
        <w:r>
          <w:rPr>
            <w:noProof/>
            <w:webHidden/>
          </w:rPr>
        </w:r>
        <w:r>
          <w:rPr>
            <w:noProof/>
            <w:webHidden/>
          </w:rPr>
          <w:fldChar w:fldCharType="separate"/>
        </w:r>
        <w:r>
          <w:rPr>
            <w:noProof/>
            <w:webHidden/>
          </w:rPr>
          <w:t>40</w:t>
        </w:r>
        <w:r>
          <w:rPr>
            <w:noProof/>
            <w:webHidden/>
          </w:rPr>
          <w:fldChar w:fldCharType="end"/>
        </w:r>
      </w:hyperlink>
    </w:p>
    <w:p w14:paraId="32EBDA54" w14:textId="6501353A" w:rsidR="00794796" w:rsidRDefault="00794796">
      <w:pPr>
        <w:pStyle w:val="TableofFigures"/>
        <w:rPr>
          <w:rFonts w:asciiTheme="minorHAnsi" w:eastAsiaTheme="minorEastAsia" w:hAnsiTheme="minorHAnsi"/>
          <w:noProof/>
          <w:kern w:val="2"/>
          <w:sz w:val="24"/>
          <w:szCs w:val="24"/>
          <w14:ligatures w14:val="standardContextual"/>
        </w:rPr>
      </w:pPr>
      <w:hyperlink w:anchor="_Toc222142775" w:history="1">
        <w:r w:rsidRPr="006C78A4">
          <w:rPr>
            <w:rStyle w:val="Hyperlink"/>
            <w:noProof/>
          </w:rPr>
          <w:t>Table 20. Peer Systems Census Data (FY 2024)</w:t>
        </w:r>
        <w:r>
          <w:rPr>
            <w:noProof/>
            <w:webHidden/>
          </w:rPr>
          <w:tab/>
        </w:r>
        <w:r>
          <w:rPr>
            <w:noProof/>
            <w:webHidden/>
          </w:rPr>
          <w:fldChar w:fldCharType="begin"/>
        </w:r>
        <w:r>
          <w:rPr>
            <w:noProof/>
            <w:webHidden/>
          </w:rPr>
          <w:instrText xml:space="preserve"> PAGEREF _Toc222142775 \h </w:instrText>
        </w:r>
        <w:r>
          <w:rPr>
            <w:noProof/>
            <w:webHidden/>
          </w:rPr>
        </w:r>
        <w:r>
          <w:rPr>
            <w:noProof/>
            <w:webHidden/>
          </w:rPr>
          <w:fldChar w:fldCharType="separate"/>
        </w:r>
        <w:r>
          <w:rPr>
            <w:noProof/>
            <w:webHidden/>
          </w:rPr>
          <w:t>45</w:t>
        </w:r>
        <w:r>
          <w:rPr>
            <w:noProof/>
            <w:webHidden/>
          </w:rPr>
          <w:fldChar w:fldCharType="end"/>
        </w:r>
      </w:hyperlink>
    </w:p>
    <w:p w14:paraId="1D239B2A" w14:textId="64FC5400" w:rsidR="00794796" w:rsidRDefault="00794796">
      <w:pPr>
        <w:pStyle w:val="TableofFigures"/>
        <w:rPr>
          <w:rFonts w:asciiTheme="minorHAnsi" w:eastAsiaTheme="minorEastAsia" w:hAnsiTheme="minorHAnsi"/>
          <w:noProof/>
          <w:kern w:val="2"/>
          <w:sz w:val="24"/>
          <w:szCs w:val="24"/>
          <w14:ligatures w14:val="standardContextual"/>
        </w:rPr>
      </w:pPr>
      <w:hyperlink w:anchor="_Toc222142776" w:history="1">
        <w:r w:rsidRPr="006C78A4">
          <w:rPr>
            <w:rStyle w:val="Hyperlink"/>
            <w:noProof/>
          </w:rPr>
          <w:t>Table 21. Peer Systems Operating Data (FY 2024)</w:t>
        </w:r>
        <w:r>
          <w:rPr>
            <w:noProof/>
            <w:webHidden/>
          </w:rPr>
          <w:tab/>
        </w:r>
        <w:r>
          <w:rPr>
            <w:noProof/>
            <w:webHidden/>
          </w:rPr>
          <w:fldChar w:fldCharType="begin"/>
        </w:r>
        <w:r>
          <w:rPr>
            <w:noProof/>
            <w:webHidden/>
          </w:rPr>
          <w:instrText xml:space="preserve"> PAGEREF _Toc222142776 \h </w:instrText>
        </w:r>
        <w:r>
          <w:rPr>
            <w:noProof/>
            <w:webHidden/>
          </w:rPr>
        </w:r>
        <w:r>
          <w:rPr>
            <w:noProof/>
            <w:webHidden/>
          </w:rPr>
          <w:fldChar w:fldCharType="separate"/>
        </w:r>
        <w:r>
          <w:rPr>
            <w:noProof/>
            <w:webHidden/>
          </w:rPr>
          <w:t>46</w:t>
        </w:r>
        <w:r>
          <w:rPr>
            <w:noProof/>
            <w:webHidden/>
          </w:rPr>
          <w:fldChar w:fldCharType="end"/>
        </w:r>
      </w:hyperlink>
    </w:p>
    <w:p w14:paraId="7A045B24" w14:textId="191E3C89" w:rsidR="00794796" w:rsidRDefault="00794796">
      <w:pPr>
        <w:pStyle w:val="TableofFigures"/>
        <w:rPr>
          <w:rFonts w:asciiTheme="minorHAnsi" w:eastAsiaTheme="minorEastAsia" w:hAnsiTheme="minorHAnsi"/>
          <w:noProof/>
          <w:kern w:val="2"/>
          <w:sz w:val="24"/>
          <w:szCs w:val="24"/>
          <w14:ligatures w14:val="standardContextual"/>
        </w:rPr>
      </w:pPr>
      <w:hyperlink w:anchor="_Toc222142777" w:history="1">
        <w:r w:rsidRPr="006C78A4">
          <w:rPr>
            <w:rStyle w:val="Hyperlink"/>
            <w:noProof/>
          </w:rPr>
          <w:t>Table 22. Peer System Comparison Metrics (FY 2024)</w:t>
        </w:r>
        <w:r>
          <w:rPr>
            <w:noProof/>
            <w:webHidden/>
          </w:rPr>
          <w:tab/>
        </w:r>
        <w:r>
          <w:rPr>
            <w:noProof/>
            <w:webHidden/>
          </w:rPr>
          <w:fldChar w:fldCharType="begin"/>
        </w:r>
        <w:r>
          <w:rPr>
            <w:noProof/>
            <w:webHidden/>
          </w:rPr>
          <w:instrText xml:space="preserve"> PAGEREF _Toc222142777 \h </w:instrText>
        </w:r>
        <w:r>
          <w:rPr>
            <w:noProof/>
            <w:webHidden/>
          </w:rPr>
        </w:r>
        <w:r>
          <w:rPr>
            <w:noProof/>
            <w:webHidden/>
          </w:rPr>
          <w:fldChar w:fldCharType="separate"/>
        </w:r>
        <w:r>
          <w:rPr>
            <w:noProof/>
            <w:webHidden/>
          </w:rPr>
          <w:t>47</w:t>
        </w:r>
        <w:r>
          <w:rPr>
            <w:noProof/>
            <w:webHidden/>
          </w:rPr>
          <w:fldChar w:fldCharType="end"/>
        </w:r>
      </w:hyperlink>
    </w:p>
    <w:p w14:paraId="14297FD3" w14:textId="36E4EBAD" w:rsidR="00794796" w:rsidRDefault="00794796">
      <w:pPr>
        <w:pStyle w:val="TableofFigures"/>
        <w:rPr>
          <w:rFonts w:asciiTheme="minorHAnsi" w:eastAsiaTheme="minorEastAsia" w:hAnsiTheme="minorHAnsi"/>
          <w:noProof/>
          <w:kern w:val="2"/>
          <w:sz w:val="24"/>
          <w:szCs w:val="24"/>
          <w14:ligatures w14:val="standardContextual"/>
        </w:rPr>
      </w:pPr>
      <w:hyperlink w:anchor="_Toc222142778" w:history="1">
        <w:r w:rsidRPr="006C78A4">
          <w:rPr>
            <w:rStyle w:val="Hyperlink"/>
            <w:noProof/>
          </w:rPr>
          <w:t>Table 23. Performance Measures Overview</w:t>
        </w:r>
        <w:r>
          <w:rPr>
            <w:noProof/>
            <w:webHidden/>
          </w:rPr>
          <w:tab/>
        </w:r>
        <w:r>
          <w:rPr>
            <w:noProof/>
            <w:webHidden/>
          </w:rPr>
          <w:fldChar w:fldCharType="begin"/>
        </w:r>
        <w:r>
          <w:rPr>
            <w:noProof/>
            <w:webHidden/>
          </w:rPr>
          <w:instrText xml:space="preserve"> PAGEREF _Toc222142778 \h </w:instrText>
        </w:r>
        <w:r>
          <w:rPr>
            <w:noProof/>
            <w:webHidden/>
          </w:rPr>
        </w:r>
        <w:r>
          <w:rPr>
            <w:noProof/>
            <w:webHidden/>
          </w:rPr>
          <w:fldChar w:fldCharType="separate"/>
        </w:r>
        <w:r>
          <w:rPr>
            <w:noProof/>
            <w:webHidden/>
          </w:rPr>
          <w:t>76</w:t>
        </w:r>
        <w:r>
          <w:rPr>
            <w:noProof/>
            <w:webHidden/>
          </w:rPr>
          <w:fldChar w:fldCharType="end"/>
        </w:r>
      </w:hyperlink>
    </w:p>
    <w:p w14:paraId="17196BFD" w14:textId="28F6ACF5" w:rsidR="00794796" w:rsidRDefault="00794796">
      <w:pPr>
        <w:pStyle w:val="TableofFigures"/>
        <w:rPr>
          <w:rFonts w:asciiTheme="minorHAnsi" w:eastAsiaTheme="minorEastAsia" w:hAnsiTheme="minorHAnsi"/>
          <w:noProof/>
          <w:kern w:val="2"/>
          <w:sz w:val="24"/>
          <w:szCs w:val="24"/>
          <w14:ligatures w14:val="standardContextual"/>
        </w:rPr>
      </w:pPr>
      <w:hyperlink w:anchor="_Toc222142779" w:history="1">
        <w:r w:rsidRPr="006C78A4">
          <w:rPr>
            <w:rStyle w:val="Hyperlink"/>
            <w:noProof/>
          </w:rPr>
          <w:t>Table 24. Ridership Metrics and Targets (FY 2026)</w:t>
        </w:r>
        <w:r>
          <w:rPr>
            <w:noProof/>
            <w:webHidden/>
          </w:rPr>
          <w:tab/>
        </w:r>
        <w:r>
          <w:rPr>
            <w:noProof/>
            <w:webHidden/>
          </w:rPr>
          <w:fldChar w:fldCharType="begin"/>
        </w:r>
        <w:r>
          <w:rPr>
            <w:noProof/>
            <w:webHidden/>
          </w:rPr>
          <w:instrText xml:space="preserve"> PAGEREF _Toc222142779 \h </w:instrText>
        </w:r>
        <w:r>
          <w:rPr>
            <w:noProof/>
            <w:webHidden/>
          </w:rPr>
        </w:r>
        <w:r>
          <w:rPr>
            <w:noProof/>
            <w:webHidden/>
          </w:rPr>
          <w:fldChar w:fldCharType="separate"/>
        </w:r>
        <w:r>
          <w:rPr>
            <w:noProof/>
            <w:webHidden/>
          </w:rPr>
          <w:t>77</w:t>
        </w:r>
        <w:r>
          <w:rPr>
            <w:noProof/>
            <w:webHidden/>
          </w:rPr>
          <w:fldChar w:fldCharType="end"/>
        </w:r>
      </w:hyperlink>
    </w:p>
    <w:p w14:paraId="45509470" w14:textId="6FD067D0" w:rsidR="00794796" w:rsidRDefault="00794796">
      <w:pPr>
        <w:pStyle w:val="TableofFigures"/>
        <w:rPr>
          <w:rFonts w:asciiTheme="minorHAnsi" w:eastAsiaTheme="minorEastAsia" w:hAnsiTheme="minorHAnsi"/>
          <w:noProof/>
          <w:kern w:val="2"/>
          <w:sz w:val="24"/>
          <w:szCs w:val="24"/>
          <w14:ligatures w14:val="standardContextual"/>
        </w:rPr>
      </w:pPr>
      <w:hyperlink w:anchor="_Toc222142780" w:history="1">
        <w:r w:rsidRPr="006C78A4">
          <w:rPr>
            <w:rStyle w:val="Hyperlink"/>
            <w:noProof/>
          </w:rPr>
          <w:t>Table 25. Financial Metrics and Targets (FY 2026)</w:t>
        </w:r>
        <w:r>
          <w:rPr>
            <w:noProof/>
            <w:webHidden/>
          </w:rPr>
          <w:tab/>
        </w:r>
        <w:r>
          <w:rPr>
            <w:noProof/>
            <w:webHidden/>
          </w:rPr>
          <w:fldChar w:fldCharType="begin"/>
        </w:r>
        <w:r>
          <w:rPr>
            <w:noProof/>
            <w:webHidden/>
          </w:rPr>
          <w:instrText xml:space="preserve"> PAGEREF _Toc222142780 \h </w:instrText>
        </w:r>
        <w:r>
          <w:rPr>
            <w:noProof/>
            <w:webHidden/>
          </w:rPr>
        </w:r>
        <w:r>
          <w:rPr>
            <w:noProof/>
            <w:webHidden/>
          </w:rPr>
          <w:fldChar w:fldCharType="separate"/>
        </w:r>
        <w:r>
          <w:rPr>
            <w:noProof/>
            <w:webHidden/>
          </w:rPr>
          <w:t>77</w:t>
        </w:r>
        <w:r>
          <w:rPr>
            <w:noProof/>
            <w:webHidden/>
          </w:rPr>
          <w:fldChar w:fldCharType="end"/>
        </w:r>
      </w:hyperlink>
    </w:p>
    <w:p w14:paraId="3F5B6A20" w14:textId="08213081" w:rsidR="00794796" w:rsidRDefault="00794796">
      <w:pPr>
        <w:pStyle w:val="TableofFigures"/>
        <w:rPr>
          <w:rFonts w:asciiTheme="minorHAnsi" w:eastAsiaTheme="minorEastAsia" w:hAnsiTheme="minorHAnsi"/>
          <w:noProof/>
          <w:kern w:val="2"/>
          <w:sz w:val="24"/>
          <w:szCs w:val="24"/>
          <w14:ligatures w14:val="standardContextual"/>
        </w:rPr>
      </w:pPr>
      <w:hyperlink w:anchor="_Toc222142781" w:history="1">
        <w:r w:rsidRPr="006C78A4">
          <w:rPr>
            <w:rStyle w:val="Hyperlink"/>
            <w:noProof/>
          </w:rPr>
          <w:t>Table 26. Customer Service and Satisfaction Metrics and Targets (FY 2026)</w:t>
        </w:r>
        <w:r>
          <w:rPr>
            <w:noProof/>
            <w:webHidden/>
          </w:rPr>
          <w:tab/>
        </w:r>
        <w:r>
          <w:rPr>
            <w:noProof/>
            <w:webHidden/>
          </w:rPr>
          <w:fldChar w:fldCharType="begin"/>
        </w:r>
        <w:r>
          <w:rPr>
            <w:noProof/>
            <w:webHidden/>
          </w:rPr>
          <w:instrText xml:space="preserve"> PAGEREF _Toc222142781 \h </w:instrText>
        </w:r>
        <w:r>
          <w:rPr>
            <w:noProof/>
            <w:webHidden/>
          </w:rPr>
        </w:r>
        <w:r>
          <w:rPr>
            <w:noProof/>
            <w:webHidden/>
          </w:rPr>
          <w:fldChar w:fldCharType="separate"/>
        </w:r>
        <w:r>
          <w:rPr>
            <w:noProof/>
            <w:webHidden/>
          </w:rPr>
          <w:t>78</w:t>
        </w:r>
        <w:r>
          <w:rPr>
            <w:noProof/>
            <w:webHidden/>
          </w:rPr>
          <w:fldChar w:fldCharType="end"/>
        </w:r>
      </w:hyperlink>
    </w:p>
    <w:p w14:paraId="31031482" w14:textId="6C0EF4E2" w:rsidR="00794796" w:rsidRDefault="00794796">
      <w:pPr>
        <w:pStyle w:val="TableofFigures"/>
        <w:rPr>
          <w:rFonts w:asciiTheme="minorHAnsi" w:eastAsiaTheme="minorEastAsia" w:hAnsiTheme="minorHAnsi"/>
          <w:noProof/>
          <w:kern w:val="2"/>
          <w:sz w:val="24"/>
          <w:szCs w:val="24"/>
          <w14:ligatures w14:val="standardContextual"/>
        </w:rPr>
      </w:pPr>
      <w:hyperlink w:anchor="_Toc222142782" w:history="1">
        <w:r w:rsidRPr="006C78A4">
          <w:rPr>
            <w:rStyle w:val="Hyperlink"/>
            <w:noProof/>
          </w:rPr>
          <w:t>Table 27. Asset Management Metrics and Targets (FY 2025)</w:t>
        </w:r>
        <w:r>
          <w:rPr>
            <w:noProof/>
            <w:webHidden/>
          </w:rPr>
          <w:tab/>
        </w:r>
        <w:r>
          <w:rPr>
            <w:noProof/>
            <w:webHidden/>
          </w:rPr>
          <w:fldChar w:fldCharType="begin"/>
        </w:r>
        <w:r>
          <w:rPr>
            <w:noProof/>
            <w:webHidden/>
          </w:rPr>
          <w:instrText xml:space="preserve"> PAGEREF _Toc222142782 \h </w:instrText>
        </w:r>
        <w:r>
          <w:rPr>
            <w:noProof/>
            <w:webHidden/>
          </w:rPr>
        </w:r>
        <w:r>
          <w:rPr>
            <w:noProof/>
            <w:webHidden/>
          </w:rPr>
          <w:fldChar w:fldCharType="separate"/>
        </w:r>
        <w:r>
          <w:rPr>
            <w:noProof/>
            <w:webHidden/>
          </w:rPr>
          <w:t>78</w:t>
        </w:r>
        <w:r>
          <w:rPr>
            <w:noProof/>
            <w:webHidden/>
          </w:rPr>
          <w:fldChar w:fldCharType="end"/>
        </w:r>
      </w:hyperlink>
    </w:p>
    <w:p w14:paraId="5E36929F" w14:textId="5C7F0CE5" w:rsidR="00794796" w:rsidRDefault="00794796">
      <w:pPr>
        <w:pStyle w:val="TableofFigures"/>
        <w:rPr>
          <w:rFonts w:asciiTheme="minorHAnsi" w:eastAsiaTheme="minorEastAsia" w:hAnsiTheme="minorHAnsi"/>
          <w:noProof/>
          <w:kern w:val="2"/>
          <w:sz w:val="24"/>
          <w:szCs w:val="24"/>
          <w14:ligatures w14:val="standardContextual"/>
        </w:rPr>
      </w:pPr>
      <w:hyperlink w:anchor="_Toc222142783" w:history="1">
        <w:r w:rsidRPr="006C78A4">
          <w:rPr>
            <w:rStyle w:val="Hyperlink"/>
            <w:noProof/>
          </w:rPr>
          <w:t>Table 28. Safety Metrics and Targets</w:t>
        </w:r>
        <w:r>
          <w:rPr>
            <w:noProof/>
            <w:webHidden/>
          </w:rPr>
          <w:tab/>
        </w:r>
        <w:r>
          <w:rPr>
            <w:noProof/>
            <w:webHidden/>
          </w:rPr>
          <w:fldChar w:fldCharType="begin"/>
        </w:r>
        <w:r>
          <w:rPr>
            <w:noProof/>
            <w:webHidden/>
          </w:rPr>
          <w:instrText xml:space="preserve"> PAGEREF _Toc222142783 \h </w:instrText>
        </w:r>
        <w:r>
          <w:rPr>
            <w:noProof/>
            <w:webHidden/>
          </w:rPr>
        </w:r>
        <w:r>
          <w:rPr>
            <w:noProof/>
            <w:webHidden/>
          </w:rPr>
          <w:fldChar w:fldCharType="separate"/>
        </w:r>
        <w:r>
          <w:rPr>
            <w:noProof/>
            <w:webHidden/>
          </w:rPr>
          <w:t>79</w:t>
        </w:r>
        <w:r>
          <w:rPr>
            <w:noProof/>
            <w:webHidden/>
          </w:rPr>
          <w:fldChar w:fldCharType="end"/>
        </w:r>
      </w:hyperlink>
    </w:p>
    <w:p w14:paraId="6EA3BDF8" w14:textId="5BF566A7" w:rsidR="00794796" w:rsidRDefault="00794796">
      <w:pPr>
        <w:pStyle w:val="TableofFigures"/>
        <w:rPr>
          <w:rFonts w:asciiTheme="minorHAnsi" w:eastAsiaTheme="minorEastAsia" w:hAnsiTheme="minorHAnsi"/>
          <w:noProof/>
          <w:kern w:val="2"/>
          <w:sz w:val="24"/>
          <w:szCs w:val="24"/>
          <w14:ligatures w14:val="standardContextual"/>
        </w:rPr>
      </w:pPr>
      <w:hyperlink w:anchor="_Toc222142784" w:history="1">
        <w:r w:rsidRPr="006C78A4">
          <w:rPr>
            <w:rStyle w:val="Hyperlink"/>
            <w:noProof/>
          </w:rPr>
          <w:t>Table 29.  Fleet Composition by Fuel Type and External Partnership Annual Performance Metrics (FY 2026)</w:t>
        </w:r>
        <w:r>
          <w:rPr>
            <w:noProof/>
            <w:webHidden/>
          </w:rPr>
          <w:tab/>
        </w:r>
        <w:r>
          <w:rPr>
            <w:noProof/>
            <w:webHidden/>
          </w:rPr>
          <w:fldChar w:fldCharType="begin"/>
        </w:r>
        <w:r>
          <w:rPr>
            <w:noProof/>
            <w:webHidden/>
          </w:rPr>
          <w:instrText xml:space="preserve"> PAGEREF _Toc222142784 \h </w:instrText>
        </w:r>
        <w:r>
          <w:rPr>
            <w:noProof/>
            <w:webHidden/>
          </w:rPr>
        </w:r>
        <w:r>
          <w:rPr>
            <w:noProof/>
            <w:webHidden/>
          </w:rPr>
          <w:fldChar w:fldCharType="separate"/>
        </w:r>
        <w:r>
          <w:rPr>
            <w:noProof/>
            <w:webHidden/>
          </w:rPr>
          <w:t>79</w:t>
        </w:r>
        <w:r>
          <w:rPr>
            <w:noProof/>
            <w:webHidden/>
          </w:rPr>
          <w:fldChar w:fldCharType="end"/>
        </w:r>
      </w:hyperlink>
    </w:p>
    <w:p w14:paraId="1ABBB5A1" w14:textId="146DBCC0" w:rsidR="00794796" w:rsidRDefault="00794796">
      <w:pPr>
        <w:pStyle w:val="TableofFigures"/>
        <w:rPr>
          <w:rFonts w:asciiTheme="minorHAnsi" w:eastAsiaTheme="minorEastAsia" w:hAnsiTheme="minorHAnsi"/>
          <w:noProof/>
          <w:kern w:val="2"/>
          <w:sz w:val="24"/>
          <w:szCs w:val="24"/>
          <w14:ligatures w14:val="standardContextual"/>
        </w:rPr>
      </w:pPr>
      <w:hyperlink w:anchor="_Toc222142785" w:history="1">
        <w:r w:rsidRPr="006C78A4">
          <w:rPr>
            <w:rStyle w:val="Hyperlink"/>
            <w:noProof/>
          </w:rPr>
          <w:t>Table 30. Opportunities by Ridership Scenario</w:t>
        </w:r>
        <w:r>
          <w:rPr>
            <w:noProof/>
            <w:webHidden/>
          </w:rPr>
          <w:tab/>
        </w:r>
        <w:r>
          <w:rPr>
            <w:noProof/>
            <w:webHidden/>
          </w:rPr>
          <w:fldChar w:fldCharType="begin"/>
        </w:r>
        <w:r>
          <w:rPr>
            <w:noProof/>
            <w:webHidden/>
          </w:rPr>
          <w:instrText xml:space="preserve"> PAGEREF _Toc222142785 \h </w:instrText>
        </w:r>
        <w:r>
          <w:rPr>
            <w:noProof/>
            <w:webHidden/>
          </w:rPr>
        </w:r>
        <w:r>
          <w:rPr>
            <w:noProof/>
            <w:webHidden/>
          </w:rPr>
          <w:fldChar w:fldCharType="separate"/>
        </w:r>
        <w:r>
          <w:rPr>
            <w:noProof/>
            <w:webHidden/>
          </w:rPr>
          <w:t>89</w:t>
        </w:r>
        <w:r>
          <w:rPr>
            <w:noProof/>
            <w:webHidden/>
          </w:rPr>
          <w:fldChar w:fldCharType="end"/>
        </w:r>
      </w:hyperlink>
    </w:p>
    <w:p w14:paraId="2E338F92" w14:textId="74CBBFD3" w:rsidR="00794796" w:rsidRDefault="00794796">
      <w:pPr>
        <w:pStyle w:val="TableofFigures"/>
        <w:rPr>
          <w:rFonts w:asciiTheme="minorHAnsi" w:eastAsiaTheme="minorEastAsia" w:hAnsiTheme="minorHAnsi"/>
          <w:noProof/>
          <w:kern w:val="2"/>
          <w:sz w:val="24"/>
          <w:szCs w:val="24"/>
          <w14:ligatures w14:val="standardContextual"/>
        </w:rPr>
      </w:pPr>
      <w:hyperlink w:anchor="_Toc222142786" w:history="1">
        <w:r w:rsidRPr="006C78A4">
          <w:rPr>
            <w:rStyle w:val="Hyperlink"/>
            <w:noProof/>
          </w:rPr>
          <w:t>Table 31. Identified Needs</w:t>
        </w:r>
        <w:r>
          <w:rPr>
            <w:noProof/>
            <w:webHidden/>
          </w:rPr>
          <w:tab/>
        </w:r>
        <w:r>
          <w:rPr>
            <w:noProof/>
            <w:webHidden/>
          </w:rPr>
          <w:fldChar w:fldCharType="begin"/>
        </w:r>
        <w:r>
          <w:rPr>
            <w:noProof/>
            <w:webHidden/>
          </w:rPr>
          <w:instrText xml:space="preserve"> PAGEREF _Toc222142786 \h </w:instrText>
        </w:r>
        <w:r>
          <w:rPr>
            <w:noProof/>
            <w:webHidden/>
          </w:rPr>
        </w:r>
        <w:r>
          <w:rPr>
            <w:noProof/>
            <w:webHidden/>
          </w:rPr>
          <w:fldChar w:fldCharType="separate"/>
        </w:r>
        <w:r>
          <w:rPr>
            <w:noProof/>
            <w:webHidden/>
          </w:rPr>
          <w:t>92</w:t>
        </w:r>
        <w:r>
          <w:rPr>
            <w:noProof/>
            <w:webHidden/>
          </w:rPr>
          <w:fldChar w:fldCharType="end"/>
        </w:r>
      </w:hyperlink>
    </w:p>
    <w:p w14:paraId="0B17A2B8" w14:textId="37A2A509" w:rsidR="00794796" w:rsidRDefault="00794796">
      <w:pPr>
        <w:pStyle w:val="TableofFigures"/>
        <w:rPr>
          <w:rFonts w:asciiTheme="minorHAnsi" w:eastAsiaTheme="minorEastAsia" w:hAnsiTheme="minorHAnsi"/>
          <w:noProof/>
          <w:kern w:val="2"/>
          <w:sz w:val="24"/>
          <w:szCs w:val="24"/>
          <w14:ligatures w14:val="standardContextual"/>
        </w:rPr>
      </w:pPr>
      <w:hyperlink w:anchor="_Toc222142787" w:history="1">
        <w:r w:rsidRPr="006C78A4">
          <w:rPr>
            <w:rStyle w:val="Hyperlink"/>
            <w:noProof/>
          </w:rPr>
          <w:t>Table 32. Recommendations Categories</w:t>
        </w:r>
        <w:r>
          <w:rPr>
            <w:noProof/>
            <w:webHidden/>
          </w:rPr>
          <w:tab/>
        </w:r>
        <w:r>
          <w:rPr>
            <w:noProof/>
            <w:webHidden/>
          </w:rPr>
          <w:fldChar w:fldCharType="begin"/>
        </w:r>
        <w:r>
          <w:rPr>
            <w:noProof/>
            <w:webHidden/>
          </w:rPr>
          <w:instrText xml:space="preserve"> PAGEREF _Toc222142787 \h </w:instrText>
        </w:r>
        <w:r>
          <w:rPr>
            <w:noProof/>
            <w:webHidden/>
          </w:rPr>
        </w:r>
        <w:r>
          <w:rPr>
            <w:noProof/>
            <w:webHidden/>
          </w:rPr>
          <w:fldChar w:fldCharType="separate"/>
        </w:r>
        <w:r>
          <w:rPr>
            <w:noProof/>
            <w:webHidden/>
          </w:rPr>
          <w:t>94</w:t>
        </w:r>
        <w:r>
          <w:rPr>
            <w:noProof/>
            <w:webHidden/>
          </w:rPr>
          <w:fldChar w:fldCharType="end"/>
        </w:r>
      </w:hyperlink>
    </w:p>
    <w:p w14:paraId="24CA15AF" w14:textId="6675CD2E" w:rsidR="00794796" w:rsidRDefault="00794796">
      <w:pPr>
        <w:pStyle w:val="TableofFigures"/>
        <w:rPr>
          <w:rFonts w:asciiTheme="minorHAnsi" w:eastAsiaTheme="minorEastAsia" w:hAnsiTheme="minorHAnsi"/>
          <w:noProof/>
          <w:kern w:val="2"/>
          <w:sz w:val="24"/>
          <w:szCs w:val="24"/>
          <w14:ligatures w14:val="standardContextual"/>
        </w:rPr>
      </w:pPr>
      <w:hyperlink w:anchor="_Toc222142788" w:history="1">
        <w:r w:rsidRPr="006C78A4">
          <w:rPr>
            <w:rStyle w:val="Hyperlink"/>
            <w:noProof/>
          </w:rPr>
          <w:t>Table 33. Service Recommendations</w:t>
        </w:r>
        <w:r>
          <w:rPr>
            <w:noProof/>
            <w:webHidden/>
          </w:rPr>
          <w:tab/>
        </w:r>
        <w:r>
          <w:rPr>
            <w:noProof/>
            <w:webHidden/>
          </w:rPr>
          <w:fldChar w:fldCharType="begin"/>
        </w:r>
        <w:r>
          <w:rPr>
            <w:noProof/>
            <w:webHidden/>
          </w:rPr>
          <w:instrText xml:space="preserve"> PAGEREF _Toc222142788 \h </w:instrText>
        </w:r>
        <w:r>
          <w:rPr>
            <w:noProof/>
            <w:webHidden/>
          </w:rPr>
        </w:r>
        <w:r>
          <w:rPr>
            <w:noProof/>
            <w:webHidden/>
          </w:rPr>
          <w:fldChar w:fldCharType="separate"/>
        </w:r>
        <w:r>
          <w:rPr>
            <w:noProof/>
            <w:webHidden/>
          </w:rPr>
          <w:t>94</w:t>
        </w:r>
        <w:r>
          <w:rPr>
            <w:noProof/>
            <w:webHidden/>
          </w:rPr>
          <w:fldChar w:fldCharType="end"/>
        </w:r>
      </w:hyperlink>
    </w:p>
    <w:p w14:paraId="77AE8DD2" w14:textId="4174FE90" w:rsidR="00794796" w:rsidRDefault="00794796">
      <w:pPr>
        <w:pStyle w:val="TableofFigures"/>
        <w:rPr>
          <w:rFonts w:asciiTheme="minorHAnsi" w:eastAsiaTheme="minorEastAsia" w:hAnsiTheme="minorHAnsi"/>
          <w:noProof/>
          <w:kern w:val="2"/>
          <w:sz w:val="24"/>
          <w:szCs w:val="24"/>
          <w14:ligatures w14:val="standardContextual"/>
        </w:rPr>
      </w:pPr>
      <w:hyperlink w:anchor="_Toc222142789" w:history="1">
        <w:r w:rsidRPr="006C78A4">
          <w:rPr>
            <w:rStyle w:val="Hyperlink"/>
            <w:noProof/>
          </w:rPr>
          <w:t>Table 34. Capital Recommendations</w:t>
        </w:r>
        <w:r>
          <w:rPr>
            <w:noProof/>
            <w:webHidden/>
          </w:rPr>
          <w:tab/>
        </w:r>
        <w:r>
          <w:rPr>
            <w:noProof/>
            <w:webHidden/>
          </w:rPr>
          <w:fldChar w:fldCharType="begin"/>
        </w:r>
        <w:r>
          <w:rPr>
            <w:noProof/>
            <w:webHidden/>
          </w:rPr>
          <w:instrText xml:space="preserve"> PAGEREF _Toc222142789 \h </w:instrText>
        </w:r>
        <w:r>
          <w:rPr>
            <w:noProof/>
            <w:webHidden/>
          </w:rPr>
        </w:r>
        <w:r>
          <w:rPr>
            <w:noProof/>
            <w:webHidden/>
          </w:rPr>
          <w:fldChar w:fldCharType="separate"/>
        </w:r>
        <w:r>
          <w:rPr>
            <w:noProof/>
            <w:webHidden/>
          </w:rPr>
          <w:t>96</w:t>
        </w:r>
        <w:r>
          <w:rPr>
            <w:noProof/>
            <w:webHidden/>
          </w:rPr>
          <w:fldChar w:fldCharType="end"/>
        </w:r>
      </w:hyperlink>
    </w:p>
    <w:p w14:paraId="7E83BAC7" w14:textId="57672391" w:rsidR="00794796" w:rsidRDefault="00794796">
      <w:pPr>
        <w:pStyle w:val="TableofFigures"/>
        <w:rPr>
          <w:rFonts w:asciiTheme="minorHAnsi" w:eastAsiaTheme="minorEastAsia" w:hAnsiTheme="minorHAnsi"/>
          <w:noProof/>
          <w:kern w:val="2"/>
          <w:sz w:val="24"/>
          <w:szCs w:val="24"/>
          <w14:ligatures w14:val="standardContextual"/>
        </w:rPr>
      </w:pPr>
      <w:hyperlink w:anchor="_Toc222142790" w:history="1">
        <w:r w:rsidRPr="006C78A4">
          <w:rPr>
            <w:rStyle w:val="Hyperlink"/>
            <w:noProof/>
          </w:rPr>
          <w:t>Table 35. Performance Recommendations</w:t>
        </w:r>
        <w:r>
          <w:rPr>
            <w:noProof/>
            <w:webHidden/>
          </w:rPr>
          <w:tab/>
        </w:r>
        <w:r>
          <w:rPr>
            <w:noProof/>
            <w:webHidden/>
          </w:rPr>
          <w:fldChar w:fldCharType="begin"/>
        </w:r>
        <w:r>
          <w:rPr>
            <w:noProof/>
            <w:webHidden/>
          </w:rPr>
          <w:instrText xml:space="preserve"> PAGEREF _Toc222142790 \h </w:instrText>
        </w:r>
        <w:r>
          <w:rPr>
            <w:noProof/>
            <w:webHidden/>
          </w:rPr>
        </w:r>
        <w:r>
          <w:rPr>
            <w:noProof/>
            <w:webHidden/>
          </w:rPr>
          <w:fldChar w:fldCharType="separate"/>
        </w:r>
        <w:r>
          <w:rPr>
            <w:noProof/>
            <w:webHidden/>
          </w:rPr>
          <w:t>96</w:t>
        </w:r>
        <w:r>
          <w:rPr>
            <w:noProof/>
            <w:webHidden/>
          </w:rPr>
          <w:fldChar w:fldCharType="end"/>
        </w:r>
      </w:hyperlink>
    </w:p>
    <w:p w14:paraId="1EA1707C" w14:textId="7AAD964B" w:rsidR="00794796" w:rsidRDefault="00794796">
      <w:pPr>
        <w:pStyle w:val="TableofFigures"/>
        <w:rPr>
          <w:rFonts w:asciiTheme="minorHAnsi" w:eastAsiaTheme="minorEastAsia" w:hAnsiTheme="minorHAnsi"/>
          <w:noProof/>
          <w:kern w:val="2"/>
          <w:sz w:val="24"/>
          <w:szCs w:val="24"/>
          <w14:ligatures w14:val="standardContextual"/>
        </w:rPr>
      </w:pPr>
      <w:hyperlink w:anchor="_Toc222142791" w:history="1">
        <w:r w:rsidRPr="006C78A4">
          <w:rPr>
            <w:rStyle w:val="Hyperlink"/>
            <w:noProof/>
          </w:rPr>
          <w:t>Table 36. Policy Recommendations</w:t>
        </w:r>
        <w:r>
          <w:rPr>
            <w:noProof/>
            <w:webHidden/>
          </w:rPr>
          <w:tab/>
        </w:r>
        <w:r>
          <w:rPr>
            <w:noProof/>
            <w:webHidden/>
          </w:rPr>
          <w:fldChar w:fldCharType="begin"/>
        </w:r>
        <w:r>
          <w:rPr>
            <w:noProof/>
            <w:webHidden/>
          </w:rPr>
          <w:instrText xml:space="preserve"> PAGEREF _Toc222142791 \h </w:instrText>
        </w:r>
        <w:r>
          <w:rPr>
            <w:noProof/>
            <w:webHidden/>
          </w:rPr>
        </w:r>
        <w:r>
          <w:rPr>
            <w:noProof/>
            <w:webHidden/>
          </w:rPr>
          <w:fldChar w:fldCharType="separate"/>
        </w:r>
        <w:r>
          <w:rPr>
            <w:noProof/>
            <w:webHidden/>
          </w:rPr>
          <w:t>97</w:t>
        </w:r>
        <w:r>
          <w:rPr>
            <w:noProof/>
            <w:webHidden/>
          </w:rPr>
          <w:fldChar w:fldCharType="end"/>
        </w:r>
      </w:hyperlink>
    </w:p>
    <w:p w14:paraId="32651931" w14:textId="705378E6" w:rsidR="00794796" w:rsidRDefault="00794796">
      <w:pPr>
        <w:pStyle w:val="TableofFigures"/>
        <w:rPr>
          <w:rFonts w:asciiTheme="minorHAnsi" w:eastAsiaTheme="minorEastAsia" w:hAnsiTheme="minorHAnsi"/>
          <w:noProof/>
          <w:kern w:val="2"/>
          <w:sz w:val="24"/>
          <w:szCs w:val="24"/>
          <w14:ligatures w14:val="standardContextual"/>
        </w:rPr>
      </w:pPr>
      <w:hyperlink w:anchor="_Toc222142792" w:history="1">
        <w:r w:rsidRPr="006C78A4">
          <w:rPr>
            <w:rStyle w:val="Hyperlink"/>
            <w:noProof/>
          </w:rPr>
          <w:t>Table 37. Coordination Recommendations</w:t>
        </w:r>
        <w:r>
          <w:rPr>
            <w:noProof/>
            <w:webHidden/>
          </w:rPr>
          <w:tab/>
        </w:r>
        <w:r>
          <w:rPr>
            <w:noProof/>
            <w:webHidden/>
          </w:rPr>
          <w:fldChar w:fldCharType="begin"/>
        </w:r>
        <w:r>
          <w:rPr>
            <w:noProof/>
            <w:webHidden/>
          </w:rPr>
          <w:instrText xml:space="preserve"> PAGEREF _Toc222142792 \h </w:instrText>
        </w:r>
        <w:r>
          <w:rPr>
            <w:noProof/>
            <w:webHidden/>
          </w:rPr>
        </w:r>
        <w:r>
          <w:rPr>
            <w:noProof/>
            <w:webHidden/>
          </w:rPr>
          <w:fldChar w:fldCharType="separate"/>
        </w:r>
        <w:r>
          <w:rPr>
            <w:noProof/>
            <w:webHidden/>
          </w:rPr>
          <w:t>97</w:t>
        </w:r>
        <w:r>
          <w:rPr>
            <w:noProof/>
            <w:webHidden/>
          </w:rPr>
          <w:fldChar w:fldCharType="end"/>
        </w:r>
      </w:hyperlink>
    </w:p>
    <w:p w14:paraId="6B8445F7" w14:textId="6124CC5C" w:rsidR="00794796" w:rsidRDefault="00794796">
      <w:pPr>
        <w:pStyle w:val="TableofFigures"/>
        <w:rPr>
          <w:rFonts w:asciiTheme="minorHAnsi" w:eastAsiaTheme="minorEastAsia" w:hAnsiTheme="minorHAnsi"/>
          <w:noProof/>
          <w:kern w:val="2"/>
          <w:sz w:val="24"/>
          <w:szCs w:val="24"/>
          <w14:ligatures w14:val="standardContextual"/>
        </w:rPr>
      </w:pPr>
      <w:hyperlink w:anchor="_Toc222142793" w:history="1">
        <w:r w:rsidRPr="006C78A4">
          <w:rPr>
            <w:rStyle w:val="Hyperlink"/>
            <w:noProof/>
          </w:rPr>
          <w:t>Table 38. Recommendations for Additional Studies</w:t>
        </w:r>
        <w:r>
          <w:rPr>
            <w:noProof/>
            <w:webHidden/>
          </w:rPr>
          <w:tab/>
        </w:r>
        <w:r>
          <w:rPr>
            <w:noProof/>
            <w:webHidden/>
          </w:rPr>
          <w:fldChar w:fldCharType="begin"/>
        </w:r>
        <w:r>
          <w:rPr>
            <w:noProof/>
            <w:webHidden/>
          </w:rPr>
          <w:instrText xml:space="preserve"> PAGEREF _Toc222142793 \h </w:instrText>
        </w:r>
        <w:r>
          <w:rPr>
            <w:noProof/>
            <w:webHidden/>
          </w:rPr>
        </w:r>
        <w:r>
          <w:rPr>
            <w:noProof/>
            <w:webHidden/>
          </w:rPr>
          <w:fldChar w:fldCharType="separate"/>
        </w:r>
        <w:r>
          <w:rPr>
            <w:noProof/>
            <w:webHidden/>
          </w:rPr>
          <w:t>98</w:t>
        </w:r>
        <w:r>
          <w:rPr>
            <w:noProof/>
            <w:webHidden/>
          </w:rPr>
          <w:fldChar w:fldCharType="end"/>
        </w:r>
      </w:hyperlink>
    </w:p>
    <w:p w14:paraId="4C7CF46A" w14:textId="0D4DD551" w:rsidR="00794796" w:rsidRDefault="00794796">
      <w:pPr>
        <w:pStyle w:val="TableofFigures"/>
        <w:rPr>
          <w:rFonts w:asciiTheme="minorHAnsi" w:eastAsiaTheme="minorEastAsia" w:hAnsiTheme="minorHAnsi"/>
          <w:noProof/>
          <w:kern w:val="2"/>
          <w:sz w:val="24"/>
          <w:szCs w:val="24"/>
          <w14:ligatures w14:val="standardContextual"/>
        </w:rPr>
      </w:pPr>
      <w:hyperlink w:anchor="_Toc222142794" w:history="1">
        <w:r w:rsidRPr="006C78A4">
          <w:rPr>
            <w:rStyle w:val="Hyperlink"/>
            <w:noProof/>
          </w:rPr>
          <w:t>Table 39. Fixed Route Fare Policy</w:t>
        </w:r>
        <w:r>
          <w:rPr>
            <w:noProof/>
            <w:webHidden/>
          </w:rPr>
          <w:tab/>
        </w:r>
        <w:r>
          <w:rPr>
            <w:noProof/>
            <w:webHidden/>
          </w:rPr>
          <w:fldChar w:fldCharType="begin"/>
        </w:r>
        <w:r>
          <w:rPr>
            <w:noProof/>
            <w:webHidden/>
          </w:rPr>
          <w:instrText xml:space="preserve"> PAGEREF _Toc222142794 \h </w:instrText>
        </w:r>
        <w:r>
          <w:rPr>
            <w:noProof/>
            <w:webHidden/>
          </w:rPr>
        </w:r>
        <w:r>
          <w:rPr>
            <w:noProof/>
            <w:webHidden/>
          </w:rPr>
          <w:fldChar w:fldCharType="separate"/>
        </w:r>
        <w:r>
          <w:rPr>
            <w:noProof/>
            <w:webHidden/>
          </w:rPr>
          <w:t>104</w:t>
        </w:r>
        <w:r>
          <w:rPr>
            <w:noProof/>
            <w:webHidden/>
          </w:rPr>
          <w:fldChar w:fldCharType="end"/>
        </w:r>
      </w:hyperlink>
    </w:p>
    <w:p w14:paraId="70B95EB2" w14:textId="75F1CF1D" w:rsidR="00794796" w:rsidRDefault="00794796">
      <w:pPr>
        <w:pStyle w:val="TableofFigures"/>
        <w:rPr>
          <w:rFonts w:asciiTheme="minorHAnsi" w:eastAsiaTheme="minorEastAsia" w:hAnsiTheme="minorHAnsi"/>
          <w:noProof/>
          <w:kern w:val="2"/>
          <w:sz w:val="24"/>
          <w:szCs w:val="24"/>
          <w14:ligatures w14:val="standardContextual"/>
        </w:rPr>
      </w:pPr>
      <w:hyperlink w:anchor="_Toc222142795" w:history="1">
        <w:r w:rsidRPr="006C78A4">
          <w:rPr>
            <w:rStyle w:val="Hyperlink"/>
            <w:noProof/>
          </w:rPr>
          <w:t>Table 40. ADA and Senior Van Service Fare Policy</w:t>
        </w:r>
        <w:r>
          <w:rPr>
            <w:noProof/>
            <w:webHidden/>
          </w:rPr>
          <w:tab/>
        </w:r>
        <w:r>
          <w:rPr>
            <w:noProof/>
            <w:webHidden/>
          </w:rPr>
          <w:fldChar w:fldCharType="begin"/>
        </w:r>
        <w:r>
          <w:rPr>
            <w:noProof/>
            <w:webHidden/>
          </w:rPr>
          <w:instrText xml:space="preserve"> PAGEREF _Toc222142795 \h </w:instrText>
        </w:r>
        <w:r>
          <w:rPr>
            <w:noProof/>
            <w:webHidden/>
          </w:rPr>
        </w:r>
        <w:r>
          <w:rPr>
            <w:noProof/>
            <w:webHidden/>
          </w:rPr>
          <w:fldChar w:fldCharType="separate"/>
        </w:r>
        <w:r>
          <w:rPr>
            <w:noProof/>
            <w:webHidden/>
          </w:rPr>
          <w:t>105</w:t>
        </w:r>
        <w:r>
          <w:rPr>
            <w:noProof/>
            <w:webHidden/>
          </w:rPr>
          <w:fldChar w:fldCharType="end"/>
        </w:r>
      </w:hyperlink>
    </w:p>
    <w:p w14:paraId="1BC471CE" w14:textId="1272CADA" w:rsidR="00BF71D5" w:rsidRDefault="00B6148F" w:rsidP="00BF71D5">
      <w:pPr>
        <w:pStyle w:val="BodyText"/>
        <w:rPr>
          <w:noProof/>
        </w:rPr>
      </w:pPr>
      <w:r>
        <w:rPr>
          <w:noProof/>
        </w:rPr>
        <w:fldChar w:fldCharType="end"/>
      </w:r>
    </w:p>
    <w:p w14:paraId="397520B5" w14:textId="77777777" w:rsidR="00BA1E30" w:rsidRDefault="00BA1E30" w:rsidP="00BF71D5">
      <w:pPr>
        <w:pStyle w:val="BodyText"/>
        <w:rPr>
          <w:noProof/>
        </w:rPr>
        <w:sectPr w:rsidR="00BA1E30" w:rsidSect="009A67AF">
          <w:headerReference w:type="default" r:id="rId12"/>
          <w:footerReference w:type="default" r:id="rId13"/>
          <w:pgSz w:w="12240" w:h="15840"/>
          <w:pgMar w:top="1134" w:right="1440" w:bottom="851" w:left="1440" w:header="709" w:footer="284" w:gutter="0"/>
          <w:pgNumType w:fmt="lowerRoman"/>
          <w:cols w:space="708"/>
          <w:docGrid w:linePitch="360"/>
        </w:sectPr>
      </w:pPr>
    </w:p>
    <w:p w14:paraId="5A4EBE41" w14:textId="77777777" w:rsidR="00BF71D5" w:rsidRPr="008E2E9F" w:rsidRDefault="00BF71D5" w:rsidP="008E2E9F">
      <w:pPr>
        <w:pStyle w:val="TOCHeading"/>
      </w:pPr>
      <w:r w:rsidRPr="008E2E9F">
        <w:lastRenderedPageBreak/>
        <w:t>Acronyms</w:t>
      </w:r>
    </w:p>
    <w:p w14:paraId="1A2AAB27" w14:textId="77777777" w:rsidR="004E6575" w:rsidRDefault="004E6575" w:rsidP="004E6575">
      <w:pPr>
        <w:pStyle w:val="BodyText"/>
        <w:tabs>
          <w:tab w:val="left" w:pos="1440"/>
        </w:tabs>
      </w:pPr>
      <w:r>
        <w:t>ACS</w:t>
      </w:r>
      <w:r>
        <w:tab/>
        <w:t>American Community Survey</w:t>
      </w:r>
    </w:p>
    <w:p w14:paraId="71F4B308" w14:textId="77777777" w:rsidR="004E6575" w:rsidRDefault="004E6575" w:rsidP="004E6575">
      <w:pPr>
        <w:pStyle w:val="BodyText"/>
        <w:tabs>
          <w:tab w:val="left" w:pos="1440"/>
        </w:tabs>
      </w:pPr>
      <w:r>
        <w:t>ADA</w:t>
      </w:r>
      <w:r>
        <w:tab/>
        <w:t>Americans with Disabilities Act</w:t>
      </w:r>
    </w:p>
    <w:p w14:paraId="53853F21" w14:textId="77777777" w:rsidR="004E6575" w:rsidRDefault="004E6575" w:rsidP="004E6575">
      <w:pPr>
        <w:pStyle w:val="BodyText"/>
        <w:tabs>
          <w:tab w:val="left" w:pos="1440"/>
        </w:tabs>
      </w:pPr>
      <w:r>
        <w:t>APC</w:t>
      </w:r>
      <w:r>
        <w:tab/>
        <w:t>Automatic Passenger Counting</w:t>
      </w:r>
    </w:p>
    <w:p w14:paraId="39D3AD54" w14:textId="77777777" w:rsidR="004E6575" w:rsidRDefault="004E6575" w:rsidP="004E6575">
      <w:pPr>
        <w:pStyle w:val="BodyText"/>
        <w:tabs>
          <w:tab w:val="left" w:pos="1440"/>
        </w:tabs>
      </w:pPr>
      <w:r>
        <w:t>AVL</w:t>
      </w:r>
      <w:r>
        <w:tab/>
        <w:t>Automatic Vehicle Location</w:t>
      </w:r>
    </w:p>
    <w:p w14:paraId="08AD4F47" w14:textId="77777777" w:rsidR="004E6575" w:rsidRDefault="004E6575" w:rsidP="004E6575">
      <w:pPr>
        <w:pStyle w:val="BodyText"/>
        <w:tabs>
          <w:tab w:val="left" w:pos="1440"/>
        </w:tabs>
      </w:pPr>
      <w:r>
        <w:t>BAT</w:t>
      </w:r>
      <w:r>
        <w:tab/>
        <w:t>Brockton Area Transit Authority</w:t>
      </w:r>
    </w:p>
    <w:p w14:paraId="7BC70F83" w14:textId="77777777" w:rsidR="004E6575" w:rsidRDefault="004E6575" w:rsidP="004E6575">
      <w:pPr>
        <w:pStyle w:val="BodyText"/>
        <w:tabs>
          <w:tab w:val="left" w:pos="1440"/>
        </w:tabs>
      </w:pPr>
      <w:r>
        <w:t>BCC</w:t>
      </w:r>
      <w:r>
        <w:tab/>
        <w:t>Bristol Community College</w:t>
      </w:r>
    </w:p>
    <w:p w14:paraId="418ADA06" w14:textId="4FDC73A5" w:rsidR="00A05FAF" w:rsidRDefault="00A05FAF" w:rsidP="004E6575">
      <w:pPr>
        <w:pStyle w:val="BodyText"/>
        <w:tabs>
          <w:tab w:val="left" w:pos="1440"/>
        </w:tabs>
      </w:pPr>
      <w:r>
        <w:t>BEB</w:t>
      </w:r>
      <w:r>
        <w:tab/>
        <w:t>Battery Electric Bus</w:t>
      </w:r>
    </w:p>
    <w:p w14:paraId="05B43FC0" w14:textId="46944794" w:rsidR="00B876E0" w:rsidRDefault="00B876E0" w:rsidP="004E6575">
      <w:pPr>
        <w:pStyle w:val="BodyText"/>
        <w:tabs>
          <w:tab w:val="left" w:pos="1440"/>
        </w:tabs>
      </w:pPr>
      <w:r>
        <w:t>CAD</w:t>
      </w:r>
      <w:r>
        <w:tab/>
        <w:t xml:space="preserve">Computer </w:t>
      </w:r>
      <w:r w:rsidR="00D7787E">
        <w:t>Aided</w:t>
      </w:r>
      <w:r>
        <w:t xml:space="preserve"> Dispatch</w:t>
      </w:r>
    </w:p>
    <w:p w14:paraId="1EAB01B0" w14:textId="510315F5" w:rsidR="004E6575" w:rsidRDefault="004E6575" w:rsidP="004E6575">
      <w:pPr>
        <w:pStyle w:val="BodyText"/>
        <w:tabs>
          <w:tab w:val="left" w:pos="1440"/>
        </w:tabs>
      </w:pPr>
      <w:r>
        <w:t>COA</w:t>
      </w:r>
      <w:r>
        <w:tab/>
        <w:t>Council on Aging</w:t>
      </w:r>
    </w:p>
    <w:p w14:paraId="216C8266" w14:textId="77777777" w:rsidR="004E6575" w:rsidRDefault="004E6575" w:rsidP="004E6575">
      <w:pPr>
        <w:pStyle w:val="BodyText"/>
        <w:tabs>
          <w:tab w:val="left" w:pos="1440"/>
        </w:tabs>
      </w:pPr>
      <w:r>
        <w:t>CRTP</w:t>
      </w:r>
      <w:r>
        <w:tab/>
        <w:t>Comprehensive Regional Transit Plan</w:t>
      </w:r>
    </w:p>
    <w:p w14:paraId="5AD34524" w14:textId="77777777" w:rsidR="004E6575" w:rsidRDefault="004E6575" w:rsidP="004E6575">
      <w:pPr>
        <w:pStyle w:val="BodyText"/>
        <w:tabs>
          <w:tab w:val="left" w:pos="1440"/>
        </w:tabs>
      </w:pPr>
      <w:r>
        <w:t>DDS</w:t>
      </w:r>
      <w:r>
        <w:tab/>
        <w:t>Disability Determination Services</w:t>
      </w:r>
    </w:p>
    <w:p w14:paraId="761057DB" w14:textId="77777777" w:rsidR="004E6575" w:rsidRDefault="004E6575" w:rsidP="004E6575">
      <w:pPr>
        <w:pStyle w:val="BodyText"/>
        <w:tabs>
          <w:tab w:val="left" w:pos="1440"/>
        </w:tabs>
      </w:pPr>
      <w:r>
        <w:t>DMH</w:t>
      </w:r>
      <w:r>
        <w:tab/>
        <w:t>Department of Mental Health</w:t>
      </w:r>
    </w:p>
    <w:p w14:paraId="233898C3" w14:textId="4189CDCC" w:rsidR="004E6575" w:rsidRDefault="004E6575" w:rsidP="004E6575">
      <w:pPr>
        <w:pStyle w:val="BodyText"/>
        <w:tabs>
          <w:tab w:val="left" w:pos="1440"/>
        </w:tabs>
      </w:pPr>
      <w:r>
        <w:t>FTA</w:t>
      </w:r>
      <w:r>
        <w:tab/>
        <w:t>Federal Transit Administration</w:t>
      </w:r>
    </w:p>
    <w:p w14:paraId="4D49279D" w14:textId="77777777" w:rsidR="004E6575" w:rsidRDefault="004E6575" w:rsidP="004E6575">
      <w:pPr>
        <w:pStyle w:val="BodyText"/>
        <w:tabs>
          <w:tab w:val="left" w:pos="1440"/>
        </w:tabs>
      </w:pPr>
      <w:r>
        <w:t>GATRA</w:t>
      </w:r>
      <w:r>
        <w:tab/>
        <w:t>Greater Attleboro Taunton Regional Transit Authority</w:t>
      </w:r>
    </w:p>
    <w:p w14:paraId="0A818369" w14:textId="77777777" w:rsidR="004E6575" w:rsidRDefault="004E6575" w:rsidP="004E6575">
      <w:pPr>
        <w:pStyle w:val="BodyText"/>
        <w:tabs>
          <w:tab w:val="left" w:pos="1440"/>
        </w:tabs>
      </w:pPr>
      <w:r>
        <w:t>IIJA</w:t>
      </w:r>
      <w:r>
        <w:tab/>
        <w:t>Infrastructure Investment and Jobs Act</w:t>
      </w:r>
    </w:p>
    <w:p w14:paraId="259B10AA" w14:textId="77777777" w:rsidR="004E6575" w:rsidRDefault="004E6575" w:rsidP="004E6575">
      <w:pPr>
        <w:pStyle w:val="BodyText"/>
        <w:tabs>
          <w:tab w:val="left" w:pos="1440"/>
        </w:tabs>
      </w:pPr>
      <w:r>
        <w:t>LEHD</w:t>
      </w:r>
      <w:r>
        <w:tab/>
        <w:t>Longitudinal Employer-Household Dynamics</w:t>
      </w:r>
    </w:p>
    <w:p w14:paraId="48DB021B" w14:textId="77777777" w:rsidR="004E6575" w:rsidRDefault="004E6575" w:rsidP="004E6575">
      <w:pPr>
        <w:pStyle w:val="BodyText"/>
        <w:tabs>
          <w:tab w:val="left" w:pos="1440"/>
        </w:tabs>
      </w:pPr>
      <w:r>
        <w:t>MassDOT</w:t>
      </w:r>
      <w:r>
        <w:tab/>
        <w:t>Massachusetts Department of Transportation</w:t>
      </w:r>
    </w:p>
    <w:p w14:paraId="14EC9011" w14:textId="77777777" w:rsidR="004E6575" w:rsidRDefault="004E6575" w:rsidP="004E6575">
      <w:pPr>
        <w:pStyle w:val="BodyText"/>
        <w:tabs>
          <w:tab w:val="left" w:pos="1440"/>
        </w:tabs>
      </w:pPr>
      <w:r>
        <w:t>MBTA</w:t>
      </w:r>
      <w:r>
        <w:tab/>
        <w:t>Massachusetts Bay Transportation Authority</w:t>
      </w:r>
    </w:p>
    <w:p w14:paraId="525F8FE0" w14:textId="77777777" w:rsidR="004E6575" w:rsidRDefault="004E6575" w:rsidP="004E6575">
      <w:pPr>
        <w:pStyle w:val="BodyText"/>
        <w:tabs>
          <w:tab w:val="left" w:pos="1440"/>
        </w:tabs>
      </w:pPr>
      <w:r>
        <w:t>MCB</w:t>
      </w:r>
      <w:r>
        <w:tab/>
        <w:t>Massachusetts Commission for the Blind</w:t>
      </w:r>
    </w:p>
    <w:p w14:paraId="776637D1" w14:textId="4D63DC12" w:rsidR="001E091E" w:rsidRDefault="001E091E" w:rsidP="004E6575">
      <w:pPr>
        <w:pStyle w:val="BodyText"/>
        <w:tabs>
          <w:tab w:val="left" w:pos="1440"/>
        </w:tabs>
      </w:pPr>
      <w:r>
        <w:t>MOU</w:t>
      </w:r>
      <w:r>
        <w:tab/>
        <w:t>Memorandum of Understanding</w:t>
      </w:r>
    </w:p>
    <w:p w14:paraId="371F6AF4" w14:textId="18AE725E" w:rsidR="004E6575" w:rsidRDefault="004E6575" w:rsidP="004E6575">
      <w:pPr>
        <w:pStyle w:val="BodyText"/>
        <w:tabs>
          <w:tab w:val="left" w:pos="1440"/>
        </w:tabs>
      </w:pPr>
      <w:r>
        <w:t>MPO</w:t>
      </w:r>
      <w:r>
        <w:tab/>
        <w:t>Metropolitan Planning Organization</w:t>
      </w:r>
    </w:p>
    <w:p w14:paraId="4B56DFAB" w14:textId="77777777" w:rsidR="004E6575" w:rsidRDefault="004E6575" w:rsidP="004E6575">
      <w:pPr>
        <w:pStyle w:val="BodyText"/>
        <w:tabs>
          <w:tab w:val="left" w:pos="1440"/>
        </w:tabs>
      </w:pPr>
      <w:r>
        <w:t>MRC</w:t>
      </w:r>
      <w:r>
        <w:tab/>
        <w:t>Massachusetts Rehabilitation Commission</w:t>
      </w:r>
    </w:p>
    <w:p w14:paraId="5ECF7278" w14:textId="77777777" w:rsidR="004E6575" w:rsidRDefault="004E6575" w:rsidP="004E6575">
      <w:pPr>
        <w:pStyle w:val="BodyText"/>
        <w:tabs>
          <w:tab w:val="left" w:pos="1440"/>
        </w:tabs>
      </w:pPr>
      <w:r>
        <w:t>NTD</w:t>
      </w:r>
      <w:r>
        <w:tab/>
        <w:t>National Transit Database</w:t>
      </w:r>
    </w:p>
    <w:p w14:paraId="1169544D" w14:textId="53077CC0" w:rsidR="00537363" w:rsidRDefault="00537363" w:rsidP="004E6575">
      <w:pPr>
        <w:pStyle w:val="BodyText"/>
        <w:tabs>
          <w:tab w:val="left" w:pos="1440"/>
        </w:tabs>
      </w:pPr>
      <w:r>
        <w:t>PTASP</w:t>
      </w:r>
      <w:r>
        <w:tab/>
        <w:t>Public Transportation Agency Safety Plan</w:t>
      </w:r>
    </w:p>
    <w:p w14:paraId="57674D25" w14:textId="004C7D23" w:rsidR="004E6575" w:rsidRDefault="004E6575" w:rsidP="004E6575">
      <w:pPr>
        <w:pStyle w:val="BodyText"/>
        <w:tabs>
          <w:tab w:val="left" w:pos="1440"/>
        </w:tabs>
      </w:pPr>
      <w:r>
        <w:t>RIPTA</w:t>
      </w:r>
      <w:r>
        <w:tab/>
        <w:t>Rhode Island Public Transit Authority</w:t>
      </w:r>
    </w:p>
    <w:p w14:paraId="31075F55" w14:textId="77777777" w:rsidR="004E6575" w:rsidRDefault="004E6575" w:rsidP="004E6575">
      <w:pPr>
        <w:pStyle w:val="BodyText"/>
        <w:tabs>
          <w:tab w:val="left" w:pos="1440"/>
        </w:tabs>
      </w:pPr>
      <w:r>
        <w:t>RMV</w:t>
      </w:r>
      <w:r>
        <w:tab/>
        <w:t>Registry of Motor Vehicles</w:t>
      </w:r>
    </w:p>
    <w:p w14:paraId="02E10006" w14:textId="77777777" w:rsidR="004E6575" w:rsidRDefault="004E6575" w:rsidP="004E6575">
      <w:pPr>
        <w:pStyle w:val="BodyText"/>
        <w:tabs>
          <w:tab w:val="left" w:pos="1440"/>
        </w:tabs>
      </w:pPr>
      <w:r>
        <w:t>RTA</w:t>
      </w:r>
      <w:r>
        <w:tab/>
        <w:t>Regional Transit Authority</w:t>
      </w:r>
    </w:p>
    <w:p w14:paraId="1FDD671A" w14:textId="7B4A676A" w:rsidR="001E091E" w:rsidRDefault="001E091E" w:rsidP="004E6575">
      <w:pPr>
        <w:pStyle w:val="BodyText"/>
        <w:tabs>
          <w:tab w:val="left" w:pos="1440"/>
        </w:tabs>
      </w:pPr>
      <w:r>
        <w:t>RTD</w:t>
      </w:r>
      <w:r>
        <w:tab/>
        <w:t>Rail &amp; Transit Division</w:t>
      </w:r>
    </w:p>
    <w:p w14:paraId="1D163968" w14:textId="7901CC1E" w:rsidR="00185F57" w:rsidRDefault="00185F57" w:rsidP="004E6575">
      <w:pPr>
        <w:pStyle w:val="BodyText"/>
        <w:tabs>
          <w:tab w:val="left" w:pos="1440"/>
        </w:tabs>
      </w:pPr>
      <w:r>
        <w:t>SMMPO</w:t>
      </w:r>
      <w:r>
        <w:tab/>
        <w:t xml:space="preserve">Southeastern Massachusetts </w:t>
      </w:r>
      <w:r w:rsidR="005126FB">
        <w:t>Metropolitan Planning Organization</w:t>
      </w:r>
    </w:p>
    <w:p w14:paraId="0CCA85E1" w14:textId="75677591" w:rsidR="004E6575" w:rsidRDefault="004E6575" w:rsidP="004E6575">
      <w:pPr>
        <w:pStyle w:val="BodyText"/>
        <w:tabs>
          <w:tab w:val="left" w:pos="1440"/>
        </w:tabs>
      </w:pPr>
      <w:r>
        <w:t>SRPEDD</w:t>
      </w:r>
      <w:r>
        <w:tab/>
        <w:t>Southeastern Regional Planning and Economic Development District</w:t>
      </w:r>
    </w:p>
    <w:p w14:paraId="507EB5D9" w14:textId="77777777" w:rsidR="004E6575" w:rsidRDefault="004E6575" w:rsidP="004E6575">
      <w:pPr>
        <w:pStyle w:val="BodyText"/>
        <w:tabs>
          <w:tab w:val="left" w:pos="1440"/>
        </w:tabs>
      </w:pPr>
      <w:r>
        <w:t>SRTA</w:t>
      </w:r>
      <w:r>
        <w:tab/>
        <w:t>Southeastern Regional Transit Authority</w:t>
      </w:r>
    </w:p>
    <w:p w14:paraId="68C82C22" w14:textId="58E00967" w:rsidR="00537363" w:rsidRDefault="00537363" w:rsidP="004E6575">
      <w:pPr>
        <w:pStyle w:val="BodyText"/>
        <w:tabs>
          <w:tab w:val="left" w:pos="1440"/>
        </w:tabs>
      </w:pPr>
      <w:r>
        <w:t>TAM</w:t>
      </w:r>
      <w:r>
        <w:tab/>
        <w:t>Transit Asset Management</w:t>
      </w:r>
    </w:p>
    <w:p w14:paraId="603ADA74" w14:textId="77777777" w:rsidR="005804E8" w:rsidRDefault="005804E8" w:rsidP="005804E8">
      <w:pPr>
        <w:pStyle w:val="BodyText"/>
        <w:tabs>
          <w:tab w:val="left" w:pos="1440"/>
        </w:tabs>
      </w:pPr>
      <w:r>
        <w:t>TERM</w:t>
      </w:r>
      <w:r>
        <w:tab/>
        <w:t>Transit Economic Requirements Model</w:t>
      </w:r>
    </w:p>
    <w:p w14:paraId="28131DA4" w14:textId="6D261388" w:rsidR="004E6575" w:rsidRDefault="004E6575" w:rsidP="004E6575">
      <w:pPr>
        <w:pStyle w:val="BodyText"/>
        <w:tabs>
          <w:tab w:val="left" w:pos="1440"/>
        </w:tabs>
      </w:pPr>
      <w:r>
        <w:t>TVM</w:t>
      </w:r>
      <w:r>
        <w:tab/>
        <w:t>Ticket Vending Machine</w:t>
      </w:r>
    </w:p>
    <w:p w14:paraId="3F1C8734" w14:textId="19D270BE" w:rsidR="004E6575" w:rsidRDefault="004E6575" w:rsidP="00301A2F">
      <w:pPr>
        <w:pStyle w:val="BodyText"/>
        <w:tabs>
          <w:tab w:val="left" w:pos="1440"/>
        </w:tabs>
        <w:rPr>
          <w:noProof/>
        </w:rPr>
      </w:pPr>
      <w:r>
        <w:t>UMass</w:t>
      </w:r>
      <w:r>
        <w:tab/>
        <w:t>University of Massachusetts</w:t>
      </w:r>
    </w:p>
    <w:p w14:paraId="592F9189" w14:textId="77777777" w:rsidR="00CB33C8" w:rsidRDefault="00CB33C8" w:rsidP="00BF71D5">
      <w:pPr>
        <w:pStyle w:val="BodyText"/>
        <w:rPr>
          <w:noProof/>
        </w:rPr>
        <w:sectPr w:rsidR="00CB33C8" w:rsidSect="00C76B97">
          <w:pgSz w:w="12240" w:h="15840"/>
          <w:pgMar w:top="1138" w:right="1440" w:bottom="720" w:left="1440" w:header="706" w:footer="288" w:gutter="0"/>
          <w:pgNumType w:fmt="lowerRoman"/>
          <w:cols w:space="708"/>
          <w:docGrid w:linePitch="360"/>
        </w:sectPr>
      </w:pPr>
    </w:p>
    <w:p w14:paraId="0C5A002F" w14:textId="66158EB7" w:rsidR="00CB33C8" w:rsidRDefault="00CB33C8" w:rsidP="008E2E9F">
      <w:pPr>
        <w:pStyle w:val="TOCHeading"/>
      </w:pPr>
      <w:r>
        <w:lastRenderedPageBreak/>
        <w:t>Glossary</w:t>
      </w:r>
    </w:p>
    <w:p w14:paraId="4C4036C6" w14:textId="77777777" w:rsidR="00D442B9" w:rsidRDefault="00D442B9" w:rsidP="00D442B9">
      <w:pPr>
        <w:pStyle w:val="BodyText"/>
        <w:rPr>
          <w:noProof/>
        </w:rPr>
      </w:pPr>
      <w:r w:rsidRPr="007C5F06">
        <w:rPr>
          <w:b/>
          <w:bCs/>
          <w:noProof/>
        </w:rPr>
        <w:t>Access</w:t>
      </w:r>
      <w:r>
        <w:rPr>
          <w:noProof/>
        </w:rPr>
        <w:t>: The opportunity to reach a given destination within a certain timeframe or without significant physical, social, or economic barriers.</w:t>
      </w:r>
    </w:p>
    <w:p w14:paraId="56822770" w14:textId="77777777" w:rsidR="00D442B9" w:rsidRDefault="00D442B9" w:rsidP="00D442B9">
      <w:pPr>
        <w:pStyle w:val="BodyText"/>
        <w:rPr>
          <w:noProof/>
        </w:rPr>
      </w:pPr>
      <w:r w:rsidRPr="007C5F06">
        <w:rPr>
          <w:b/>
          <w:bCs/>
          <w:noProof/>
        </w:rPr>
        <w:t>Accessible Vehicle</w:t>
      </w:r>
      <w:r>
        <w:rPr>
          <w:noProof/>
        </w:rPr>
        <w:t>: A public transportation vehicle that does not restrict access, is usable, and provides allocated space and/or priority seating for individuals who use mobility devices.</w:t>
      </w:r>
    </w:p>
    <w:p w14:paraId="5A2FE7E6" w14:textId="77777777" w:rsidR="00D442B9" w:rsidRDefault="00D442B9" w:rsidP="00D442B9">
      <w:pPr>
        <w:pStyle w:val="BodyText"/>
        <w:rPr>
          <w:noProof/>
        </w:rPr>
      </w:pPr>
      <w:r w:rsidRPr="007C5F06">
        <w:rPr>
          <w:b/>
          <w:bCs/>
          <w:noProof/>
        </w:rPr>
        <w:t>Americans with Disabilities Act (ADA)</w:t>
      </w:r>
      <w:r>
        <w:rPr>
          <w:noProof/>
        </w:rPr>
        <w:t>: Passed in July 1991, gave direction to local transit agencies to ensure full access to transportation for persons with disabilities</w:t>
      </w:r>
    </w:p>
    <w:p w14:paraId="7AE05830" w14:textId="77777777" w:rsidR="00D442B9" w:rsidRDefault="00D442B9" w:rsidP="00D442B9">
      <w:pPr>
        <w:pStyle w:val="BodyText"/>
        <w:rPr>
          <w:noProof/>
        </w:rPr>
      </w:pPr>
      <w:r w:rsidRPr="007C5F06">
        <w:rPr>
          <w:b/>
          <w:bCs/>
          <w:noProof/>
        </w:rPr>
        <w:t>Boarding</w:t>
      </w:r>
      <w:r>
        <w:rPr>
          <w:noProof/>
        </w:rPr>
        <w:t xml:space="preserve">: The total number of passengers getting on a transit vehicle during a specified period of time. </w:t>
      </w:r>
    </w:p>
    <w:p w14:paraId="0BA43063" w14:textId="77777777" w:rsidR="00D442B9" w:rsidRDefault="00D442B9" w:rsidP="00D442B9">
      <w:pPr>
        <w:pStyle w:val="BodyText"/>
        <w:rPr>
          <w:noProof/>
        </w:rPr>
      </w:pPr>
      <w:r w:rsidRPr="007C5F06">
        <w:rPr>
          <w:b/>
          <w:bCs/>
          <w:noProof/>
        </w:rPr>
        <w:t>Capital Cost</w:t>
      </w:r>
      <w:r>
        <w:rPr>
          <w:noProof/>
        </w:rPr>
        <w:t>: The cost of equipment and facilities required to support transportation systems, including vehicles, radios, shelters, software, etc.</w:t>
      </w:r>
    </w:p>
    <w:p w14:paraId="34E0FEB0" w14:textId="77777777" w:rsidR="00D442B9" w:rsidRDefault="00D442B9" w:rsidP="00D442B9">
      <w:pPr>
        <w:pStyle w:val="BodyText"/>
        <w:rPr>
          <w:noProof/>
        </w:rPr>
      </w:pPr>
      <w:r w:rsidRPr="007C5F06">
        <w:rPr>
          <w:b/>
          <w:bCs/>
          <w:noProof/>
        </w:rPr>
        <w:t>Central Transfer Point</w:t>
      </w:r>
      <w:r>
        <w:rPr>
          <w:noProof/>
        </w:rPr>
        <w:t>: A central meeting place where routes or zonal demand response buses intersect so that passengers may transfer. Routes are often timed to facilitate transferring and depart once passengers have had time to transfer. Strategic placement of the transfer point can attract riders to the system and may provide an opportunity for joint marketing promotions with local merchants.</w:t>
      </w:r>
    </w:p>
    <w:p w14:paraId="36976CAC" w14:textId="77777777" w:rsidR="00D442B9" w:rsidRDefault="00D442B9" w:rsidP="00D442B9">
      <w:pPr>
        <w:pStyle w:val="BodyText"/>
        <w:rPr>
          <w:noProof/>
        </w:rPr>
      </w:pPr>
      <w:r w:rsidRPr="007C5F06">
        <w:rPr>
          <w:b/>
          <w:bCs/>
          <w:noProof/>
        </w:rPr>
        <w:t>Commuter Bus Service</w:t>
      </w:r>
      <w:r>
        <w:rPr>
          <w:noProof/>
        </w:rPr>
        <w:t>: Transportation designed for daily, round-trip service, which accommodates a typical 8-hour, daytime work shift (e.g., an outbound trip arriving at an employment center by 8 AM, with the return trip departing after 5 PM).</w:t>
      </w:r>
    </w:p>
    <w:p w14:paraId="6A30C7F1" w14:textId="77777777" w:rsidR="00D442B9" w:rsidRPr="00515EF8" w:rsidRDefault="00D442B9" w:rsidP="00D442B9">
      <w:pPr>
        <w:pStyle w:val="BodyText"/>
        <w:rPr>
          <w:noProof/>
        </w:rPr>
      </w:pPr>
      <w:r>
        <w:rPr>
          <w:b/>
          <w:bCs/>
          <w:noProof/>
        </w:rPr>
        <w:t xml:space="preserve">Computer Aided Dispatch/ Automatic Vehicle Location: </w:t>
      </w:r>
      <w:r>
        <w:rPr>
          <w:noProof/>
        </w:rPr>
        <w:t>A computer technology with advanced dispatching capabilities combined with automatic vehicle location, ensuring that vehicles are where they need to be when required.</w:t>
      </w:r>
    </w:p>
    <w:p w14:paraId="6C735100" w14:textId="615EC418" w:rsidR="00D442B9" w:rsidRDefault="00D442B9" w:rsidP="00D442B9">
      <w:pPr>
        <w:pStyle w:val="BodyText"/>
        <w:rPr>
          <w:noProof/>
        </w:rPr>
      </w:pPr>
      <w:r w:rsidRPr="007C5F06">
        <w:rPr>
          <w:b/>
          <w:bCs/>
          <w:noProof/>
        </w:rPr>
        <w:t>Coordination</w:t>
      </w:r>
      <w:r>
        <w:rPr>
          <w:noProof/>
        </w:rPr>
        <w:t xml:space="preserve">: </w:t>
      </w:r>
      <w:r w:rsidR="00176477">
        <w:rPr>
          <w:noProof/>
        </w:rPr>
        <w:t>P</w:t>
      </w:r>
      <w:r>
        <w:rPr>
          <w:noProof/>
        </w:rPr>
        <w:t>ooling the transportation resources and activities of several agencies. The owners of transportation assets talk to each other to find ways to mutually benefit their agencies and their customers. Coordination models can range in scope from sharing information, to sharing equipment and facilities, to integrated scheduling and dispatching of services, to the provision of services by only one transportation provider (with other former providers now purchasing services). Coordination may involve human service agencies working with each other or with public transit operations.</w:t>
      </w:r>
    </w:p>
    <w:p w14:paraId="1EF74EC9" w14:textId="77777777" w:rsidR="00D442B9" w:rsidRDefault="00D442B9" w:rsidP="00D442B9">
      <w:pPr>
        <w:pStyle w:val="BodyText"/>
        <w:rPr>
          <w:noProof/>
        </w:rPr>
      </w:pPr>
      <w:r w:rsidRPr="007C5F06">
        <w:rPr>
          <w:b/>
          <w:bCs/>
          <w:noProof/>
        </w:rPr>
        <w:t>Cost per Boarding</w:t>
      </w:r>
      <w:r>
        <w:rPr>
          <w:noProof/>
        </w:rPr>
        <w:t>: The total operating expenditures of a route or service divided by the number of total boardings. Boardings are often presented as unlinked passenger trips.</w:t>
      </w:r>
    </w:p>
    <w:p w14:paraId="10962A26" w14:textId="77777777" w:rsidR="00D442B9" w:rsidRDefault="00D442B9" w:rsidP="00D442B9">
      <w:pPr>
        <w:pStyle w:val="BodyText"/>
        <w:rPr>
          <w:noProof/>
        </w:rPr>
      </w:pPr>
      <w:r w:rsidRPr="007C5F06">
        <w:rPr>
          <w:b/>
          <w:bCs/>
          <w:noProof/>
        </w:rPr>
        <w:t>Cost per Revenue Mile or Hour</w:t>
      </w:r>
      <w:r>
        <w:rPr>
          <w:noProof/>
        </w:rPr>
        <w:t>: The total operating expenditures of a route or service divided by the number of revenue miles or revenue hours.</w:t>
      </w:r>
    </w:p>
    <w:p w14:paraId="6BDB9EF6" w14:textId="77777777" w:rsidR="00D442B9" w:rsidRPr="000C62EC" w:rsidRDefault="00D442B9" w:rsidP="00D442B9">
      <w:pPr>
        <w:pStyle w:val="BodyText"/>
        <w:rPr>
          <w:noProof/>
        </w:rPr>
      </w:pPr>
      <w:r>
        <w:rPr>
          <w:b/>
          <w:bCs/>
          <w:noProof/>
        </w:rPr>
        <w:t xml:space="preserve">Cutaway Vehicle: </w:t>
      </w:r>
      <w:r>
        <w:rPr>
          <w:noProof/>
        </w:rPr>
        <w:t>A smaller bus built on a modified van or truck chassis with the rear section removed, allowing a bus shell to be added by a second manufacturer, creating a customizable mini-bus or shuttle for services like parantransit, local routes, or demand response.</w:t>
      </w:r>
    </w:p>
    <w:p w14:paraId="636E352E" w14:textId="77777777" w:rsidR="00D442B9" w:rsidRDefault="00D442B9" w:rsidP="00D442B9">
      <w:pPr>
        <w:pStyle w:val="BodyText"/>
        <w:rPr>
          <w:noProof/>
        </w:rPr>
      </w:pPr>
      <w:r w:rsidRPr="007C5F06">
        <w:rPr>
          <w:b/>
          <w:bCs/>
          <w:noProof/>
        </w:rPr>
        <w:t>Demand Response Service</w:t>
      </w:r>
      <w:r>
        <w:rPr>
          <w:noProof/>
        </w:rPr>
        <w:t xml:space="preserve">: Service to individuals that is activated based on passenger requests. Usually involves curb-to-curb or door-to-door service. Trips may be scheduled on an advance reservation basis or in “real-time.” Usually smaller vehicles are used to provide demand response service. This type of service usually provides the highest level of service to the passenger but is the most expensive for the transit system to operate in terms of cost per trip. In rural areas with relatively high populations of elderly persons and persons with disabilities, demand response service is sometimes the most appropriate type of service. </w:t>
      </w:r>
    </w:p>
    <w:p w14:paraId="15FB229F" w14:textId="77777777" w:rsidR="00D442B9" w:rsidRDefault="00D442B9" w:rsidP="00D442B9">
      <w:pPr>
        <w:pStyle w:val="BodyText"/>
        <w:rPr>
          <w:noProof/>
        </w:rPr>
      </w:pPr>
      <w:r w:rsidRPr="007C5F06">
        <w:rPr>
          <w:b/>
          <w:bCs/>
          <w:noProof/>
        </w:rPr>
        <w:lastRenderedPageBreak/>
        <w:t>Dial-</w:t>
      </w:r>
      <w:r>
        <w:rPr>
          <w:b/>
          <w:bCs/>
          <w:noProof/>
        </w:rPr>
        <w:t>a</w:t>
      </w:r>
      <w:r w:rsidRPr="007C5F06">
        <w:rPr>
          <w:b/>
          <w:bCs/>
          <w:noProof/>
        </w:rPr>
        <w:t>-Ride Service</w:t>
      </w:r>
      <w:r>
        <w:rPr>
          <w:noProof/>
        </w:rPr>
        <w:t>: A name that is commonly used for demand response service. It is helpful in marketing the service to the community, as the meaning of “dial-a-ride” may be more self-explanatory than “demand response” to someone unfamiliar with transportation terms.</w:t>
      </w:r>
    </w:p>
    <w:p w14:paraId="5E6BD95E" w14:textId="77777777" w:rsidR="00D442B9" w:rsidRDefault="00D442B9" w:rsidP="00D442B9">
      <w:pPr>
        <w:pStyle w:val="BodyText"/>
        <w:rPr>
          <w:noProof/>
        </w:rPr>
      </w:pPr>
      <w:r w:rsidRPr="007C5F06">
        <w:rPr>
          <w:b/>
          <w:bCs/>
          <w:noProof/>
        </w:rPr>
        <w:t>Express Bus Service</w:t>
      </w:r>
      <w:r>
        <w:rPr>
          <w:noProof/>
        </w:rPr>
        <w:t>: Direct service from a limited number of origins to a limited number of destinations with no intermediate stops. Typically, express bus service is fixed route/fixed schedule and is used for longer distance commuter trips. The term may also refer to a bus that makes a limited number of stops, while a local bus makes many stops along the same route but as a result takes much longer.</w:t>
      </w:r>
    </w:p>
    <w:p w14:paraId="6A7EE069" w14:textId="7E2D8C26" w:rsidR="00D442B9" w:rsidRDefault="00D442B9" w:rsidP="00D442B9">
      <w:pPr>
        <w:pStyle w:val="BodyText"/>
        <w:rPr>
          <w:noProof/>
        </w:rPr>
      </w:pPr>
      <w:r w:rsidRPr="002D1ABE">
        <w:rPr>
          <w:b/>
          <w:bCs/>
          <w:noProof/>
        </w:rPr>
        <w:t>Fair Share A</w:t>
      </w:r>
      <w:r>
        <w:rPr>
          <w:b/>
          <w:bCs/>
          <w:noProof/>
        </w:rPr>
        <w:t xml:space="preserve">mendment: </w:t>
      </w:r>
      <w:r>
        <w:rPr>
          <w:noProof/>
        </w:rPr>
        <w:t>A 4</w:t>
      </w:r>
      <w:r w:rsidR="00A9700F">
        <w:rPr>
          <w:noProof/>
        </w:rPr>
        <w:t> </w:t>
      </w:r>
      <w:r>
        <w:rPr>
          <w:noProof/>
        </w:rPr>
        <w:t>percent Massachusetts surtax on income above $1 million annually approved by Massachusetts voters in 2022. The revenue generated by the surtax is constitutionally dedicated to funding public education and transportation.</w:t>
      </w:r>
    </w:p>
    <w:p w14:paraId="20740040" w14:textId="77777777" w:rsidR="00D442B9" w:rsidRDefault="00D442B9" w:rsidP="00D442B9">
      <w:pPr>
        <w:pStyle w:val="BodyText"/>
        <w:rPr>
          <w:noProof/>
        </w:rPr>
      </w:pPr>
      <w:r w:rsidRPr="007C5F06">
        <w:rPr>
          <w:b/>
          <w:bCs/>
          <w:noProof/>
        </w:rPr>
        <w:t>Fare</w:t>
      </w:r>
      <w:r>
        <w:rPr>
          <w:noProof/>
        </w:rPr>
        <w:t>: Revenue from cash, tickets, and pass receipts given by passengers as payment for public transit rides.</w:t>
      </w:r>
    </w:p>
    <w:p w14:paraId="1D3A6481" w14:textId="77777777" w:rsidR="00D442B9" w:rsidRPr="007A6343" w:rsidRDefault="00D442B9" w:rsidP="00D442B9">
      <w:pPr>
        <w:pStyle w:val="BodyText"/>
        <w:rPr>
          <w:noProof/>
        </w:rPr>
      </w:pPr>
      <w:r w:rsidRPr="006B6374">
        <w:rPr>
          <w:b/>
          <w:bCs/>
          <w:noProof/>
        </w:rPr>
        <w:t>Fare-Free Transit</w:t>
      </w:r>
      <w:r>
        <w:rPr>
          <w:b/>
          <w:bCs/>
          <w:noProof/>
        </w:rPr>
        <w:t xml:space="preserve">: </w:t>
      </w:r>
      <w:r>
        <w:rPr>
          <w:noProof/>
        </w:rPr>
        <w:t>Any transit service that does not require a passenger fare to ride.</w:t>
      </w:r>
    </w:p>
    <w:p w14:paraId="642E66C1" w14:textId="77777777" w:rsidR="00D442B9" w:rsidRDefault="00D442B9" w:rsidP="00D442B9">
      <w:pPr>
        <w:pStyle w:val="BodyText"/>
        <w:rPr>
          <w:noProof/>
        </w:rPr>
      </w:pPr>
      <w:r w:rsidRPr="007C5F06">
        <w:rPr>
          <w:b/>
          <w:bCs/>
          <w:noProof/>
        </w:rPr>
        <w:t>Farebox Recovery Ratio</w:t>
      </w:r>
      <w:r>
        <w:rPr>
          <w:noProof/>
        </w:rPr>
        <w:t>: The percentage of operating costs covered by revenue from fares and contract revenue (total fare revenue and total contract revenue divided by the total operating cost).</w:t>
      </w:r>
    </w:p>
    <w:p w14:paraId="6328D54D" w14:textId="77777777" w:rsidR="00D442B9" w:rsidRDefault="00D442B9" w:rsidP="00D442B9">
      <w:pPr>
        <w:pStyle w:val="BodyText"/>
        <w:rPr>
          <w:noProof/>
        </w:rPr>
      </w:pPr>
      <w:r w:rsidRPr="007C5F06">
        <w:rPr>
          <w:b/>
          <w:bCs/>
          <w:noProof/>
        </w:rPr>
        <w:t>Fixed Route</w:t>
      </w:r>
      <w:r>
        <w:rPr>
          <w:noProof/>
        </w:rPr>
        <w:t>: Transportation service operated over a set route or network of routes on a regular time schedule.</w:t>
      </w:r>
    </w:p>
    <w:p w14:paraId="308BC6FC" w14:textId="77777777" w:rsidR="00D442B9" w:rsidRDefault="00D442B9" w:rsidP="00D442B9">
      <w:pPr>
        <w:pStyle w:val="BodyText"/>
        <w:rPr>
          <w:noProof/>
        </w:rPr>
      </w:pPr>
      <w:r w:rsidRPr="007C5F06">
        <w:rPr>
          <w:b/>
          <w:bCs/>
          <w:noProof/>
        </w:rPr>
        <w:t>Headway</w:t>
      </w:r>
      <w:r>
        <w:rPr>
          <w:noProof/>
        </w:rPr>
        <w:t>: The length of time between vehicles moving in the same direction on a route. Headways are called short if the time between vehicles is short and long if the time between them is long. When headways are short, the service is said to be operating at a high frequency; if headways are long, service is operating at a low frequency.</w:t>
      </w:r>
    </w:p>
    <w:p w14:paraId="7D5D8D7B" w14:textId="77777777" w:rsidR="00D442B9" w:rsidRDefault="00D442B9" w:rsidP="00D442B9">
      <w:pPr>
        <w:pStyle w:val="BodyText"/>
        <w:rPr>
          <w:noProof/>
        </w:rPr>
      </w:pPr>
      <w:r w:rsidRPr="007C5F06">
        <w:rPr>
          <w:b/>
          <w:bCs/>
          <w:noProof/>
        </w:rPr>
        <w:t>Intercity Bus Service</w:t>
      </w:r>
      <w:r>
        <w:rPr>
          <w:noProof/>
        </w:rPr>
        <w:t xml:space="preserve">: Regularly scheduled bus service for the public that operates with limited stops over fixed routes connecting two or more urban areas not near, that has the capacity for transporting baggage carried by passengers, and that makes meaningful connections with scheduled intercity bus service to more distant points, if such service is available. Intercity bus service may include local and regional </w:t>
      </w:r>
      <w:r w:rsidRPr="00443CB2">
        <w:rPr>
          <w:noProof/>
        </w:rPr>
        <w:t>feeder services</w:t>
      </w:r>
      <w:r>
        <w:rPr>
          <w:noProof/>
        </w:rPr>
        <w:t>, if those services are designed expressly to connect to the broader intercity bus network.</w:t>
      </w:r>
    </w:p>
    <w:p w14:paraId="0909A305" w14:textId="77777777" w:rsidR="00D442B9" w:rsidRDefault="00D442B9" w:rsidP="00D442B9">
      <w:pPr>
        <w:pStyle w:val="BodyText"/>
        <w:rPr>
          <w:noProof/>
        </w:rPr>
      </w:pPr>
      <w:r w:rsidRPr="00343B4B">
        <w:rPr>
          <w:b/>
          <w:bCs/>
          <w:noProof/>
        </w:rPr>
        <w:t>Memorandum of Understanding</w:t>
      </w:r>
      <w:r>
        <w:rPr>
          <w:b/>
          <w:bCs/>
          <w:noProof/>
        </w:rPr>
        <w:t xml:space="preserve">: </w:t>
      </w:r>
      <w:r>
        <w:rPr>
          <w:noProof/>
        </w:rPr>
        <w:t>A formal, non-binding document that outlines the framework for cooperation, roles, responsibilities, and objectives between multiple agencies or jurisdictions involved in providing transit services.</w:t>
      </w:r>
    </w:p>
    <w:p w14:paraId="51BFA9B1" w14:textId="1D010C27" w:rsidR="00D442B9" w:rsidRPr="00696049" w:rsidRDefault="00D442B9" w:rsidP="00D442B9">
      <w:pPr>
        <w:pStyle w:val="BodyText"/>
        <w:rPr>
          <w:noProof/>
        </w:rPr>
      </w:pPr>
      <w:r>
        <w:rPr>
          <w:b/>
          <w:bCs/>
          <w:noProof/>
        </w:rPr>
        <w:t xml:space="preserve">Metropolitan Planning Organization (MPO): </w:t>
      </w:r>
      <w:r>
        <w:rPr>
          <w:noProof/>
        </w:rPr>
        <w:t>The policy board of an organization created and designat</w:t>
      </w:r>
      <w:r w:rsidR="00E93BFD">
        <w:rPr>
          <w:noProof/>
        </w:rPr>
        <w:t>ed</w:t>
      </w:r>
      <w:r>
        <w:rPr>
          <w:noProof/>
        </w:rPr>
        <w:t xml:space="preserve"> to carry out the metropolitan transportation planning process. MPOs are required to represent localities in all urbanized areas with populations over 50,000.</w:t>
      </w:r>
    </w:p>
    <w:p w14:paraId="40DDD1F4" w14:textId="77777777" w:rsidR="00D442B9" w:rsidRDefault="00D442B9" w:rsidP="00D442B9">
      <w:pPr>
        <w:pStyle w:val="BodyText"/>
        <w:rPr>
          <w:noProof/>
        </w:rPr>
      </w:pPr>
      <w:r w:rsidRPr="007C5F06">
        <w:rPr>
          <w:b/>
          <w:bCs/>
          <w:noProof/>
        </w:rPr>
        <w:t>Microtransit</w:t>
      </w:r>
      <w:r>
        <w:rPr>
          <w:noProof/>
        </w:rPr>
        <w:t>: A form of demand response service, open to the general public, that requires some type of "reservation," typically made via an app-based system. Typically, microtransit uses software algorithms to completely automate the scheduling of the trip, the fare collection (if any), and the route the driver will utilize (communicating with the driver via some type of mobile data terminals).</w:t>
      </w:r>
    </w:p>
    <w:p w14:paraId="18CC51A3" w14:textId="77777777" w:rsidR="00D442B9" w:rsidRPr="00380B66" w:rsidRDefault="00D442B9" w:rsidP="00D442B9">
      <w:pPr>
        <w:pStyle w:val="BodyText"/>
        <w:rPr>
          <w:noProof/>
        </w:rPr>
      </w:pPr>
      <w:r>
        <w:rPr>
          <w:b/>
          <w:bCs/>
          <w:noProof/>
        </w:rPr>
        <w:t xml:space="preserve">National Transit Database (NTD): </w:t>
      </w:r>
      <w:r>
        <w:rPr>
          <w:noProof/>
        </w:rPr>
        <w:t>The United States government’s main repository of data about the financial, operating, and asset conditions of American transit systems.</w:t>
      </w:r>
    </w:p>
    <w:p w14:paraId="7164A571" w14:textId="35E67362" w:rsidR="00D442B9" w:rsidRPr="00E13C2C" w:rsidRDefault="00D442B9" w:rsidP="00D442B9">
      <w:pPr>
        <w:pStyle w:val="BodyText"/>
        <w:rPr>
          <w:noProof/>
        </w:rPr>
      </w:pPr>
      <w:r>
        <w:rPr>
          <w:b/>
          <w:bCs/>
          <w:noProof/>
        </w:rPr>
        <w:t xml:space="preserve">Non-Revenue Vehicle: </w:t>
      </w:r>
      <w:r>
        <w:rPr>
          <w:noProof/>
        </w:rPr>
        <w:t xml:space="preserve">Any vehicle used by a public transit organization that </w:t>
      </w:r>
      <w:r w:rsidR="00E93BFD">
        <w:rPr>
          <w:noProof/>
        </w:rPr>
        <w:t>is</w:t>
      </w:r>
      <w:r>
        <w:rPr>
          <w:noProof/>
        </w:rPr>
        <w:t xml:space="preserve"> not used for passenger service but </w:t>
      </w:r>
      <w:r w:rsidR="00E93BFD">
        <w:rPr>
          <w:noProof/>
        </w:rPr>
        <w:t>is</w:t>
      </w:r>
      <w:r>
        <w:rPr>
          <w:noProof/>
        </w:rPr>
        <w:t xml:space="preserve"> essential to support transit operations and safety, such as service trucks, supervisor cars, and utility vehicles.</w:t>
      </w:r>
    </w:p>
    <w:p w14:paraId="3D2BC7FA" w14:textId="77777777" w:rsidR="00D442B9" w:rsidRDefault="00D442B9" w:rsidP="00D442B9">
      <w:pPr>
        <w:pStyle w:val="BodyText"/>
        <w:rPr>
          <w:noProof/>
        </w:rPr>
      </w:pPr>
      <w:r w:rsidRPr="007C5F06">
        <w:rPr>
          <w:b/>
          <w:bCs/>
          <w:noProof/>
        </w:rPr>
        <w:lastRenderedPageBreak/>
        <w:t>Operating Expenditure</w:t>
      </w:r>
      <w:r>
        <w:rPr>
          <w:noProof/>
        </w:rPr>
        <w:t>: The recurring cost of providing transit service (wages, salaries, fuel, oil, taxes, maintenance, insurance, marketing, etc.).</w:t>
      </w:r>
    </w:p>
    <w:p w14:paraId="53A39943" w14:textId="77777777" w:rsidR="00D442B9" w:rsidRDefault="00D442B9" w:rsidP="00D442B9">
      <w:pPr>
        <w:pStyle w:val="BodyText"/>
        <w:rPr>
          <w:noProof/>
        </w:rPr>
      </w:pPr>
      <w:r w:rsidRPr="007C5F06">
        <w:rPr>
          <w:b/>
          <w:bCs/>
          <w:noProof/>
        </w:rPr>
        <w:t>Operating Revenue</w:t>
      </w:r>
      <w:r>
        <w:rPr>
          <w:noProof/>
        </w:rPr>
        <w:t>: The total revenue earned by a transit agency through its transit operations. It includes passenger fares, advertising, and other revenues.</w:t>
      </w:r>
    </w:p>
    <w:p w14:paraId="463B7834" w14:textId="77777777" w:rsidR="00D442B9" w:rsidRDefault="00D442B9" w:rsidP="00D442B9">
      <w:pPr>
        <w:pStyle w:val="BodyText"/>
        <w:rPr>
          <w:noProof/>
        </w:rPr>
      </w:pPr>
      <w:r w:rsidRPr="007C5F06">
        <w:rPr>
          <w:b/>
          <w:bCs/>
          <w:noProof/>
        </w:rPr>
        <w:t>Paratransit Service</w:t>
      </w:r>
      <w:r>
        <w:rPr>
          <w:noProof/>
        </w:rPr>
        <w:t xml:space="preserve">: The transportation of passengers by motor vehicle or other means of conveyance by persons operating on a regular and continuing basis and the transportation or delivery of packages in conjunction with an operation having the transportation of passengers as its primary and predominant purpose and activity but excluding regular route transit. Paratransit includes transportation by carpool and commuter van, point deviation and </w:t>
      </w:r>
      <w:r w:rsidRPr="00B160D7">
        <w:rPr>
          <w:noProof/>
        </w:rPr>
        <w:t>route deviation services</w:t>
      </w:r>
      <w:r>
        <w:rPr>
          <w:noProof/>
        </w:rPr>
        <w:t>, shared-ride taxi service, dial-a-ride service, and other similar services.</w:t>
      </w:r>
    </w:p>
    <w:p w14:paraId="727F4D10" w14:textId="77777777" w:rsidR="00D442B9" w:rsidRDefault="00D442B9" w:rsidP="00D442B9">
      <w:pPr>
        <w:pStyle w:val="BodyText"/>
        <w:rPr>
          <w:noProof/>
        </w:rPr>
      </w:pPr>
      <w:r w:rsidRPr="00570BCD">
        <w:rPr>
          <w:b/>
          <w:bCs/>
          <w:noProof/>
        </w:rPr>
        <w:t>Passengers per Mile or Hour</w:t>
      </w:r>
      <w:r>
        <w:rPr>
          <w:noProof/>
        </w:rPr>
        <w:t>: Productivity measure that takes the total passengers and divides by the miles and/or hours operated. The passengers may be presented as unlinked passenger trips and hours and/or miles may be presented as either total vehicle miles or hours or as revenue miles or hours.</w:t>
      </w:r>
    </w:p>
    <w:p w14:paraId="18BC476A" w14:textId="77777777" w:rsidR="00D442B9" w:rsidRDefault="00D442B9" w:rsidP="00D442B9">
      <w:pPr>
        <w:pStyle w:val="BodyText"/>
        <w:rPr>
          <w:noProof/>
        </w:rPr>
      </w:pPr>
      <w:r w:rsidRPr="007C5F06">
        <w:rPr>
          <w:b/>
          <w:bCs/>
          <w:noProof/>
        </w:rPr>
        <w:t>Performance Indicator</w:t>
      </w:r>
      <w:r>
        <w:rPr>
          <w:noProof/>
        </w:rPr>
        <w:t>: A metric that provides meaningful information about the condition or performance of the transportation system but is neither managed nor used to evaluate the effectiveness of policies, strategies, or investments.</w:t>
      </w:r>
    </w:p>
    <w:p w14:paraId="0A0C76DE" w14:textId="77777777" w:rsidR="00D442B9" w:rsidRDefault="00D442B9" w:rsidP="00D442B9">
      <w:pPr>
        <w:pStyle w:val="BodyText"/>
        <w:rPr>
          <w:noProof/>
        </w:rPr>
      </w:pPr>
      <w:r w:rsidRPr="007C5F06">
        <w:rPr>
          <w:b/>
          <w:bCs/>
          <w:noProof/>
        </w:rPr>
        <w:t>Performance Measure</w:t>
      </w:r>
      <w:r>
        <w:rPr>
          <w:noProof/>
        </w:rPr>
        <w:t>: A metric that measures progress toward a goal, outcome, or objective. This definition covers metrics used to make decisions or evaluate the effectiveness or adequacy of a policy, strategy, or investment.</w:t>
      </w:r>
    </w:p>
    <w:p w14:paraId="1B38CF75" w14:textId="77777777" w:rsidR="00D442B9" w:rsidRDefault="00D442B9" w:rsidP="00D442B9">
      <w:pPr>
        <w:pStyle w:val="BodyText"/>
        <w:rPr>
          <w:noProof/>
        </w:rPr>
      </w:pPr>
      <w:r w:rsidRPr="007C5F06">
        <w:rPr>
          <w:b/>
          <w:bCs/>
          <w:noProof/>
        </w:rPr>
        <w:t>Performance Target</w:t>
      </w:r>
      <w:r>
        <w:rPr>
          <w:noProof/>
        </w:rPr>
        <w:t>: A specific performance level representing the achievement of a goal, outcome, or objective.</w:t>
      </w:r>
    </w:p>
    <w:p w14:paraId="6D7B86CE" w14:textId="77777777" w:rsidR="00D442B9" w:rsidRDefault="00D442B9" w:rsidP="00D442B9">
      <w:pPr>
        <w:pStyle w:val="BodyText"/>
        <w:rPr>
          <w:noProof/>
        </w:rPr>
      </w:pPr>
      <w:r w:rsidRPr="007C5F06">
        <w:rPr>
          <w:b/>
          <w:bCs/>
          <w:noProof/>
        </w:rPr>
        <w:t>Public Transportation</w:t>
      </w:r>
      <w:r>
        <w:rPr>
          <w:noProof/>
        </w:rPr>
        <w:t>: Transportation service that is available to any person upon payment of the fare either directly, subsidized by public policy, or through some contractual arrangement, and that cannot be reserved for the private or exclusive use of one individual or group. “Public” in this sense refers to the access to the service, not to the ownership of the system that provides the service.</w:t>
      </w:r>
    </w:p>
    <w:p w14:paraId="36EF7BBB" w14:textId="5489F912" w:rsidR="00D442B9" w:rsidRPr="004621DB" w:rsidRDefault="00D442B9" w:rsidP="00D442B9">
      <w:pPr>
        <w:pStyle w:val="BodyText"/>
        <w:rPr>
          <w:noProof/>
        </w:rPr>
      </w:pPr>
      <w:r>
        <w:rPr>
          <w:b/>
          <w:bCs/>
          <w:noProof/>
        </w:rPr>
        <w:t xml:space="preserve">Public Transportation Agency Safety Plan (PTASP): </w:t>
      </w:r>
      <w:r>
        <w:rPr>
          <w:noProof/>
        </w:rPr>
        <w:t xml:space="preserve">A plan published by a public transit agency containing processes and procedures that define a comprehensive, collaborative, and systematic approach to managing safety. All public transportation systems that receive federal funds under the FTA Urbanized Area Formula </w:t>
      </w:r>
      <w:r w:rsidR="00050269">
        <w:rPr>
          <w:noProof/>
        </w:rPr>
        <w:t>G</w:t>
      </w:r>
      <w:r>
        <w:rPr>
          <w:noProof/>
        </w:rPr>
        <w:t xml:space="preserve">rants are required to have a Public Transportation Agency Safety Plan. </w:t>
      </w:r>
    </w:p>
    <w:p w14:paraId="1C6A882E" w14:textId="77777777" w:rsidR="00D442B9" w:rsidRDefault="00D442B9" w:rsidP="00D442B9">
      <w:pPr>
        <w:pStyle w:val="BodyText"/>
        <w:rPr>
          <w:noProof/>
        </w:rPr>
      </w:pPr>
      <w:r w:rsidRPr="007C5F06">
        <w:rPr>
          <w:b/>
          <w:bCs/>
          <w:noProof/>
        </w:rPr>
        <w:t>Revenue Hour</w:t>
      </w:r>
      <w:r>
        <w:rPr>
          <w:noProof/>
        </w:rPr>
        <w:t xml:space="preserve">: The number of </w:t>
      </w:r>
      <w:r w:rsidRPr="009E1AC7">
        <w:rPr>
          <w:noProof/>
        </w:rPr>
        <w:t>transit vehicle hours</w:t>
      </w:r>
      <w:r>
        <w:rPr>
          <w:noProof/>
        </w:rPr>
        <w:t xml:space="preserve"> when passengers are being transported. Calculated by taking the total time when a vehicle is available to the public with the expectation of carrying passengers. Excludes </w:t>
      </w:r>
      <w:r w:rsidRPr="002C1C86">
        <w:rPr>
          <w:noProof/>
        </w:rPr>
        <w:t>deadhead hours</w:t>
      </w:r>
      <w:r>
        <w:rPr>
          <w:noProof/>
        </w:rPr>
        <w:t>, when buses are positioning but not carrying passengers, but includes recovery/layover time.</w:t>
      </w:r>
    </w:p>
    <w:p w14:paraId="3DF71EFC" w14:textId="77777777" w:rsidR="00D442B9" w:rsidRDefault="00D442B9" w:rsidP="00D442B9">
      <w:pPr>
        <w:pStyle w:val="BodyText"/>
        <w:rPr>
          <w:noProof/>
        </w:rPr>
      </w:pPr>
      <w:r w:rsidRPr="007C5F06">
        <w:rPr>
          <w:b/>
          <w:bCs/>
          <w:noProof/>
        </w:rPr>
        <w:t>Revenue Mile</w:t>
      </w:r>
      <w:r>
        <w:rPr>
          <w:noProof/>
        </w:rPr>
        <w:t>: The number of transit vehicle miles when passengers are being transported. Calculated by taking the total mileage operated when a vehicle is available to the public with the expectation of carrying passengers. Excludes deadhead mileage, when buses are moving but not carrying passengers.</w:t>
      </w:r>
    </w:p>
    <w:p w14:paraId="4C6C6DF5" w14:textId="77777777" w:rsidR="00D442B9" w:rsidRDefault="00D442B9" w:rsidP="00D442B9">
      <w:pPr>
        <w:pStyle w:val="BodyText"/>
        <w:rPr>
          <w:noProof/>
        </w:rPr>
      </w:pPr>
      <w:r>
        <w:rPr>
          <w:b/>
          <w:bCs/>
          <w:noProof/>
        </w:rPr>
        <w:t xml:space="preserve">Revenue Vehicle: </w:t>
      </w:r>
      <w:r>
        <w:rPr>
          <w:noProof/>
        </w:rPr>
        <w:t>Any vehicle, such as a bus, train, or railcar, used to actively carry passengers or operating on a scheduled route to pick up or drop off passengers.</w:t>
      </w:r>
    </w:p>
    <w:p w14:paraId="76C3239F" w14:textId="77777777" w:rsidR="00D442B9" w:rsidRDefault="00D442B9" w:rsidP="00D442B9">
      <w:pPr>
        <w:pStyle w:val="BodyText"/>
        <w:rPr>
          <w:noProof/>
        </w:rPr>
      </w:pPr>
      <w:r w:rsidRPr="007C5F06">
        <w:rPr>
          <w:b/>
          <w:bCs/>
          <w:noProof/>
        </w:rPr>
        <w:t>Ridership</w:t>
      </w:r>
      <w:r>
        <w:rPr>
          <w:noProof/>
        </w:rPr>
        <w:t>: The total of all unlinked passenger trips, including transfers. One trip that includes a transfer would be counted as two unlinked passenger trips.</w:t>
      </w:r>
    </w:p>
    <w:p w14:paraId="373A7FE0" w14:textId="77777777" w:rsidR="00D442B9" w:rsidRDefault="00D442B9" w:rsidP="00D442B9">
      <w:pPr>
        <w:pStyle w:val="BodyText"/>
        <w:rPr>
          <w:noProof/>
        </w:rPr>
      </w:pPr>
      <w:r w:rsidRPr="007C5F06">
        <w:rPr>
          <w:b/>
          <w:bCs/>
          <w:noProof/>
        </w:rPr>
        <w:lastRenderedPageBreak/>
        <w:t>Ridesharing</w:t>
      </w:r>
      <w:r>
        <w:rPr>
          <w:noProof/>
        </w:rPr>
        <w:t>: A form of transportation, other than public transit, in which more than one person shares the use of a vehicle, such as a van or car, to make a trip. Variations include carpooling or vanpooling.</w:t>
      </w:r>
    </w:p>
    <w:p w14:paraId="5A488A9E" w14:textId="77777777" w:rsidR="00D442B9" w:rsidRDefault="00D442B9" w:rsidP="00D442B9">
      <w:pPr>
        <w:pStyle w:val="BodyText"/>
        <w:rPr>
          <w:noProof/>
        </w:rPr>
      </w:pPr>
      <w:r w:rsidRPr="007C5F06">
        <w:rPr>
          <w:b/>
          <w:bCs/>
          <w:noProof/>
        </w:rPr>
        <w:t>Service Area</w:t>
      </w:r>
      <w:r>
        <w:rPr>
          <w:noProof/>
        </w:rPr>
        <w:t>: The geographic area that coincides with a transit system’s legal operating limits (city limits, county boundary, etc.).</w:t>
      </w:r>
    </w:p>
    <w:p w14:paraId="2BFAABDD" w14:textId="77777777" w:rsidR="00D442B9" w:rsidRDefault="00D442B9" w:rsidP="00D442B9">
      <w:pPr>
        <w:pStyle w:val="BodyText"/>
        <w:rPr>
          <w:noProof/>
        </w:rPr>
      </w:pPr>
      <w:r w:rsidRPr="007C5F06">
        <w:rPr>
          <w:b/>
          <w:bCs/>
          <w:noProof/>
        </w:rPr>
        <w:t>Service Gap</w:t>
      </w:r>
      <w:r>
        <w:rPr>
          <w:noProof/>
        </w:rPr>
        <w:t>: When certain geographic segments cannot be covered by transportation services. This term can also refer to instances where service delivery is not available to a certain group of riders, or at a specific time.</w:t>
      </w:r>
    </w:p>
    <w:p w14:paraId="4A9FF64E" w14:textId="77777777" w:rsidR="00D442B9" w:rsidRDefault="00D442B9" w:rsidP="00D442B9">
      <w:pPr>
        <w:pStyle w:val="BodyText"/>
        <w:rPr>
          <w:noProof/>
        </w:rPr>
      </w:pPr>
      <w:r w:rsidRPr="007C5F06">
        <w:rPr>
          <w:b/>
          <w:bCs/>
          <w:noProof/>
        </w:rPr>
        <w:t>Service Span</w:t>
      </w:r>
      <w:r>
        <w:rPr>
          <w:noProof/>
        </w:rPr>
        <w:t>: The duration of time that service is made available or operated during the service day (e.g., 6 AM to 10 PM on weekdays).</w:t>
      </w:r>
    </w:p>
    <w:p w14:paraId="75B8F0F0" w14:textId="77777777" w:rsidR="00D442B9" w:rsidRDefault="00D442B9" w:rsidP="00D442B9">
      <w:pPr>
        <w:pStyle w:val="BodyText"/>
        <w:rPr>
          <w:noProof/>
        </w:rPr>
      </w:pPr>
      <w:r w:rsidRPr="007C5F06">
        <w:rPr>
          <w:b/>
          <w:bCs/>
          <w:noProof/>
        </w:rPr>
        <w:t>Spare Ratio</w:t>
      </w:r>
      <w:r>
        <w:rPr>
          <w:noProof/>
        </w:rPr>
        <w:t>: The percentage/number of vehicles that an operator purchases in excess of the number of vehicles required to provide the maximum level of service. The spares are required so that some vehicles may cycle through a preventive maintenance regimen while the full level of planned service can still be provided.</w:t>
      </w:r>
    </w:p>
    <w:p w14:paraId="530028E3" w14:textId="77777777" w:rsidR="00D442B9" w:rsidRDefault="00D442B9" w:rsidP="00D442B9">
      <w:pPr>
        <w:pStyle w:val="BodyText"/>
        <w:rPr>
          <w:noProof/>
        </w:rPr>
      </w:pPr>
      <w:r w:rsidRPr="007C5F06">
        <w:rPr>
          <w:b/>
          <w:bCs/>
          <w:noProof/>
        </w:rPr>
        <w:t>Standard</w:t>
      </w:r>
      <w:r>
        <w:rPr>
          <w:noProof/>
        </w:rPr>
        <w:t>: A recommendation that leads or directs a course of action to achieve a certain goal. A standard is the expected outcome for the measure that will allow a service to be evaluated. There are two sets of transit standards.</w:t>
      </w:r>
    </w:p>
    <w:p w14:paraId="482D767D" w14:textId="77777777" w:rsidR="00D442B9" w:rsidRDefault="00D442B9" w:rsidP="00D442B9">
      <w:pPr>
        <w:pStyle w:val="ListBullet"/>
      </w:pPr>
      <w:r w:rsidRPr="007C5F06">
        <w:rPr>
          <w:b/>
          <w:bCs/>
        </w:rPr>
        <w:t>Service design and operating standards</w:t>
      </w:r>
      <w:r>
        <w:t>: Guidelines for the design of new and improved services and the operation of the transit system.</w:t>
      </w:r>
    </w:p>
    <w:p w14:paraId="13277414" w14:textId="77777777" w:rsidR="00D442B9" w:rsidRDefault="00D442B9" w:rsidP="00D442B9">
      <w:pPr>
        <w:pStyle w:val="ListBullet"/>
      </w:pPr>
      <w:r w:rsidRPr="007C5F06">
        <w:rPr>
          <w:b/>
          <w:bCs/>
        </w:rPr>
        <w:t>Service performance standards</w:t>
      </w:r>
      <w:r>
        <w:t>: The evaluation of the performance of the existing transit system and of alternative service improvements using performance measures.</w:t>
      </w:r>
    </w:p>
    <w:p w14:paraId="6B9CCE7F" w14:textId="77777777" w:rsidR="00D442B9" w:rsidRDefault="00D442B9" w:rsidP="00D442B9">
      <w:pPr>
        <w:pStyle w:val="BodyText"/>
        <w:rPr>
          <w:noProof/>
        </w:rPr>
      </w:pPr>
      <w:r w:rsidRPr="007C5F06">
        <w:rPr>
          <w:b/>
          <w:bCs/>
          <w:noProof/>
        </w:rPr>
        <w:t>State Contract Assistance</w:t>
      </w:r>
      <w:r>
        <w:rPr>
          <w:noProof/>
        </w:rPr>
        <w:t>: The program through which the RTAs receive state operating funding for transit at the discretion of the Massachusetts Legislature via the state budget process annually. The total amount of state contract assistance funding provided in the state budget is allocated to the RTAs via a formula developed with RTA input.</w:t>
      </w:r>
    </w:p>
    <w:p w14:paraId="79AAD6EB" w14:textId="77777777" w:rsidR="00D442B9" w:rsidRPr="00396F67" w:rsidRDefault="00D442B9" w:rsidP="00D442B9">
      <w:pPr>
        <w:pStyle w:val="BodyText"/>
        <w:rPr>
          <w:noProof/>
        </w:rPr>
      </w:pPr>
      <w:r>
        <w:rPr>
          <w:b/>
          <w:bCs/>
          <w:noProof/>
        </w:rPr>
        <w:t xml:space="preserve">State of Good Repair: </w:t>
      </w:r>
      <w:r>
        <w:rPr>
          <w:noProof/>
        </w:rPr>
        <w:t>The condition of physical assets used in public transit, such as vehicles, stations, and signals, that permits their full designed performance level, ensuring safe, reliable, and efficient use through regular maintenance and timely replacement.</w:t>
      </w:r>
    </w:p>
    <w:p w14:paraId="2A03EE15" w14:textId="77777777" w:rsidR="00D442B9" w:rsidRDefault="00D442B9" w:rsidP="00D442B9">
      <w:pPr>
        <w:pStyle w:val="BodyText"/>
        <w:rPr>
          <w:noProof/>
        </w:rPr>
      </w:pPr>
      <w:r w:rsidRPr="007C5F06">
        <w:rPr>
          <w:b/>
          <w:bCs/>
          <w:noProof/>
        </w:rPr>
        <w:t>Title VI</w:t>
      </w:r>
      <w:r>
        <w:rPr>
          <w:noProof/>
        </w:rPr>
        <w:t>: Title VI of the Civil Rights Act of 1964, which requires that “No person in the United States shall, on the grounds of race, color, or national origin, be excluded from participation in, be denied the benefits of, or be subjected to discrimination under any program or activity receiving federal financial assistance.”</w:t>
      </w:r>
    </w:p>
    <w:p w14:paraId="436C6719" w14:textId="77777777" w:rsidR="00D442B9" w:rsidRDefault="00D442B9" w:rsidP="00D442B9">
      <w:pPr>
        <w:pStyle w:val="BodyText"/>
        <w:rPr>
          <w:noProof/>
        </w:rPr>
      </w:pPr>
      <w:r w:rsidRPr="007C5F06">
        <w:rPr>
          <w:b/>
          <w:bCs/>
          <w:noProof/>
        </w:rPr>
        <w:t>Total Operating Cost</w:t>
      </w:r>
      <w:r>
        <w:rPr>
          <w:noProof/>
        </w:rPr>
        <w:t>: The total of all operating costs incurred during the transit system calendar year, excluding expenses associated with capital grants.</w:t>
      </w:r>
    </w:p>
    <w:p w14:paraId="30BBF53D" w14:textId="77777777" w:rsidR="00D442B9" w:rsidRDefault="00D442B9" w:rsidP="00D442B9">
      <w:pPr>
        <w:pStyle w:val="BodyText"/>
        <w:rPr>
          <w:noProof/>
        </w:rPr>
      </w:pPr>
      <w:r w:rsidRPr="007C5F06">
        <w:rPr>
          <w:b/>
          <w:bCs/>
          <w:noProof/>
        </w:rPr>
        <w:t>Transfer</w:t>
      </w:r>
      <w:r>
        <w:rPr>
          <w:noProof/>
        </w:rPr>
        <w:t>: Passengers arrive on one bus and leave on another (totally separate) bus to continue their trip. The boarding of the second vehicle is counted as an unlinked passenger trip.</w:t>
      </w:r>
    </w:p>
    <w:p w14:paraId="35BBDFC1" w14:textId="77777777" w:rsidR="00D442B9" w:rsidRPr="0050169F" w:rsidRDefault="00D442B9" w:rsidP="00D442B9">
      <w:pPr>
        <w:pStyle w:val="BodyText"/>
        <w:rPr>
          <w:noProof/>
        </w:rPr>
      </w:pPr>
      <w:r>
        <w:rPr>
          <w:b/>
          <w:bCs/>
          <w:noProof/>
        </w:rPr>
        <w:t xml:space="preserve">Transit Asset Management Plan: </w:t>
      </w:r>
      <w:r>
        <w:rPr>
          <w:noProof/>
        </w:rPr>
        <w:t>A strategic document that helps transit agencies systematically manage their capital assets, such as vehicles, facilities, and other equipment, over their entire lifecycle and to ensure they are safe, reliable, and cost-effective. Transit agencies that own, operate, and manage capital assets and receive funding from FTA are required to adopt a Transit Asset Management Plan.</w:t>
      </w:r>
    </w:p>
    <w:p w14:paraId="0383CA9B" w14:textId="77777777" w:rsidR="00D442B9" w:rsidRDefault="00D442B9" w:rsidP="00D442B9">
      <w:pPr>
        <w:pStyle w:val="BodyText"/>
        <w:rPr>
          <w:noProof/>
        </w:rPr>
      </w:pPr>
      <w:r w:rsidRPr="007C5F06">
        <w:rPr>
          <w:b/>
          <w:bCs/>
          <w:noProof/>
        </w:rPr>
        <w:t>Transit Dependent</w:t>
      </w:r>
      <w:r>
        <w:rPr>
          <w:noProof/>
        </w:rPr>
        <w:t>: A population or person who does not have immediate access to a private vehicle, or because of age or health reasons cannot drive and must rely on others for transportation.</w:t>
      </w:r>
    </w:p>
    <w:p w14:paraId="72004777" w14:textId="77777777" w:rsidR="00D442B9" w:rsidRPr="00FE00D5" w:rsidRDefault="00D442B9" w:rsidP="00D442B9">
      <w:pPr>
        <w:pStyle w:val="BodyText"/>
        <w:rPr>
          <w:noProof/>
        </w:rPr>
      </w:pPr>
      <w:r>
        <w:rPr>
          <w:b/>
          <w:bCs/>
          <w:noProof/>
        </w:rPr>
        <w:lastRenderedPageBreak/>
        <w:t xml:space="preserve">Transit Economic Requirements Model: </w:t>
      </w:r>
      <w:r>
        <w:rPr>
          <w:noProof/>
        </w:rPr>
        <w:t>A computer application published by FTA that is designed to estimate transit capital investment needs over an extended time horizon, helping transit agencies assess current asset conditions and adopt an asset management strategy that achieves state of good repair.</w:t>
      </w:r>
    </w:p>
    <w:p w14:paraId="0FC2920D" w14:textId="77777777" w:rsidR="00D442B9" w:rsidRDefault="00D442B9" w:rsidP="00D442B9">
      <w:pPr>
        <w:pStyle w:val="BodyText"/>
        <w:rPr>
          <w:noProof/>
        </w:rPr>
      </w:pPr>
      <w:r w:rsidRPr="007C5F06">
        <w:rPr>
          <w:b/>
          <w:bCs/>
          <w:noProof/>
        </w:rPr>
        <w:t>Transit Subsidy</w:t>
      </w:r>
      <w:r>
        <w:rPr>
          <w:noProof/>
        </w:rPr>
        <w:t>: The operating costs not covered by revenue from fares or contracts.</w:t>
      </w:r>
    </w:p>
    <w:p w14:paraId="7EE9EEB7" w14:textId="3162C897" w:rsidR="00050269" w:rsidRDefault="00050269" w:rsidP="00D442B9">
      <w:pPr>
        <w:pStyle w:val="BodyText"/>
        <w:rPr>
          <w:noProof/>
        </w:rPr>
      </w:pPr>
      <w:r w:rsidRPr="007C5F06">
        <w:rPr>
          <w:b/>
          <w:bCs/>
          <w:noProof/>
        </w:rPr>
        <w:t>Transportation Network Compan</w:t>
      </w:r>
      <w:r>
        <w:rPr>
          <w:b/>
          <w:bCs/>
          <w:noProof/>
        </w:rPr>
        <w:t>y</w:t>
      </w:r>
      <w:r>
        <w:rPr>
          <w:noProof/>
        </w:rPr>
        <w:t>: Private sector companies that provide software routing, scheduling, and payment services to independent contractor drivers for a fee; these drivers then utilize their own vehicles to provide a (typically) curb-to-curb transportation service, sometimes to sole riders and sometimes to pooled groups.</w:t>
      </w:r>
    </w:p>
    <w:p w14:paraId="3669ACE7" w14:textId="77777777" w:rsidR="00D442B9" w:rsidRDefault="00D442B9" w:rsidP="00D442B9">
      <w:pPr>
        <w:pStyle w:val="BodyText"/>
        <w:rPr>
          <w:noProof/>
        </w:rPr>
      </w:pPr>
      <w:r w:rsidRPr="007C5F06">
        <w:rPr>
          <w:b/>
          <w:bCs/>
          <w:noProof/>
        </w:rPr>
        <w:t>Trip Denial</w:t>
      </w:r>
      <w:r>
        <w:rPr>
          <w:noProof/>
        </w:rPr>
        <w:t>: Occurs when a trip is requested by a passenger, but the transportation provider cannot provide the service. Trip denial may happen because capacity is not available at the requested time. For ADA paratransit, a capacity denial is specifically defined as occurring if a trip cannot be accommodated within the negotiated pick-up window. Even if a trip is provided, if it is scheduled outside the pick-up window, it is considered a denial. If the passenger refused to accept a trip offered within the pick-up window, it is considered a refusal, not a capacity denial.</w:t>
      </w:r>
    </w:p>
    <w:p w14:paraId="0F1AEBE5" w14:textId="1B596E9F" w:rsidR="00D442B9" w:rsidRDefault="00D442B9" w:rsidP="00D442B9">
      <w:pPr>
        <w:pStyle w:val="BodyText"/>
        <w:rPr>
          <w:noProof/>
        </w:rPr>
      </w:pPr>
      <w:r w:rsidRPr="007C5F06">
        <w:rPr>
          <w:b/>
          <w:bCs/>
          <w:noProof/>
        </w:rPr>
        <w:t>Unlinked Passenger Trip</w:t>
      </w:r>
      <w:r>
        <w:rPr>
          <w:noProof/>
        </w:rPr>
        <w:t>: Typically, one passenger trip recorded any time a passenger boards a transportation vehicle or other conveyance used to provide transportation. “Unlinked” means that one trip is recorded each time a passenger boards a vehicle, no matter how many vehicles that passenger uses to travel from their origin to their destination.</w:t>
      </w:r>
    </w:p>
    <w:p w14:paraId="16D858BB" w14:textId="77777777" w:rsidR="00D442B9" w:rsidRPr="008F453C" w:rsidRDefault="00D442B9" w:rsidP="00D442B9">
      <w:pPr>
        <w:pStyle w:val="BodyText"/>
        <w:rPr>
          <w:noProof/>
        </w:rPr>
      </w:pPr>
      <w:r>
        <w:rPr>
          <w:b/>
          <w:bCs/>
          <w:noProof/>
        </w:rPr>
        <w:t xml:space="preserve">Useful Life Benchmark: </w:t>
      </w:r>
      <w:r>
        <w:rPr>
          <w:noProof/>
        </w:rPr>
        <w:t>The expected service life for a capital asset, like a bus or utility vehicle, before major overhaul or replacement. Standards for useful life benchmarks for different vehicle classes are defined by FTA.</w:t>
      </w:r>
    </w:p>
    <w:p w14:paraId="7C6ED68A" w14:textId="0E7A5F20" w:rsidR="004E3A9A" w:rsidRDefault="00D442B9" w:rsidP="00D442B9">
      <w:pPr>
        <w:pStyle w:val="BodyText"/>
      </w:pPr>
      <w:r>
        <w:rPr>
          <w:b/>
          <w:bCs/>
          <w:noProof/>
        </w:rPr>
        <w:t xml:space="preserve">Zero Emission Vehicle: </w:t>
      </w:r>
      <w:r>
        <w:rPr>
          <w:noProof/>
        </w:rPr>
        <w:t>A vehicle that produces no tailpipe pollutants or greenhouse gases during operation, primarly through electric power from batteries.</w:t>
      </w:r>
      <w:r w:rsidDel="00D442B9">
        <w:t xml:space="preserve"> </w:t>
      </w:r>
    </w:p>
    <w:p w14:paraId="057B9CF8" w14:textId="77777777" w:rsidR="00811216" w:rsidRDefault="00811216" w:rsidP="00BF71D5">
      <w:pPr>
        <w:pStyle w:val="BodyText"/>
        <w:rPr>
          <w:noProof/>
        </w:rPr>
      </w:pPr>
    </w:p>
    <w:p w14:paraId="08C68B6A" w14:textId="77777777" w:rsidR="00BF71D5" w:rsidRDefault="00BF71D5" w:rsidP="00BF71D5">
      <w:pPr>
        <w:tabs>
          <w:tab w:val="clear" w:pos="284"/>
        </w:tabs>
        <w:spacing w:line="240" w:lineRule="auto"/>
        <w:rPr>
          <w:noProof/>
        </w:rPr>
        <w:sectPr w:rsidR="00BF71D5" w:rsidSect="009A67AF">
          <w:pgSz w:w="12240" w:h="15840"/>
          <w:pgMar w:top="1134" w:right="1440" w:bottom="851" w:left="1440" w:header="709" w:footer="284" w:gutter="0"/>
          <w:pgNumType w:fmt="lowerRoman"/>
          <w:cols w:space="708"/>
          <w:docGrid w:linePitch="360"/>
        </w:sectPr>
      </w:pPr>
    </w:p>
    <w:p w14:paraId="0901367C" w14:textId="17F71687" w:rsidR="005B41FA" w:rsidRPr="00611585" w:rsidRDefault="00D87EC7" w:rsidP="00E844A1">
      <w:pPr>
        <w:pStyle w:val="Heading1"/>
      </w:pPr>
      <w:bookmarkStart w:id="2" w:name="_Toc61621470"/>
      <w:bookmarkStart w:id="3" w:name="_Toc61614037"/>
      <w:bookmarkStart w:id="4" w:name="_Toc61621578"/>
      <w:bookmarkStart w:id="5" w:name="_Toc61614038"/>
      <w:bookmarkStart w:id="6" w:name="_Toc61621579"/>
      <w:bookmarkStart w:id="7" w:name="_Toc61614105"/>
      <w:bookmarkStart w:id="8" w:name="_Toc61621646"/>
      <w:bookmarkStart w:id="9" w:name="_Toc61614106"/>
      <w:bookmarkStart w:id="10" w:name="_Toc61621647"/>
      <w:bookmarkStart w:id="11" w:name="_Toc61614149"/>
      <w:bookmarkStart w:id="12" w:name="_Toc61621690"/>
      <w:bookmarkStart w:id="13" w:name="_Toc61614150"/>
      <w:bookmarkStart w:id="14" w:name="_Toc61621691"/>
      <w:bookmarkStart w:id="15" w:name="_Toc61614151"/>
      <w:bookmarkStart w:id="16" w:name="_Toc61621692"/>
      <w:bookmarkStart w:id="17" w:name="_Toc61614152"/>
      <w:bookmarkStart w:id="18" w:name="_Toc61621693"/>
      <w:bookmarkStart w:id="19" w:name="_Toc61614153"/>
      <w:bookmarkStart w:id="20" w:name="_Toc61621694"/>
      <w:bookmarkStart w:id="21" w:name="_Toc61614154"/>
      <w:bookmarkStart w:id="22" w:name="_Toc61621695"/>
      <w:bookmarkStart w:id="23" w:name="_Toc61614155"/>
      <w:bookmarkStart w:id="24" w:name="_Toc61621696"/>
      <w:bookmarkStart w:id="25" w:name="_Toc61614156"/>
      <w:bookmarkStart w:id="26" w:name="_Toc61621697"/>
      <w:bookmarkStart w:id="27" w:name="_Toc61614157"/>
      <w:bookmarkStart w:id="28" w:name="_Toc61621698"/>
      <w:bookmarkStart w:id="29" w:name="_Toc61614158"/>
      <w:bookmarkStart w:id="30" w:name="_Toc61621699"/>
      <w:bookmarkStart w:id="31" w:name="_Toc61614159"/>
      <w:bookmarkStart w:id="32" w:name="_Toc61621700"/>
      <w:bookmarkStart w:id="33" w:name="_Toc61614160"/>
      <w:bookmarkStart w:id="34" w:name="_Toc61621701"/>
      <w:bookmarkStart w:id="35" w:name="_Toc61614161"/>
      <w:bookmarkStart w:id="36" w:name="_Toc61621702"/>
      <w:bookmarkStart w:id="37" w:name="_Toc61614162"/>
      <w:bookmarkStart w:id="38" w:name="_Toc61621703"/>
      <w:bookmarkStart w:id="39" w:name="_Toc61614163"/>
      <w:bookmarkStart w:id="40" w:name="_Toc61621704"/>
      <w:bookmarkStart w:id="41" w:name="_Toc61614164"/>
      <w:bookmarkStart w:id="42" w:name="_Toc61621705"/>
      <w:bookmarkStart w:id="43" w:name="_Toc61614165"/>
      <w:bookmarkStart w:id="44" w:name="_Toc61621706"/>
      <w:bookmarkStart w:id="45" w:name="_Toc61614166"/>
      <w:bookmarkStart w:id="46" w:name="_Toc61621707"/>
      <w:bookmarkStart w:id="47" w:name="_Toc61614167"/>
      <w:bookmarkStart w:id="48" w:name="_Toc61621708"/>
      <w:bookmarkStart w:id="49" w:name="_Toc61614168"/>
      <w:bookmarkStart w:id="50" w:name="_Toc61621709"/>
      <w:bookmarkStart w:id="51" w:name="_Toc61614169"/>
      <w:bookmarkStart w:id="52" w:name="_Toc61621710"/>
      <w:bookmarkStart w:id="53" w:name="_Toc61614170"/>
      <w:bookmarkStart w:id="54" w:name="_Toc61621711"/>
      <w:bookmarkStart w:id="55" w:name="_Toc61614171"/>
      <w:bookmarkStart w:id="56" w:name="_Toc61621712"/>
      <w:bookmarkStart w:id="57" w:name="_Toc61614172"/>
      <w:bookmarkStart w:id="58" w:name="_Toc61621713"/>
      <w:bookmarkStart w:id="59" w:name="_Toc61614173"/>
      <w:bookmarkStart w:id="60" w:name="_Toc61621714"/>
      <w:bookmarkStart w:id="61" w:name="_Toc61614174"/>
      <w:bookmarkStart w:id="62" w:name="_Toc61621715"/>
      <w:bookmarkStart w:id="63" w:name="_Toc61614175"/>
      <w:bookmarkStart w:id="64" w:name="_Toc61621716"/>
      <w:bookmarkStart w:id="65" w:name="_Toc61614176"/>
      <w:bookmarkStart w:id="66" w:name="_Toc61621717"/>
      <w:bookmarkStart w:id="67" w:name="_Toc61614177"/>
      <w:bookmarkStart w:id="68" w:name="_Toc61621718"/>
      <w:bookmarkStart w:id="69" w:name="_Toc61614178"/>
      <w:bookmarkStart w:id="70" w:name="_Toc61621719"/>
      <w:bookmarkStart w:id="71" w:name="_Toc61614179"/>
      <w:bookmarkStart w:id="72" w:name="_Toc61621720"/>
      <w:bookmarkStart w:id="73" w:name="_Toc61614180"/>
      <w:bookmarkStart w:id="74" w:name="_Toc61621721"/>
      <w:bookmarkStart w:id="75" w:name="_Toc61614181"/>
      <w:bookmarkStart w:id="76" w:name="_Toc61621722"/>
      <w:bookmarkStart w:id="77" w:name="_Toc61614182"/>
      <w:bookmarkStart w:id="78" w:name="_Toc61621723"/>
      <w:bookmarkStart w:id="79" w:name="_Toc61614183"/>
      <w:bookmarkStart w:id="80" w:name="_Toc61621724"/>
      <w:bookmarkStart w:id="81" w:name="_Toc61614184"/>
      <w:bookmarkStart w:id="82" w:name="_Toc61621725"/>
      <w:bookmarkStart w:id="83" w:name="_Toc61614185"/>
      <w:bookmarkStart w:id="84" w:name="_Toc61621726"/>
      <w:bookmarkStart w:id="85" w:name="_Toc61614186"/>
      <w:bookmarkStart w:id="86" w:name="_Toc61621727"/>
      <w:bookmarkStart w:id="87" w:name="_Toc61614187"/>
      <w:bookmarkStart w:id="88" w:name="_Toc61621728"/>
      <w:bookmarkStart w:id="89" w:name="_Toc222142612"/>
      <w:bookmarkEnd w:id="0"/>
      <w:bookmarkEnd w:id="1"/>
      <w:bookmarkEnd w:id="2"/>
      <w:bookmarkEnd w:id="3"/>
      <w:bookmarkEnd w:id="4"/>
      <w:bookmarkEnd w:id="5"/>
      <w:bookmarkEnd w:id="6"/>
      <w:bookmarkEnd w:id="7"/>
      <w:bookmarkEnd w:id="8"/>
      <w:bookmarkEnd w:id="9"/>
      <w:bookmarkEnd w:id="10"/>
      <w:bookmarkEnd w:id="11"/>
      <w:bookmarkEnd w:id="12"/>
      <w:bookmarkEnd w:id="13"/>
      <w:bookmarkEnd w:id="14"/>
      <w:bookmarkEnd w:id="15"/>
      <w:bookmarkEnd w:id="16"/>
      <w:bookmarkEnd w:id="17"/>
      <w:bookmarkEnd w:id="18"/>
      <w:bookmarkEnd w:id="19"/>
      <w:bookmarkEnd w:id="20"/>
      <w:bookmarkEnd w:id="21"/>
      <w:bookmarkEnd w:id="22"/>
      <w:bookmarkEnd w:id="23"/>
      <w:bookmarkEnd w:id="24"/>
      <w:bookmarkEnd w:id="25"/>
      <w:bookmarkEnd w:id="26"/>
      <w:bookmarkEnd w:id="27"/>
      <w:bookmarkEnd w:id="28"/>
      <w:bookmarkEnd w:id="29"/>
      <w:bookmarkEnd w:id="30"/>
      <w:bookmarkEnd w:id="31"/>
      <w:bookmarkEnd w:id="32"/>
      <w:bookmarkEnd w:id="33"/>
      <w:bookmarkEnd w:id="34"/>
      <w:bookmarkEnd w:id="35"/>
      <w:bookmarkEnd w:id="36"/>
      <w:bookmarkEnd w:id="37"/>
      <w:bookmarkEnd w:id="38"/>
      <w:bookmarkEnd w:id="39"/>
      <w:bookmarkEnd w:id="40"/>
      <w:bookmarkEnd w:id="41"/>
      <w:bookmarkEnd w:id="42"/>
      <w:bookmarkEnd w:id="43"/>
      <w:bookmarkEnd w:id="44"/>
      <w:bookmarkEnd w:id="45"/>
      <w:bookmarkEnd w:id="46"/>
      <w:bookmarkEnd w:id="47"/>
      <w:bookmarkEnd w:id="48"/>
      <w:bookmarkEnd w:id="49"/>
      <w:bookmarkEnd w:id="50"/>
      <w:bookmarkEnd w:id="51"/>
      <w:bookmarkEnd w:id="52"/>
      <w:bookmarkEnd w:id="53"/>
      <w:bookmarkEnd w:id="54"/>
      <w:bookmarkEnd w:id="55"/>
      <w:bookmarkEnd w:id="56"/>
      <w:bookmarkEnd w:id="57"/>
      <w:bookmarkEnd w:id="58"/>
      <w:bookmarkEnd w:id="59"/>
      <w:bookmarkEnd w:id="60"/>
      <w:bookmarkEnd w:id="61"/>
      <w:bookmarkEnd w:id="62"/>
      <w:bookmarkEnd w:id="63"/>
      <w:bookmarkEnd w:id="64"/>
      <w:bookmarkEnd w:id="65"/>
      <w:bookmarkEnd w:id="66"/>
      <w:bookmarkEnd w:id="67"/>
      <w:bookmarkEnd w:id="68"/>
      <w:bookmarkEnd w:id="69"/>
      <w:bookmarkEnd w:id="70"/>
      <w:bookmarkEnd w:id="71"/>
      <w:bookmarkEnd w:id="72"/>
      <w:bookmarkEnd w:id="73"/>
      <w:bookmarkEnd w:id="74"/>
      <w:bookmarkEnd w:id="75"/>
      <w:bookmarkEnd w:id="76"/>
      <w:bookmarkEnd w:id="77"/>
      <w:bookmarkEnd w:id="78"/>
      <w:bookmarkEnd w:id="79"/>
      <w:bookmarkEnd w:id="80"/>
      <w:bookmarkEnd w:id="81"/>
      <w:bookmarkEnd w:id="82"/>
      <w:bookmarkEnd w:id="83"/>
      <w:bookmarkEnd w:id="84"/>
      <w:bookmarkEnd w:id="85"/>
      <w:bookmarkEnd w:id="86"/>
      <w:bookmarkEnd w:id="87"/>
      <w:bookmarkEnd w:id="88"/>
      <w:r w:rsidRPr="00757DDB">
        <w:lastRenderedPageBreak/>
        <w:t>Executive Summary</w:t>
      </w:r>
      <w:bookmarkEnd w:id="89"/>
    </w:p>
    <w:p w14:paraId="168EBA04" w14:textId="45A96ED6" w:rsidR="00811216" w:rsidRDefault="00811216" w:rsidP="00811216">
      <w:pPr>
        <w:pStyle w:val="BodyText"/>
      </w:pPr>
      <w:bookmarkStart w:id="90" w:name="_Ref61340579"/>
      <w:r w:rsidRPr="006A4408">
        <w:t xml:space="preserve">This 2025 update of </w:t>
      </w:r>
      <w:r w:rsidR="007D69BA" w:rsidRPr="006A4408">
        <w:t xml:space="preserve">the </w:t>
      </w:r>
      <w:r w:rsidRPr="006A4408">
        <w:t xml:space="preserve">Comprehensive Regional Transit Plan (CRTP) </w:t>
      </w:r>
      <w:r w:rsidR="007D69BA" w:rsidRPr="006A4408">
        <w:t xml:space="preserve">for the Southeastern Regional Transit Authority (SRTA) </w:t>
      </w:r>
      <w:r w:rsidRPr="006A4408">
        <w:t>will shape and guide the region's transit priorities and improvements over the next five years. The recommendations in this plan emerged from a data-informed process that incorporated historical operational</w:t>
      </w:r>
      <w:r w:rsidRPr="00B7510D">
        <w:t xml:space="preserve"> data, stakeholder feedback, industry standards, local policy, statewide objectives, and </w:t>
      </w:r>
      <w:r>
        <w:t xml:space="preserve">SRTA </w:t>
      </w:r>
      <w:r w:rsidRPr="00B7510D">
        <w:t>priorities. The</w:t>
      </w:r>
      <w:r>
        <w:t xml:space="preserve">y </w:t>
      </w:r>
      <w:r w:rsidRPr="00B7510D">
        <w:t xml:space="preserve">establish a framework for advancing strategic service adjustments, capital improvements, and policy initiatives, and </w:t>
      </w:r>
      <w:r>
        <w:t>make significant</w:t>
      </w:r>
      <w:r w:rsidRPr="00B7510D">
        <w:t xml:space="preserve"> progress toward </w:t>
      </w:r>
      <w:r>
        <w:t>improving</w:t>
      </w:r>
      <w:r w:rsidRPr="00B7510D">
        <w:t xml:space="preserve"> mobility for residents across the region.</w:t>
      </w:r>
    </w:p>
    <w:p w14:paraId="7C82F28F" w14:textId="1D8029A8" w:rsidR="00811216" w:rsidRPr="00024884" w:rsidRDefault="00811216" w:rsidP="00811216">
      <w:pPr>
        <w:pStyle w:val="Caption"/>
      </w:pPr>
      <w:bookmarkStart w:id="91" w:name="_Toc222142699"/>
      <w:r w:rsidRPr="00024884">
        <w:t xml:space="preserve">Figure </w:t>
      </w:r>
      <w:r w:rsidR="00686922">
        <w:fldChar w:fldCharType="begin"/>
      </w:r>
      <w:r w:rsidR="00686922">
        <w:instrText xml:space="preserve"> SEQ Figure \* ARABIC </w:instrText>
      </w:r>
      <w:r w:rsidR="00686922">
        <w:fldChar w:fldCharType="separate"/>
      </w:r>
      <w:r w:rsidR="00E4623A">
        <w:rPr>
          <w:noProof/>
        </w:rPr>
        <w:t>1</w:t>
      </w:r>
      <w:r w:rsidR="00686922">
        <w:fldChar w:fldCharType="end"/>
      </w:r>
      <w:r w:rsidRPr="00024884">
        <w:t>. SRTA Fall River Terminal</w:t>
      </w:r>
      <w:bookmarkEnd w:id="91"/>
      <w:r w:rsidRPr="00024884">
        <w:t xml:space="preserve"> </w:t>
      </w:r>
    </w:p>
    <w:p w14:paraId="46A04040" w14:textId="77777777" w:rsidR="00811216" w:rsidRPr="005137B7" w:rsidRDefault="00811216" w:rsidP="00811216">
      <w:pPr>
        <w:pStyle w:val="FigureParagraph"/>
      </w:pPr>
      <w:r w:rsidRPr="00811216">
        <w:rPr>
          <w:noProof/>
        </w:rPr>
        <w:drawing>
          <wp:inline distT="0" distB="0" distL="0" distR="0" wp14:anchorId="313D52CB" wp14:editId="51ADDFB2">
            <wp:extent cx="3612637" cy="5942366"/>
            <wp:effectExtent l="0" t="2857" r="4127" b="4128"/>
            <wp:docPr id="1287686872" name="Picture 2" descr="SRTA Fall River Terminal with multiple buses parked and passengers outside on a sunny da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87686872" name="Picture 2" descr="SRTA Fall River Terminal with multiple buses parked and passengers outside on a sunny day."/>
                    <pic:cNvPicPr>
                      <a:picLocks noChangeAspect="1" noChangeArrowheads="1"/>
                    </pic:cNvPicPr>
                  </pic:nvPicPr>
                  <pic:blipFill rotWithShape="1">
                    <a:blip r:embed="rId14" cstate="print">
                      <a:extLst>
                        <a:ext uri="{28A0092B-C50C-407E-A947-70E740481C1C}">
                          <a14:useLocalDpi xmlns:a14="http://schemas.microsoft.com/office/drawing/2010/main" val="0"/>
                        </a:ext>
                      </a:extLst>
                    </a:blip>
                    <a:srcRect l="46159" r="8243"/>
                    <a:stretch>
                      <a:fillRect/>
                    </a:stretch>
                  </pic:blipFill>
                  <pic:spPr bwMode="auto">
                    <a:xfrm rot="5400000">
                      <a:off x="0" y="0"/>
                      <a:ext cx="3613387" cy="5943600"/>
                    </a:xfrm>
                    <a:prstGeom prst="rect">
                      <a:avLst/>
                    </a:prstGeom>
                    <a:noFill/>
                    <a:ln>
                      <a:noFill/>
                    </a:ln>
                    <a:extLst>
                      <a:ext uri="{53640926-AAD7-44D8-BBD7-CCE9431645EC}">
                        <a14:shadowObscured xmlns:a14="http://schemas.microsoft.com/office/drawing/2010/main"/>
                      </a:ext>
                    </a:extLst>
                  </pic:spPr>
                </pic:pic>
              </a:graphicData>
            </a:graphic>
          </wp:inline>
        </w:drawing>
      </w:r>
    </w:p>
    <w:p w14:paraId="0CCDAB19" w14:textId="77777777" w:rsidR="00811216" w:rsidRDefault="00811216" w:rsidP="00811216">
      <w:pPr>
        <w:pStyle w:val="Source"/>
      </w:pPr>
      <w:r w:rsidRPr="00562706">
        <w:t>Source: AECOM</w:t>
      </w:r>
      <w:r>
        <w:t xml:space="preserve"> 2025</w:t>
      </w:r>
    </w:p>
    <w:p w14:paraId="49299B60" w14:textId="77777777" w:rsidR="00811216" w:rsidRPr="003F56D3" w:rsidRDefault="00811216" w:rsidP="00811216">
      <w:pPr>
        <w:pStyle w:val="Heading2"/>
      </w:pPr>
      <w:bookmarkStart w:id="92" w:name="_Toc222142613"/>
      <w:r w:rsidRPr="003F56D3">
        <w:t>Changes Since the 2020 Comprehensive Regional Transit Plan</w:t>
      </w:r>
      <w:bookmarkEnd w:id="92"/>
    </w:p>
    <w:p w14:paraId="5C3A7BAE" w14:textId="77777777" w:rsidR="00811216" w:rsidRDefault="00811216" w:rsidP="00811216">
      <w:pPr>
        <w:pStyle w:val="BodyText"/>
      </w:pPr>
      <w:r w:rsidRPr="00D41C4B">
        <w:t>The 2020 CRTP featured a</w:t>
      </w:r>
      <w:r w:rsidRPr="00D41C4B" w:rsidDel="00866065">
        <w:t xml:space="preserve"> </w:t>
      </w:r>
      <w:r w:rsidRPr="00D41C4B">
        <w:t>range of recommendations including service enhancements and capital investments.</w:t>
      </w:r>
      <w:r>
        <w:t xml:space="preserve"> In the last five years,</w:t>
      </w:r>
      <w:r w:rsidRPr="00F30DC0">
        <w:t xml:space="preserve"> there has been a significant infusion of state and federal funding supporting expanded transit service. Some of the investments that </w:t>
      </w:r>
      <w:r>
        <w:t>SRTA</w:t>
      </w:r>
      <w:r w:rsidRPr="00F30DC0">
        <w:t xml:space="preserve"> has made over the past five years include:</w:t>
      </w:r>
      <w:r w:rsidRPr="008E08EA">
        <w:t xml:space="preserve"> </w:t>
      </w:r>
    </w:p>
    <w:p w14:paraId="4AA798D4" w14:textId="51933CAC" w:rsidR="00811216" w:rsidRPr="00AC652E" w:rsidRDefault="002F052A" w:rsidP="00811216">
      <w:pPr>
        <w:pStyle w:val="ListBullet"/>
      </w:pPr>
      <w:r>
        <w:t>Implement</w:t>
      </w:r>
      <w:r w:rsidR="0063353F">
        <w:t>ed</w:t>
      </w:r>
      <w:r>
        <w:t xml:space="preserve"> Sunday service with a schedule matching Saturday</w:t>
      </w:r>
      <w:r w:rsidR="002345D2">
        <w:t xml:space="preserve"> operations.</w:t>
      </w:r>
    </w:p>
    <w:p w14:paraId="1A9ED5F5" w14:textId="4051CB97" w:rsidR="00811216" w:rsidRPr="00AC652E" w:rsidRDefault="002345D2" w:rsidP="00811216">
      <w:pPr>
        <w:pStyle w:val="ListBullet"/>
      </w:pPr>
      <w:r>
        <w:t xml:space="preserve">Implemented a microtransit </w:t>
      </w:r>
      <w:r w:rsidR="009E583F">
        <w:t xml:space="preserve">pilot program serving the region’s </w:t>
      </w:r>
      <w:r w:rsidR="00784374">
        <w:t>new</w:t>
      </w:r>
      <w:r w:rsidR="009E583F">
        <w:t xml:space="preserve"> </w:t>
      </w:r>
      <w:r w:rsidR="0025296F">
        <w:t>Massachusetts Bay Transportation Authority (</w:t>
      </w:r>
      <w:r w:rsidR="009E583F">
        <w:t>MBTA</w:t>
      </w:r>
      <w:r w:rsidR="0025296F">
        <w:t>)</w:t>
      </w:r>
      <w:r w:rsidR="009E583F">
        <w:t xml:space="preserve"> stations in Fall River and New Bedford</w:t>
      </w:r>
      <w:r w:rsidR="009E7FC7">
        <w:t>.</w:t>
      </w:r>
    </w:p>
    <w:p w14:paraId="5A82E2C8" w14:textId="156EBA1F" w:rsidR="00811216" w:rsidRPr="003D11F4" w:rsidRDefault="009E7FC7" w:rsidP="00811216">
      <w:pPr>
        <w:pStyle w:val="ListBullet"/>
      </w:pPr>
      <w:r w:rsidRPr="003D11F4">
        <w:t>R</w:t>
      </w:r>
      <w:r w:rsidR="00811216" w:rsidRPr="003D11F4">
        <w:t>eplac</w:t>
      </w:r>
      <w:r w:rsidRPr="003D11F4">
        <w:t>ed an</w:t>
      </w:r>
      <w:r w:rsidR="00811216" w:rsidRPr="003D11F4">
        <w:t xml:space="preserve"> aging fleet </w:t>
      </w:r>
      <w:r w:rsidRPr="003D11F4">
        <w:t>with</w:t>
      </w:r>
      <w:r w:rsidR="00811216" w:rsidRPr="003D11F4">
        <w:t xml:space="preserve"> the procurement of </w:t>
      </w:r>
      <w:r w:rsidR="00FD44CD" w:rsidRPr="003D11F4">
        <w:t xml:space="preserve">40 </w:t>
      </w:r>
      <w:r w:rsidRPr="003D11F4">
        <w:t xml:space="preserve">diesel/electric hybrid </w:t>
      </w:r>
      <w:r w:rsidR="00811216" w:rsidRPr="003D11F4">
        <w:t>buses</w:t>
      </w:r>
      <w:r w:rsidR="00FD44CD" w:rsidRPr="003D11F4">
        <w:t xml:space="preserve"> and </w:t>
      </w:r>
      <w:r w:rsidR="003D11F4">
        <w:t>four</w:t>
      </w:r>
      <w:r w:rsidR="00FD44CD" w:rsidRPr="003D11F4">
        <w:t xml:space="preserve"> </w:t>
      </w:r>
      <w:r w:rsidR="00A05FAF" w:rsidRPr="003D11F4">
        <w:t>battery electric buses (BEB).</w:t>
      </w:r>
    </w:p>
    <w:p w14:paraId="6A42F722" w14:textId="50FD4AB9" w:rsidR="00811216" w:rsidRPr="00AC652E" w:rsidRDefault="009E7FC7" w:rsidP="00811216">
      <w:pPr>
        <w:pStyle w:val="ListBullet"/>
      </w:pPr>
      <w:r>
        <w:t>Implemented fare</w:t>
      </w:r>
      <w:r w:rsidR="0063353F">
        <w:t>-</w:t>
      </w:r>
      <w:r>
        <w:t>free service on all fixed routes and demand response.</w:t>
      </w:r>
    </w:p>
    <w:p w14:paraId="260FC372" w14:textId="77777777" w:rsidR="00811216" w:rsidRPr="003F56D3" w:rsidRDefault="00811216" w:rsidP="00811216">
      <w:pPr>
        <w:pStyle w:val="Heading2"/>
      </w:pPr>
      <w:bookmarkStart w:id="93" w:name="_Toc222142614"/>
      <w:r w:rsidRPr="003F56D3">
        <w:lastRenderedPageBreak/>
        <w:t>Planning Process</w:t>
      </w:r>
      <w:bookmarkEnd w:id="93"/>
    </w:p>
    <w:p w14:paraId="45C9BC10" w14:textId="77777777" w:rsidR="00811216" w:rsidRDefault="00811216" w:rsidP="00811216">
      <w:pPr>
        <w:pStyle w:val="BodyText"/>
      </w:pPr>
      <w:r w:rsidRPr="004A62C2">
        <w:t xml:space="preserve">The planning process for the </w:t>
      </w:r>
      <w:r>
        <w:t>CRTP</w:t>
      </w:r>
      <w:r w:rsidRPr="004A62C2">
        <w:t xml:space="preserve"> was a collaborative effort </w:t>
      </w:r>
      <w:r>
        <w:t xml:space="preserve">in which SRTA </w:t>
      </w:r>
      <w:r w:rsidRPr="004A62C2">
        <w:t>engag</w:t>
      </w:r>
      <w:r>
        <w:t>ed</w:t>
      </w:r>
      <w:r w:rsidRPr="004A62C2">
        <w:t xml:space="preserve"> with</w:t>
      </w:r>
      <w:r>
        <w:t xml:space="preserve"> </w:t>
      </w:r>
      <w:r w:rsidRPr="004A62C2">
        <w:t>key stakeholders,</w:t>
      </w:r>
      <w:r>
        <w:t xml:space="preserve"> such as SRTA board members, employees, and the public. Input from these groups, along with guidance from statewide and regional transportation plans, was used </w:t>
      </w:r>
      <w:r w:rsidRPr="004A62C2">
        <w:t>to establish goals and objectives</w:t>
      </w:r>
      <w:r>
        <w:t xml:space="preserve"> for this plan</w:t>
      </w:r>
      <w:r w:rsidRPr="004A62C2">
        <w:t xml:space="preserve">. </w:t>
      </w:r>
    </w:p>
    <w:p w14:paraId="4D0F89B4" w14:textId="3E7EADAE" w:rsidR="008F6B5D" w:rsidRDefault="00811216" w:rsidP="00811216">
      <w:pPr>
        <w:pStyle w:val="BodyText"/>
        <w:rPr>
          <w:szCs w:val="22"/>
        </w:rPr>
      </w:pPr>
      <w:r>
        <w:t>SRTA used both quantitative and qualitative input when developing recommendations</w:t>
      </w:r>
      <w:r w:rsidR="004E7316">
        <w:t xml:space="preserve"> for</w:t>
      </w:r>
      <w:r w:rsidR="00F16B7C">
        <w:t xml:space="preserve"> future system improvements</w:t>
      </w:r>
      <w:r>
        <w:t>. An evaluation of SRTA’s c</w:t>
      </w:r>
      <w:r w:rsidRPr="004A62C2">
        <w:t>urrent transit operations</w:t>
      </w:r>
      <w:r>
        <w:t>, including</w:t>
      </w:r>
      <w:r w:rsidRPr="004A62C2">
        <w:t xml:space="preserve"> existing service levels, ridership patterns, and overall system performance</w:t>
      </w:r>
      <w:r>
        <w:t>,</w:t>
      </w:r>
      <w:r w:rsidRPr="004A62C2">
        <w:t xml:space="preserve"> </w:t>
      </w:r>
      <w:r>
        <w:t>helped to</w:t>
      </w:r>
      <w:r w:rsidRPr="004A62C2">
        <w:t xml:space="preserve"> </w:t>
      </w:r>
      <w:r>
        <w:t>identify</w:t>
      </w:r>
      <w:r w:rsidRPr="004A62C2">
        <w:t xml:space="preserve"> baseline efficiencies and </w:t>
      </w:r>
      <w:r>
        <w:t>opportunities</w:t>
      </w:r>
      <w:r w:rsidRPr="004A62C2">
        <w:t xml:space="preserve">. </w:t>
      </w:r>
      <w:r w:rsidR="002C3583" w:rsidRPr="00953EFA">
        <w:rPr>
          <w:szCs w:val="22"/>
        </w:rPr>
        <w:t xml:space="preserve">It should be noted that the data in this plan </w:t>
      </w:r>
      <w:r w:rsidR="00871BD7">
        <w:rPr>
          <w:szCs w:val="22"/>
        </w:rPr>
        <w:t>were</w:t>
      </w:r>
      <w:r w:rsidR="00871BD7" w:rsidRPr="00953EFA">
        <w:rPr>
          <w:szCs w:val="22"/>
        </w:rPr>
        <w:t xml:space="preserve"> </w:t>
      </w:r>
      <w:r w:rsidR="002C3583" w:rsidRPr="00953EFA">
        <w:rPr>
          <w:szCs w:val="22"/>
        </w:rPr>
        <w:t xml:space="preserve">largely gathered between April and October 2025 to analyze existing conditions and provide a foundation for later elements. Therefore, the data referenced </w:t>
      </w:r>
      <w:r w:rsidR="00871BD7">
        <w:rPr>
          <w:szCs w:val="22"/>
        </w:rPr>
        <w:t>are</w:t>
      </w:r>
      <w:r w:rsidR="00871BD7" w:rsidRPr="00953EFA">
        <w:rPr>
          <w:szCs w:val="22"/>
        </w:rPr>
        <w:t xml:space="preserve"> </w:t>
      </w:r>
      <w:r w:rsidR="002C3583" w:rsidRPr="00953EFA">
        <w:rPr>
          <w:szCs w:val="22"/>
        </w:rPr>
        <w:t xml:space="preserve">largely from </w:t>
      </w:r>
      <w:r w:rsidR="00266733">
        <w:rPr>
          <w:szCs w:val="22"/>
        </w:rPr>
        <w:t>FY </w:t>
      </w:r>
      <w:r w:rsidR="00266733" w:rsidRPr="00953EFA">
        <w:rPr>
          <w:szCs w:val="22"/>
        </w:rPr>
        <w:t>2020</w:t>
      </w:r>
      <w:r w:rsidR="002C3583" w:rsidRPr="00953EFA">
        <w:rPr>
          <w:szCs w:val="22"/>
        </w:rPr>
        <w:t xml:space="preserve"> to </w:t>
      </w:r>
      <w:r w:rsidR="002076A6">
        <w:rPr>
          <w:szCs w:val="22"/>
        </w:rPr>
        <w:t>FY </w:t>
      </w:r>
      <w:r w:rsidR="002076A6" w:rsidRPr="00953EFA">
        <w:rPr>
          <w:szCs w:val="22"/>
        </w:rPr>
        <w:t>2024</w:t>
      </w:r>
      <w:r w:rsidR="002C3583" w:rsidRPr="00953EFA">
        <w:rPr>
          <w:szCs w:val="22"/>
        </w:rPr>
        <w:t>—the plan’s five-year reporting period.  Service enhancements and ridership changes beyond this timeframe, while sometimes discussed in the narrative, are largely not fully captured in the data represented</w:t>
      </w:r>
      <w:r w:rsidR="002C3583">
        <w:rPr>
          <w:szCs w:val="22"/>
        </w:rPr>
        <w:t xml:space="preserve">. </w:t>
      </w:r>
    </w:p>
    <w:p w14:paraId="67408EDF" w14:textId="6689BC74" w:rsidR="00811216" w:rsidRDefault="00811216" w:rsidP="00811216">
      <w:pPr>
        <w:pStyle w:val="BodyText"/>
      </w:pPr>
      <w:r>
        <w:t>Additionally</w:t>
      </w:r>
      <w:r w:rsidRPr="00A17490">
        <w:t xml:space="preserve">, </w:t>
      </w:r>
      <w:r>
        <w:t>a</w:t>
      </w:r>
      <w:r w:rsidRPr="00A17490">
        <w:t xml:space="preserve"> market analysis was carried out to contextualize the region's demographic and socioeconomic characteristics.</w:t>
      </w:r>
      <w:r>
        <w:t xml:space="preserve"> The analysis included</w:t>
      </w:r>
      <w:r w:rsidRPr="004A62C2">
        <w:t xml:space="preserve"> factors such as population trends, job locations, and transit demand</w:t>
      </w:r>
      <w:r>
        <w:t xml:space="preserve"> </w:t>
      </w:r>
      <w:r w:rsidRPr="004A62C2">
        <w:t xml:space="preserve">to pinpoint areas with the most critical needs. </w:t>
      </w:r>
    </w:p>
    <w:p w14:paraId="32B5F1C8" w14:textId="69DC276D" w:rsidR="00811216" w:rsidRDefault="00811216" w:rsidP="00811216">
      <w:pPr>
        <w:pStyle w:val="BodyText"/>
      </w:pPr>
      <w:r w:rsidRPr="004A62C2">
        <w:t xml:space="preserve">In parallel, a robust outreach campaign was </w:t>
      </w:r>
      <w:r>
        <w:t>conducted</w:t>
      </w:r>
      <w:r w:rsidRPr="004A62C2">
        <w:t>, utilizing both in-person gatherings and virtual sessions to ensure input</w:t>
      </w:r>
      <w:r>
        <w:t xml:space="preserve"> from a diverse group of stakeholders</w:t>
      </w:r>
      <w:r w:rsidRPr="004A62C2">
        <w:t xml:space="preserve">. </w:t>
      </w:r>
      <w:r>
        <w:t>Key outreach activities included multiple target online surveys, an employee survey, pop-up events</w:t>
      </w:r>
      <w:r w:rsidR="0063353F">
        <w:t>,</w:t>
      </w:r>
      <w:r>
        <w:t xml:space="preserve"> and updates at a</w:t>
      </w:r>
      <w:r w:rsidR="0063353F">
        <w:t>n</w:t>
      </w:r>
      <w:r>
        <w:t xml:space="preserve"> </w:t>
      </w:r>
      <w:r w:rsidR="005D64B7">
        <w:t>S</w:t>
      </w:r>
      <w:r>
        <w:t>RTA board meeting, as well as social media promotions of survey links.</w:t>
      </w:r>
    </w:p>
    <w:p w14:paraId="0909474C" w14:textId="77777777" w:rsidR="00811216" w:rsidRPr="00024884" w:rsidRDefault="00811216" w:rsidP="00811216">
      <w:pPr>
        <w:pStyle w:val="Heading2"/>
      </w:pPr>
      <w:bookmarkStart w:id="94" w:name="_Toc222142615"/>
      <w:r w:rsidRPr="00024884">
        <w:t>Recommendations</w:t>
      </w:r>
      <w:bookmarkEnd w:id="94"/>
    </w:p>
    <w:p w14:paraId="00230EF4" w14:textId="77777777" w:rsidR="00871BD7" w:rsidRDefault="00811216" w:rsidP="00811216">
      <w:pPr>
        <w:pStyle w:val="BodyText"/>
      </w:pPr>
      <w:r>
        <w:t xml:space="preserve">SRTA developed 21 recommendations that address the needs identified through the </w:t>
      </w:r>
      <w:r w:rsidR="110FDC21">
        <w:t xml:space="preserve">CRTP </w:t>
      </w:r>
      <w:r>
        <w:t>planning process (</w:t>
      </w:r>
      <w:r>
        <w:fldChar w:fldCharType="begin"/>
      </w:r>
      <w:r>
        <w:instrText xml:space="preserve"> REF _Ref212551929 \h </w:instrText>
      </w:r>
      <w:r>
        <w:fldChar w:fldCharType="separate"/>
      </w:r>
      <w:r w:rsidR="00E4623A" w:rsidRPr="00024884">
        <w:t xml:space="preserve">Table </w:t>
      </w:r>
      <w:r w:rsidR="00E4623A">
        <w:rPr>
          <w:noProof/>
        </w:rPr>
        <w:t>1</w:t>
      </w:r>
      <w:r>
        <w:fldChar w:fldCharType="end"/>
      </w:r>
      <w:r>
        <w:t xml:space="preserve">). These recommendations will guide efforts over the next five years and provide a flexible approach to pursuing strategic improvements in mobility depending on how the future unfolds. For instance, significant changes in ridership demand or propulsion technology could change how certain recommendations are prioritized. </w:t>
      </w:r>
    </w:p>
    <w:p w14:paraId="4400E695" w14:textId="4BF4B4E7" w:rsidR="00811216" w:rsidRPr="00520254" w:rsidRDefault="00811216" w:rsidP="00811216">
      <w:pPr>
        <w:pStyle w:val="BodyText"/>
      </w:pPr>
      <w:r>
        <w:t xml:space="preserve">The recommendations are grouped into seven primary categories: service, capital, policy, performance, coordination, additional studies, and other (for those recommendations that do not fit elsewhere). The recommendations are not presented as a prioritized list and are only numbered for reference </w:t>
      </w:r>
      <w:r w:rsidR="00BD7CB0">
        <w:t>to</w:t>
      </w:r>
      <w:r>
        <w:t xml:space="preserve"> the recommendations in Chapter</w:t>
      </w:r>
      <w:r w:rsidR="00711C95">
        <w:t xml:space="preserve"> </w:t>
      </w:r>
      <w:r w:rsidR="00711C95">
        <w:fldChar w:fldCharType="begin"/>
      </w:r>
      <w:r w:rsidR="00711C95">
        <w:instrText xml:space="preserve"> REF _Ref216969357 \r \h </w:instrText>
      </w:r>
      <w:r w:rsidR="00711C95">
        <w:fldChar w:fldCharType="separate"/>
      </w:r>
      <w:r w:rsidR="00E4623A">
        <w:t>8</w:t>
      </w:r>
      <w:r w:rsidR="00711C95">
        <w:fldChar w:fldCharType="end"/>
      </w:r>
      <w:r>
        <w:t>.</w:t>
      </w:r>
    </w:p>
    <w:p w14:paraId="719AAFE7" w14:textId="566725AA" w:rsidR="00811216" w:rsidRDefault="00811216" w:rsidP="00811216">
      <w:pPr>
        <w:pStyle w:val="Caption"/>
      </w:pPr>
      <w:bookmarkStart w:id="95" w:name="_Ref212551929"/>
      <w:bookmarkStart w:id="96" w:name="_Toc222142756"/>
      <w:r w:rsidRPr="00024884">
        <w:t xml:space="preserve">Table </w:t>
      </w:r>
      <w:r w:rsidRPr="00024884">
        <w:fldChar w:fldCharType="begin"/>
      </w:r>
      <w:r w:rsidRPr="00024884">
        <w:instrText xml:space="preserve"> SEQ Table \* ARABIC </w:instrText>
      </w:r>
      <w:r w:rsidRPr="00024884">
        <w:fldChar w:fldCharType="separate"/>
      </w:r>
      <w:r w:rsidR="00E4623A">
        <w:rPr>
          <w:noProof/>
        </w:rPr>
        <w:t>1</w:t>
      </w:r>
      <w:r w:rsidRPr="00024884">
        <w:fldChar w:fldCharType="end"/>
      </w:r>
      <w:bookmarkEnd w:id="95"/>
      <w:r w:rsidRPr="00024884">
        <w:t>. Recommendations</w:t>
      </w:r>
      <w:bookmarkEnd w:id="96"/>
      <w:r w:rsidRPr="00024884">
        <w:t xml:space="preserve"> </w:t>
      </w:r>
    </w:p>
    <w:tbl>
      <w:tblPr>
        <w:tblStyle w:val="TableGrid"/>
        <w:tblW w:w="5000" w:type="pct"/>
        <w:tblBorders>
          <w:left w:val="none" w:sz="0" w:space="0" w:color="auto"/>
          <w:right w:val="none" w:sz="0" w:space="0" w:color="auto"/>
        </w:tblBorders>
        <w:tblLayout w:type="fixed"/>
        <w:tblLook w:val="04A0" w:firstRow="1" w:lastRow="0" w:firstColumn="1" w:lastColumn="0" w:noHBand="0" w:noVBand="1"/>
      </w:tblPr>
      <w:tblGrid>
        <w:gridCol w:w="900"/>
        <w:gridCol w:w="2340"/>
        <w:gridCol w:w="6120"/>
      </w:tblGrid>
      <w:tr w:rsidR="00811216" w14:paraId="628C44AC" w14:textId="77777777" w:rsidTr="004D39ED">
        <w:trPr>
          <w:cnfStyle w:val="100000000000" w:firstRow="1" w:lastRow="0" w:firstColumn="0" w:lastColumn="0" w:oddVBand="0" w:evenVBand="0" w:oddHBand="0" w:evenHBand="0" w:firstRowFirstColumn="0" w:firstRowLastColumn="0" w:lastRowFirstColumn="0" w:lastRowLastColumn="0"/>
          <w:cantSplit/>
          <w:tblHeader/>
        </w:trPr>
        <w:tc>
          <w:tcPr>
            <w:tcW w:w="900" w:type="dxa"/>
            <w:tcBorders>
              <w:bottom w:val="single" w:sz="24" w:space="0" w:color="auto"/>
            </w:tcBorders>
            <w:vAlign w:val="center"/>
          </w:tcPr>
          <w:p w14:paraId="0F9DDDF0" w14:textId="4347FF3C" w:rsidR="00811216" w:rsidRDefault="00811216" w:rsidP="004D39ED">
            <w:pPr>
              <w:pStyle w:val="TableHeading"/>
              <w:jc w:val="center"/>
            </w:pPr>
            <w:r>
              <w:t>ID</w:t>
            </w:r>
          </w:p>
        </w:tc>
        <w:tc>
          <w:tcPr>
            <w:tcW w:w="2340" w:type="dxa"/>
            <w:tcBorders>
              <w:bottom w:val="single" w:sz="24" w:space="0" w:color="auto"/>
            </w:tcBorders>
          </w:tcPr>
          <w:p w14:paraId="3657E906" w14:textId="3C1770D2" w:rsidR="00811216" w:rsidRDefault="00811216" w:rsidP="00811216">
            <w:pPr>
              <w:pStyle w:val="TableHeadingCenter"/>
            </w:pPr>
            <w:r w:rsidRPr="00024884">
              <w:t>Category</w:t>
            </w:r>
          </w:p>
        </w:tc>
        <w:tc>
          <w:tcPr>
            <w:tcW w:w="6120" w:type="dxa"/>
            <w:tcBorders>
              <w:bottom w:val="single" w:sz="24" w:space="0" w:color="auto"/>
            </w:tcBorders>
          </w:tcPr>
          <w:p w14:paraId="659364CB" w14:textId="6A5001D3" w:rsidR="00811216" w:rsidRDefault="00811216" w:rsidP="00811216">
            <w:pPr>
              <w:pStyle w:val="TableHeadingCenter"/>
            </w:pPr>
            <w:r w:rsidRPr="00024884">
              <w:t>Recommendation</w:t>
            </w:r>
          </w:p>
        </w:tc>
      </w:tr>
      <w:tr w:rsidR="00811216" w14:paraId="0CD8C820" w14:textId="77777777" w:rsidTr="004D39ED">
        <w:trPr>
          <w:cantSplit/>
        </w:trPr>
        <w:tc>
          <w:tcPr>
            <w:tcW w:w="900" w:type="dxa"/>
            <w:tcBorders>
              <w:top w:val="single" w:sz="24" w:space="0" w:color="auto"/>
            </w:tcBorders>
            <w:vAlign w:val="center"/>
          </w:tcPr>
          <w:p w14:paraId="3A335DEA" w14:textId="6707B06B" w:rsidR="00811216" w:rsidRDefault="00811216" w:rsidP="004D39ED">
            <w:pPr>
              <w:pStyle w:val="TableBody"/>
              <w:jc w:val="center"/>
            </w:pPr>
            <w:r>
              <w:t>1</w:t>
            </w:r>
          </w:p>
        </w:tc>
        <w:tc>
          <w:tcPr>
            <w:tcW w:w="2340" w:type="dxa"/>
            <w:tcBorders>
              <w:top w:val="single" w:sz="24" w:space="0" w:color="auto"/>
            </w:tcBorders>
            <w:vAlign w:val="center"/>
          </w:tcPr>
          <w:p w14:paraId="5FA6B545" w14:textId="2D07D64F" w:rsidR="00811216" w:rsidRDefault="00811216" w:rsidP="00721E94">
            <w:pPr>
              <w:pStyle w:val="TableBodyCenter"/>
            </w:pPr>
            <w:r>
              <w:t>Service, Policy</w:t>
            </w:r>
          </w:p>
        </w:tc>
        <w:tc>
          <w:tcPr>
            <w:tcW w:w="6120" w:type="dxa"/>
            <w:tcBorders>
              <w:top w:val="single" w:sz="24" w:space="0" w:color="auto"/>
            </w:tcBorders>
          </w:tcPr>
          <w:p w14:paraId="1984FB0D" w14:textId="4E8A5465" w:rsidR="00811216" w:rsidRDefault="00811216" w:rsidP="00811216">
            <w:pPr>
              <w:pStyle w:val="TableBody"/>
            </w:pPr>
            <w:r>
              <w:t>B</w:t>
            </w:r>
            <w:r w:rsidRPr="002E39D1">
              <w:t>uild from prior planning studies</w:t>
            </w:r>
            <w:r w:rsidR="00871BD7">
              <w:t>;</w:t>
            </w:r>
            <w:r w:rsidRPr="002E39D1">
              <w:t xml:space="preserve"> define actionable next steps for service changes</w:t>
            </w:r>
          </w:p>
        </w:tc>
      </w:tr>
      <w:tr w:rsidR="00811216" w14:paraId="2A1279D4" w14:textId="77777777" w:rsidTr="004D39ED">
        <w:trPr>
          <w:cantSplit/>
        </w:trPr>
        <w:tc>
          <w:tcPr>
            <w:tcW w:w="900" w:type="dxa"/>
            <w:tcBorders>
              <w:bottom w:val="single" w:sz="4" w:space="0" w:color="auto"/>
            </w:tcBorders>
            <w:vAlign w:val="center"/>
          </w:tcPr>
          <w:p w14:paraId="73822B5E" w14:textId="68873686" w:rsidR="00811216" w:rsidRDefault="00811216" w:rsidP="004D39ED">
            <w:pPr>
              <w:pStyle w:val="TableBody"/>
              <w:jc w:val="center"/>
            </w:pPr>
            <w:r>
              <w:t>2</w:t>
            </w:r>
          </w:p>
        </w:tc>
        <w:tc>
          <w:tcPr>
            <w:tcW w:w="2340" w:type="dxa"/>
            <w:tcBorders>
              <w:bottom w:val="single" w:sz="4" w:space="0" w:color="auto"/>
            </w:tcBorders>
            <w:vAlign w:val="center"/>
          </w:tcPr>
          <w:p w14:paraId="63C6BABE" w14:textId="264392E4" w:rsidR="00811216" w:rsidRDefault="00811216" w:rsidP="00721E94">
            <w:pPr>
              <w:pStyle w:val="TableBodyCenter"/>
            </w:pPr>
            <w:r>
              <w:t>Service, Additional Studies</w:t>
            </w:r>
          </w:p>
        </w:tc>
        <w:tc>
          <w:tcPr>
            <w:tcW w:w="6120" w:type="dxa"/>
            <w:tcBorders>
              <w:bottom w:val="single" w:sz="4" w:space="0" w:color="auto"/>
            </w:tcBorders>
          </w:tcPr>
          <w:p w14:paraId="59F70621" w14:textId="5713828D" w:rsidR="00811216" w:rsidRDefault="00811216" w:rsidP="00811216">
            <w:pPr>
              <w:pStyle w:val="TableBody"/>
            </w:pPr>
            <w:r>
              <w:t>A</w:t>
            </w:r>
            <w:r w:rsidRPr="00207E74">
              <w:t xml:space="preserve">ssess costs and operational impacts of running later fixed route service and determine </w:t>
            </w:r>
            <w:proofErr w:type="gramStart"/>
            <w:r w:rsidRPr="00207E74">
              <w:t>future plans</w:t>
            </w:r>
            <w:proofErr w:type="gramEnd"/>
            <w:r w:rsidRPr="00207E74">
              <w:t xml:space="preserve"> for implementation</w:t>
            </w:r>
            <w:r w:rsidR="0098108A">
              <w:t xml:space="preserve"> </w:t>
            </w:r>
          </w:p>
        </w:tc>
      </w:tr>
      <w:tr w:rsidR="00EA118F" w14:paraId="1075024B" w14:textId="77777777" w:rsidTr="004D39ED">
        <w:trPr>
          <w:cantSplit/>
        </w:trPr>
        <w:tc>
          <w:tcPr>
            <w:tcW w:w="900" w:type="dxa"/>
            <w:tcBorders>
              <w:bottom w:val="single" w:sz="4" w:space="0" w:color="auto"/>
            </w:tcBorders>
            <w:vAlign w:val="center"/>
          </w:tcPr>
          <w:p w14:paraId="200D85EE" w14:textId="4DB86122" w:rsidR="00EA118F" w:rsidRDefault="00721E94" w:rsidP="004D39ED">
            <w:pPr>
              <w:pStyle w:val="TableBody"/>
              <w:jc w:val="center"/>
            </w:pPr>
            <w:r>
              <w:t>3</w:t>
            </w:r>
          </w:p>
        </w:tc>
        <w:tc>
          <w:tcPr>
            <w:tcW w:w="2340" w:type="dxa"/>
            <w:tcBorders>
              <w:bottom w:val="single" w:sz="4" w:space="0" w:color="auto"/>
            </w:tcBorders>
            <w:vAlign w:val="center"/>
          </w:tcPr>
          <w:p w14:paraId="41D7C591" w14:textId="56717365" w:rsidR="00EA118F" w:rsidRDefault="00721E94" w:rsidP="00721E94">
            <w:pPr>
              <w:pStyle w:val="TableBodyCenter"/>
            </w:pPr>
            <w:r>
              <w:t>Service, Additional Studies</w:t>
            </w:r>
          </w:p>
        </w:tc>
        <w:tc>
          <w:tcPr>
            <w:tcW w:w="6120" w:type="dxa"/>
            <w:tcBorders>
              <w:bottom w:val="single" w:sz="4" w:space="0" w:color="auto"/>
            </w:tcBorders>
          </w:tcPr>
          <w:p w14:paraId="0DC317CE" w14:textId="7F739235" w:rsidR="00EA118F" w:rsidRDefault="00721E94" w:rsidP="00811216">
            <w:pPr>
              <w:pStyle w:val="TableBody"/>
            </w:pPr>
            <w:r w:rsidRPr="00721E94">
              <w:t>Assess costs, operational impacts, and implementation strategies for increasing fixed route service frequency, with a goal of half hour headways systemwide</w:t>
            </w:r>
          </w:p>
        </w:tc>
      </w:tr>
      <w:tr w:rsidR="00292480" w14:paraId="3D276CF5" w14:textId="77777777" w:rsidTr="004D39ED">
        <w:trPr>
          <w:cantSplit/>
        </w:trPr>
        <w:tc>
          <w:tcPr>
            <w:tcW w:w="900" w:type="dxa"/>
            <w:vAlign w:val="center"/>
          </w:tcPr>
          <w:p w14:paraId="21D895F4" w14:textId="53E6EC4F" w:rsidR="00292480" w:rsidRPr="00292480" w:rsidRDefault="00292480" w:rsidP="004D39ED">
            <w:pPr>
              <w:pStyle w:val="TableBody"/>
              <w:jc w:val="center"/>
            </w:pPr>
            <w:r w:rsidRPr="004D39ED">
              <w:rPr>
                <w:color w:val="000000"/>
                <w:szCs w:val="22"/>
              </w:rPr>
              <w:t>4</w:t>
            </w:r>
          </w:p>
        </w:tc>
        <w:tc>
          <w:tcPr>
            <w:tcW w:w="2340" w:type="dxa"/>
            <w:vAlign w:val="center"/>
          </w:tcPr>
          <w:p w14:paraId="0CFD869D" w14:textId="013C8370" w:rsidR="00292480" w:rsidRDefault="00292480" w:rsidP="00292480">
            <w:pPr>
              <w:pStyle w:val="TableBodyCenter"/>
            </w:pPr>
            <w:r>
              <w:t>Service, Policy</w:t>
            </w:r>
          </w:p>
        </w:tc>
        <w:tc>
          <w:tcPr>
            <w:tcW w:w="6120" w:type="dxa"/>
          </w:tcPr>
          <w:p w14:paraId="7521E7C2" w14:textId="221F14D2" w:rsidR="00292480" w:rsidRDefault="00292480" w:rsidP="00292480">
            <w:pPr>
              <w:pStyle w:val="TableBody"/>
            </w:pPr>
            <w:r w:rsidRPr="00885282">
              <w:t>Continue to offer fare</w:t>
            </w:r>
            <w:r w:rsidR="00871BD7">
              <w:t>-</w:t>
            </w:r>
            <w:r w:rsidRPr="00885282">
              <w:t>free fixed route services subject to sustained state funding</w:t>
            </w:r>
            <w:r>
              <w:t xml:space="preserve"> </w:t>
            </w:r>
          </w:p>
        </w:tc>
      </w:tr>
      <w:tr w:rsidR="00292480" w14:paraId="0F894A1D" w14:textId="77777777" w:rsidTr="004D39ED">
        <w:trPr>
          <w:cantSplit/>
        </w:trPr>
        <w:tc>
          <w:tcPr>
            <w:tcW w:w="900" w:type="dxa"/>
            <w:vAlign w:val="center"/>
          </w:tcPr>
          <w:p w14:paraId="2C8BCD38" w14:textId="113A13FA" w:rsidR="00292480" w:rsidRPr="00292480" w:rsidRDefault="00292480" w:rsidP="004D39ED">
            <w:pPr>
              <w:pStyle w:val="TableBody"/>
              <w:jc w:val="center"/>
            </w:pPr>
            <w:r w:rsidRPr="004D39ED">
              <w:rPr>
                <w:color w:val="000000"/>
                <w:szCs w:val="22"/>
              </w:rPr>
              <w:lastRenderedPageBreak/>
              <w:t>5</w:t>
            </w:r>
          </w:p>
        </w:tc>
        <w:tc>
          <w:tcPr>
            <w:tcW w:w="2340" w:type="dxa"/>
            <w:vAlign w:val="center"/>
          </w:tcPr>
          <w:p w14:paraId="0A4CAB7F" w14:textId="2594A9DE" w:rsidR="00292480" w:rsidRDefault="00292480" w:rsidP="00292480">
            <w:pPr>
              <w:pStyle w:val="TableBodyCenter"/>
            </w:pPr>
            <w:r>
              <w:t>Service, Policy</w:t>
            </w:r>
          </w:p>
        </w:tc>
        <w:tc>
          <w:tcPr>
            <w:tcW w:w="6120" w:type="dxa"/>
          </w:tcPr>
          <w:p w14:paraId="3A5BEBEC" w14:textId="6821771F" w:rsidR="00292480" w:rsidRDefault="00292480" w:rsidP="00292480">
            <w:pPr>
              <w:pStyle w:val="TableBody"/>
            </w:pPr>
            <w:r w:rsidRPr="00885282">
              <w:t>Evaluate local assessment impacts on expanding fixed route service</w:t>
            </w:r>
            <w:r>
              <w:t xml:space="preserve"> </w:t>
            </w:r>
          </w:p>
        </w:tc>
      </w:tr>
      <w:tr w:rsidR="00292480" w14:paraId="17D4093D" w14:textId="77777777" w:rsidTr="004D39ED">
        <w:trPr>
          <w:cantSplit/>
        </w:trPr>
        <w:tc>
          <w:tcPr>
            <w:tcW w:w="900" w:type="dxa"/>
            <w:vAlign w:val="center"/>
          </w:tcPr>
          <w:p w14:paraId="3FEFA412" w14:textId="7C1D0D8C" w:rsidR="00292480" w:rsidRPr="00292480" w:rsidRDefault="00292480" w:rsidP="004D39ED">
            <w:pPr>
              <w:pStyle w:val="TableBody"/>
              <w:jc w:val="center"/>
            </w:pPr>
            <w:r w:rsidRPr="004D39ED">
              <w:rPr>
                <w:color w:val="000000"/>
                <w:szCs w:val="22"/>
              </w:rPr>
              <w:t>6</w:t>
            </w:r>
          </w:p>
        </w:tc>
        <w:tc>
          <w:tcPr>
            <w:tcW w:w="2340" w:type="dxa"/>
            <w:vAlign w:val="center"/>
          </w:tcPr>
          <w:p w14:paraId="67761F8D" w14:textId="2A8283D5" w:rsidR="00292480" w:rsidRDefault="00292480" w:rsidP="00292480">
            <w:pPr>
              <w:pStyle w:val="TableBodyCenter"/>
            </w:pPr>
            <w:r>
              <w:t>Service</w:t>
            </w:r>
          </w:p>
        </w:tc>
        <w:tc>
          <w:tcPr>
            <w:tcW w:w="6120" w:type="dxa"/>
          </w:tcPr>
          <w:p w14:paraId="39A55C55" w14:textId="4E6F0F2E" w:rsidR="00292480" w:rsidRPr="00885282" w:rsidRDefault="00292480" w:rsidP="00292480">
            <w:pPr>
              <w:pStyle w:val="TableBody"/>
            </w:pPr>
            <w:r w:rsidRPr="00FD3189">
              <w:t>Maintain Sunday service</w:t>
            </w:r>
            <w:r>
              <w:t xml:space="preserve"> </w:t>
            </w:r>
          </w:p>
        </w:tc>
      </w:tr>
      <w:tr w:rsidR="00292480" w14:paraId="69ACD5A6" w14:textId="77777777" w:rsidTr="004D39ED">
        <w:trPr>
          <w:cantSplit/>
        </w:trPr>
        <w:tc>
          <w:tcPr>
            <w:tcW w:w="900" w:type="dxa"/>
            <w:vAlign w:val="center"/>
          </w:tcPr>
          <w:p w14:paraId="6E0BC697" w14:textId="019DA8C0" w:rsidR="00292480" w:rsidRPr="00292480" w:rsidRDefault="00292480" w:rsidP="004D39ED">
            <w:pPr>
              <w:pStyle w:val="TableBody"/>
              <w:jc w:val="center"/>
            </w:pPr>
            <w:r w:rsidRPr="004D39ED">
              <w:rPr>
                <w:color w:val="000000"/>
                <w:szCs w:val="22"/>
              </w:rPr>
              <w:t>7</w:t>
            </w:r>
          </w:p>
        </w:tc>
        <w:tc>
          <w:tcPr>
            <w:tcW w:w="2340" w:type="dxa"/>
            <w:vAlign w:val="center"/>
          </w:tcPr>
          <w:p w14:paraId="54CE72F5" w14:textId="144AA793" w:rsidR="00292480" w:rsidRDefault="00292480" w:rsidP="00292480">
            <w:pPr>
              <w:pStyle w:val="TableBodyCenter"/>
            </w:pPr>
            <w:r>
              <w:t>Service, Coordination</w:t>
            </w:r>
          </w:p>
        </w:tc>
        <w:tc>
          <w:tcPr>
            <w:tcW w:w="6120" w:type="dxa"/>
          </w:tcPr>
          <w:p w14:paraId="0F1D149F" w14:textId="22FE88F3" w:rsidR="00292480" w:rsidRPr="00FD3189" w:rsidRDefault="00292480" w:rsidP="00292480">
            <w:pPr>
              <w:pStyle w:val="TableBody"/>
            </w:pPr>
            <w:r w:rsidRPr="00FD3189">
              <w:t>Enhance communication with the public about services and policies</w:t>
            </w:r>
            <w:r>
              <w:t xml:space="preserve"> </w:t>
            </w:r>
          </w:p>
        </w:tc>
      </w:tr>
      <w:tr w:rsidR="00292480" w14:paraId="498CA187" w14:textId="77777777" w:rsidTr="004D39ED">
        <w:trPr>
          <w:cantSplit/>
        </w:trPr>
        <w:tc>
          <w:tcPr>
            <w:tcW w:w="900" w:type="dxa"/>
            <w:vAlign w:val="center"/>
          </w:tcPr>
          <w:p w14:paraId="7CD790B8" w14:textId="185F8F04" w:rsidR="00292480" w:rsidRPr="00292480" w:rsidRDefault="00292480" w:rsidP="004D39ED">
            <w:pPr>
              <w:pStyle w:val="TableBody"/>
              <w:jc w:val="center"/>
            </w:pPr>
            <w:r w:rsidRPr="004D39ED">
              <w:rPr>
                <w:color w:val="000000"/>
                <w:szCs w:val="22"/>
              </w:rPr>
              <w:t>8</w:t>
            </w:r>
          </w:p>
        </w:tc>
        <w:tc>
          <w:tcPr>
            <w:tcW w:w="2340" w:type="dxa"/>
            <w:vAlign w:val="center"/>
          </w:tcPr>
          <w:p w14:paraId="74D7D3AF" w14:textId="1821F972" w:rsidR="00292480" w:rsidRDefault="00292480" w:rsidP="00292480">
            <w:pPr>
              <w:pStyle w:val="TableBodyCenter"/>
            </w:pPr>
            <w:r>
              <w:t>Service, Capital, Policy, Performance</w:t>
            </w:r>
          </w:p>
        </w:tc>
        <w:tc>
          <w:tcPr>
            <w:tcW w:w="6120" w:type="dxa"/>
          </w:tcPr>
          <w:p w14:paraId="16E0CFB2" w14:textId="257B6D2A" w:rsidR="00292480" w:rsidRPr="00FD3189" w:rsidRDefault="00292480" w:rsidP="00292480">
            <w:pPr>
              <w:pStyle w:val="TableBody"/>
            </w:pPr>
            <w:r w:rsidRPr="00C100A6">
              <w:t>Strategize how to accommodate increased ridership demand for demand response services, including capital needs, staff resources, and service eligibility and application process</w:t>
            </w:r>
            <w:r>
              <w:t xml:space="preserve"> </w:t>
            </w:r>
          </w:p>
        </w:tc>
      </w:tr>
      <w:tr w:rsidR="00292480" w14:paraId="76D991C7" w14:textId="77777777" w:rsidTr="004D39ED">
        <w:trPr>
          <w:cantSplit/>
        </w:trPr>
        <w:tc>
          <w:tcPr>
            <w:tcW w:w="900" w:type="dxa"/>
            <w:vAlign w:val="center"/>
          </w:tcPr>
          <w:p w14:paraId="65A20C98" w14:textId="24FE47F3" w:rsidR="00292480" w:rsidRPr="00292480" w:rsidRDefault="00292480" w:rsidP="004D39ED">
            <w:pPr>
              <w:pStyle w:val="TableBody"/>
              <w:jc w:val="center"/>
            </w:pPr>
            <w:r w:rsidRPr="004D39ED">
              <w:rPr>
                <w:color w:val="000000"/>
                <w:szCs w:val="22"/>
              </w:rPr>
              <w:t>9</w:t>
            </w:r>
          </w:p>
        </w:tc>
        <w:tc>
          <w:tcPr>
            <w:tcW w:w="2340" w:type="dxa"/>
            <w:vAlign w:val="center"/>
          </w:tcPr>
          <w:p w14:paraId="14CA0740" w14:textId="74DF5B20" w:rsidR="00292480" w:rsidRDefault="00292480" w:rsidP="00292480">
            <w:pPr>
              <w:pStyle w:val="TableBodyCenter"/>
            </w:pPr>
            <w:r>
              <w:t>Service</w:t>
            </w:r>
          </w:p>
        </w:tc>
        <w:tc>
          <w:tcPr>
            <w:tcW w:w="6120" w:type="dxa"/>
          </w:tcPr>
          <w:p w14:paraId="2584E889" w14:textId="237B1517" w:rsidR="00292480" w:rsidRPr="00C100A6" w:rsidRDefault="00292480" w:rsidP="00292480">
            <w:pPr>
              <w:pStyle w:val="TableBody"/>
            </w:pPr>
            <w:r w:rsidRPr="0001080F">
              <w:t>Focus on increasing microtransit service use through targeted advertising and marketing in the community</w:t>
            </w:r>
            <w:r>
              <w:t xml:space="preserve"> </w:t>
            </w:r>
          </w:p>
        </w:tc>
      </w:tr>
      <w:tr w:rsidR="00292480" w14:paraId="34E9E054" w14:textId="77777777" w:rsidTr="004D39ED">
        <w:trPr>
          <w:cantSplit/>
        </w:trPr>
        <w:tc>
          <w:tcPr>
            <w:tcW w:w="900" w:type="dxa"/>
            <w:vAlign w:val="center"/>
          </w:tcPr>
          <w:p w14:paraId="58420E0F" w14:textId="4A1AFCCC" w:rsidR="00292480" w:rsidRPr="00292480" w:rsidRDefault="00292480" w:rsidP="004D39ED">
            <w:pPr>
              <w:pStyle w:val="TableBody"/>
              <w:jc w:val="center"/>
            </w:pPr>
            <w:r w:rsidRPr="004D39ED">
              <w:rPr>
                <w:color w:val="000000"/>
                <w:szCs w:val="22"/>
              </w:rPr>
              <w:t>10</w:t>
            </w:r>
          </w:p>
        </w:tc>
        <w:tc>
          <w:tcPr>
            <w:tcW w:w="2340" w:type="dxa"/>
            <w:vAlign w:val="center"/>
          </w:tcPr>
          <w:p w14:paraId="79224A8F" w14:textId="0DC2BE36" w:rsidR="00292480" w:rsidRDefault="00292480" w:rsidP="00292480">
            <w:pPr>
              <w:pStyle w:val="TableBodyCenter"/>
            </w:pPr>
            <w:r>
              <w:t>Service, Coordination</w:t>
            </w:r>
          </w:p>
        </w:tc>
        <w:tc>
          <w:tcPr>
            <w:tcW w:w="6120" w:type="dxa"/>
          </w:tcPr>
          <w:p w14:paraId="33934C7B" w14:textId="6EE76E06" w:rsidR="00292480" w:rsidRPr="0001080F" w:rsidRDefault="00292480" w:rsidP="00292480">
            <w:pPr>
              <w:pStyle w:val="TableBody"/>
            </w:pPr>
            <w:r w:rsidRPr="008E083B">
              <w:t xml:space="preserve">Assess how microtransit connections to South Coast Rail stations affect ridership; explore expanded service zones and increased connections to South Coast Rail stations especially with growth of </w:t>
            </w:r>
            <w:r w:rsidR="00871BD7" w:rsidRPr="008E083B">
              <w:t xml:space="preserve">transit oriented development </w:t>
            </w:r>
            <w:r w:rsidRPr="008E083B">
              <w:t>in the SRTA service area</w:t>
            </w:r>
            <w:r>
              <w:t xml:space="preserve"> </w:t>
            </w:r>
          </w:p>
        </w:tc>
      </w:tr>
      <w:tr w:rsidR="00292480" w14:paraId="5BFA6FA0" w14:textId="77777777" w:rsidTr="004D39ED">
        <w:trPr>
          <w:cantSplit/>
        </w:trPr>
        <w:tc>
          <w:tcPr>
            <w:tcW w:w="900" w:type="dxa"/>
            <w:vAlign w:val="center"/>
          </w:tcPr>
          <w:p w14:paraId="2FA9EB01" w14:textId="0860F332" w:rsidR="00292480" w:rsidRPr="00292480" w:rsidRDefault="00292480" w:rsidP="004D39ED">
            <w:pPr>
              <w:pStyle w:val="TableBody"/>
              <w:jc w:val="center"/>
            </w:pPr>
            <w:r w:rsidRPr="004D39ED">
              <w:rPr>
                <w:color w:val="000000"/>
                <w:szCs w:val="22"/>
              </w:rPr>
              <w:t>11</w:t>
            </w:r>
          </w:p>
        </w:tc>
        <w:tc>
          <w:tcPr>
            <w:tcW w:w="2340" w:type="dxa"/>
            <w:vAlign w:val="center"/>
          </w:tcPr>
          <w:p w14:paraId="24A94488" w14:textId="6A6B477A" w:rsidR="00292480" w:rsidRDefault="00292480" w:rsidP="00292480">
            <w:pPr>
              <w:pStyle w:val="TableBodyCenter"/>
            </w:pPr>
            <w:r>
              <w:t>Service</w:t>
            </w:r>
          </w:p>
        </w:tc>
        <w:tc>
          <w:tcPr>
            <w:tcW w:w="6120" w:type="dxa"/>
          </w:tcPr>
          <w:p w14:paraId="0CB6CD9B" w14:textId="4F65553E" w:rsidR="00292480" w:rsidRPr="008E083B" w:rsidRDefault="00292480" w:rsidP="00292480">
            <w:pPr>
              <w:pStyle w:val="TableBody"/>
            </w:pPr>
            <w:r w:rsidRPr="0035038C">
              <w:t>Explore the potential to expand service to new locations within the region</w:t>
            </w:r>
            <w:r>
              <w:t xml:space="preserve"> </w:t>
            </w:r>
          </w:p>
        </w:tc>
      </w:tr>
      <w:tr w:rsidR="00292480" w14:paraId="565187E8" w14:textId="77777777" w:rsidTr="004D39ED">
        <w:trPr>
          <w:cantSplit/>
        </w:trPr>
        <w:tc>
          <w:tcPr>
            <w:tcW w:w="900" w:type="dxa"/>
            <w:vAlign w:val="center"/>
          </w:tcPr>
          <w:p w14:paraId="4832C1B6" w14:textId="0A5E6F21" w:rsidR="00292480" w:rsidRPr="00292480" w:rsidRDefault="00292480" w:rsidP="004D39ED">
            <w:pPr>
              <w:pStyle w:val="TableBody"/>
              <w:jc w:val="center"/>
            </w:pPr>
            <w:r w:rsidRPr="004D39ED">
              <w:rPr>
                <w:color w:val="000000"/>
                <w:szCs w:val="22"/>
              </w:rPr>
              <w:t>12</w:t>
            </w:r>
          </w:p>
        </w:tc>
        <w:tc>
          <w:tcPr>
            <w:tcW w:w="2340" w:type="dxa"/>
            <w:vAlign w:val="center"/>
          </w:tcPr>
          <w:p w14:paraId="5E3E3D2E" w14:textId="40AD2BD3" w:rsidR="00292480" w:rsidRDefault="00292480" w:rsidP="00292480">
            <w:pPr>
              <w:pStyle w:val="TableBodyCenter"/>
            </w:pPr>
            <w:r>
              <w:t>Service, Coordination</w:t>
            </w:r>
          </w:p>
        </w:tc>
        <w:tc>
          <w:tcPr>
            <w:tcW w:w="6120" w:type="dxa"/>
          </w:tcPr>
          <w:p w14:paraId="14BDF44A" w14:textId="5088E785" w:rsidR="00292480" w:rsidRPr="0035038C" w:rsidRDefault="00292480" w:rsidP="00292480">
            <w:pPr>
              <w:pStyle w:val="TableBody"/>
            </w:pPr>
            <w:r w:rsidRPr="0035038C">
              <w:t>Assess ways to match service with transit ridership potential in coordination with UMass Dartmouth</w:t>
            </w:r>
            <w:r>
              <w:t xml:space="preserve"> </w:t>
            </w:r>
          </w:p>
        </w:tc>
      </w:tr>
      <w:tr w:rsidR="00292480" w14:paraId="11D071AB" w14:textId="77777777" w:rsidTr="004D39ED">
        <w:trPr>
          <w:cantSplit/>
        </w:trPr>
        <w:tc>
          <w:tcPr>
            <w:tcW w:w="900" w:type="dxa"/>
            <w:vAlign w:val="center"/>
          </w:tcPr>
          <w:p w14:paraId="758DF5BA" w14:textId="63D9EDAC" w:rsidR="00292480" w:rsidRPr="00292480" w:rsidRDefault="00292480" w:rsidP="004D39ED">
            <w:pPr>
              <w:pStyle w:val="TableBody"/>
              <w:jc w:val="center"/>
            </w:pPr>
            <w:r w:rsidRPr="004D39ED">
              <w:rPr>
                <w:color w:val="000000"/>
                <w:szCs w:val="22"/>
              </w:rPr>
              <w:t>13</w:t>
            </w:r>
          </w:p>
        </w:tc>
        <w:tc>
          <w:tcPr>
            <w:tcW w:w="2340" w:type="dxa"/>
            <w:vAlign w:val="center"/>
          </w:tcPr>
          <w:p w14:paraId="6218E557" w14:textId="592C8B98" w:rsidR="00292480" w:rsidRDefault="00292480" w:rsidP="00292480">
            <w:pPr>
              <w:pStyle w:val="TableBodyCenter"/>
            </w:pPr>
            <w:r>
              <w:t>Service, Additional Studies</w:t>
            </w:r>
          </w:p>
        </w:tc>
        <w:tc>
          <w:tcPr>
            <w:tcW w:w="6120" w:type="dxa"/>
          </w:tcPr>
          <w:p w14:paraId="702335B6" w14:textId="7C96C179" w:rsidR="00292480" w:rsidRPr="0035038C" w:rsidRDefault="00292480" w:rsidP="00292480">
            <w:pPr>
              <w:pStyle w:val="TableBody"/>
            </w:pPr>
            <w:r w:rsidRPr="00110316">
              <w:t>Explore strategies for mitigating difficulties associated with short trips in terms of maintaining headways</w:t>
            </w:r>
            <w:r>
              <w:t xml:space="preserve"> </w:t>
            </w:r>
          </w:p>
        </w:tc>
      </w:tr>
      <w:tr w:rsidR="00292480" w14:paraId="190DBFA6" w14:textId="77777777" w:rsidTr="004D39ED">
        <w:trPr>
          <w:cantSplit/>
        </w:trPr>
        <w:tc>
          <w:tcPr>
            <w:tcW w:w="900" w:type="dxa"/>
            <w:vAlign w:val="center"/>
          </w:tcPr>
          <w:p w14:paraId="2E44DEAA" w14:textId="3A7FD187" w:rsidR="00292480" w:rsidRPr="00292480" w:rsidRDefault="00292480" w:rsidP="004D39ED">
            <w:pPr>
              <w:pStyle w:val="TableBody"/>
              <w:jc w:val="center"/>
            </w:pPr>
            <w:r w:rsidRPr="004D39ED">
              <w:rPr>
                <w:color w:val="000000"/>
                <w:szCs w:val="22"/>
              </w:rPr>
              <w:t>14</w:t>
            </w:r>
          </w:p>
        </w:tc>
        <w:tc>
          <w:tcPr>
            <w:tcW w:w="2340" w:type="dxa"/>
            <w:vAlign w:val="center"/>
          </w:tcPr>
          <w:p w14:paraId="231EFD45" w14:textId="5F799C6E" w:rsidR="00292480" w:rsidRDefault="00292480" w:rsidP="00292480">
            <w:pPr>
              <w:pStyle w:val="TableBodyCenter"/>
            </w:pPr>
            <w:r>
              <w:t>Service</w:t>
            </w:r>
          </w:p>
        </w:tc>
        <w:tc>
          <w:tcPr>
            <w:tcW w:w="6120" w:type="dxa"/>
          </w:tcPr>
          <w:p w14:paraId="76E70DEA" w14:textId="16B3F0BB" w:rsidR="00292480" w:rsidRPr="00110316" w:rsidRDefault="003818BE" w:rsidP="00292480">
            <w:pPr>
              <w:pStyle w:val="TableBody"/>
            </w:pPr>
            <w:r w:rsidRPr="003818BE">
              <w:t>Refresh list of bus stops identified for updates based on previously developed guidelines and secured funding</w:t>
            </w:r>
          </w:p>
        </w:tc>
      </w:tr>
      <w:tr w:rsidR="00292480" w14:paraId="59CDE3DF" w14:textId="77777777" w:rsidTr="004D39ED">
        <w:trPr>
          <w:cantSplit/>
        </w:trPr>
        <w:tc>
          <w:tcPr>
            <w:tcW w:w="900" w:type="dxa"/>
            <w:vAlign w:val="center"/>
          </w:tcPr>
          <w:p w14:paraId="09028FDD" w14:textId="1026E3B8" w:rsidR="00292480" w:rsidRPr="00292480" w:rsidRDefault="00292480" w:rsidP="004D39ED">
            <w:pPr>
              <w:pStyle w:val="TableBody"/>
              <w:jc w:val="center"/>
            </w:pPr>
            <w:r w:rsidRPr="004D39ED">
              <w:rPr>
                <w:color w:val="000000"/>
                <w:szCs w:val="22"/>
              </w:rPr>
              <w:t>15</w:t>
            </w:r>
          </w:p>
        </w:tc>
        <w:tc>
          <w:tcPr>
            <w:tcW w:w="2340" w:type="dxa"/>
            <w:vAlign w:val="center"/>
          </w:tcPr>
          <w:p w14:paraId="4255C9A2" w14:textId="30A214F3" w:rsidR="00292480" w:rsidRDefault="00292480" w:rsidP="00292480">
            <w:pPr>
              <w:pStyle w:val="TableBodyCenter"/>
            </w:pPr>
            <w:r>
              <w:t>Service, Capital, Additional Studies</w:t>
            </w:r>
          </w:p>
        </w:tc>
        <w:tc>
          <w:tcPr>
            <w:tcW w:w="6120" w:type="dxa"/>
          </w:tcPr>
          <w:p w14:paraId="7025161A" w14:textId="478AB24E" w:rsidR="00292480" w:rsidRPr="00027156" w:rsidRDefault="00292480" w:rsidP="00292480">
            <w:pPr>
              <w:pStyle w:val="TableBody"/>
            </w:pPr>
            <w:r w:rsidRPr="0075428F">
              <w:t>Evaluate potential for added capacity at existing</w:t>
            </w:r>
            <w:r w:rsidR="00403F44">
              <w:t xml:space="preserve"> transit</w:t>
            </w:r>
            <w:r w:rsidRPr="0075428F">
              <w:t xml:space="preserve"> hubs and opportunities for additional locations</w:t>
            </w:r>
            <w:r>
              <w:t xml:space="preserve"> </w:t>
            </w:r>
          </w:p>
        </w:tc>
      </w:tr>
      <w:tr w:rsidR="00292480" w14:paraId="39A68BC3" w14:textId="77777777" w:rsidTr="004D39ED">
        <w:trPr>
          <w:cantSplit/>
        </w:trPr>
        <w:tc>
          <w:tcPr>
            <w:tcW w:w="900" w:type="dxa"/>
            <w:vAlign w:val="center"/>
          </w:tcPr>
          <w:p w14:paraId="016C9B41" w14:textId="3EFABCA5" w:rsidR="00292480" w:rsidRPr="00292480" w:rsidRDefault="00292480" w:rsidP="004D39ED">
            <w:pPr>
              <w:pStyle w:val="TableBody"/>
              <w:jc w:val="center"/>
            </w:pPr>
            <w:r w:rsidRPr="004D39ED">
              <w:rPr>
                <w:color w:val="000000"/>
                <w:szCs w:val="22"/>
              </w:rPr>
              <w:t>16</w:t>
            </w:r>
          </w:p>
        </w:tc>
        <w:tc>
          <w:tcPr>
            <w:tcW w:w="2340" w:type="dxa"/>
            <w:vAlign w:val="center"/>
          </w:tcPr>
          <w:p w14:paraId="3E8CCACE" w14:textId="550A6AE5" w:rsidR="00292480" w:rsidRDefault="00292480" w:rsidP="00292480">
            <w:pPr>
              <w:pStyle w:val="TableBodyCenter"/>
            </w:pPr>
            <w:r>
              <w:t>Capital</w:t>
            </w:r>
          </w:p>
        </w:tc>
        <w:tc>
          <w:tcPr>
            <w:tcW w:w="6120" w:type="dxa"/>
          </w:tcPr>
          <w:p w14:paraId="3A4D1189" w14:textId="6E508A23" w:rsidR="00292480" w:rsidRPr="0075428F" w:rsidRDefault="00292480" w:rsidP="00292480">
            <w:pPr>
              <w:pStyle w:val="TableBody"/>
            </w:pPr>
            <w:r w:rsidRPr="004A6E4F">
              <w:t>Continue capital bus replacement plan to maintain a state of good repair</w:t>
            </w:r>
            <w:r>
              <w:t xml:space="preserve"> </w:t>
            </w:r>
          </w:p>
        </w:tc>
      </w:tr>
      <w:tr w:rsidR="00292480" w14:paraId="4959C0DD" w14:textId="77777777" w:rsidTr="004D39ED">
        <w:trPr>
          <w:cantSplit/>
        </w:trPr>
        <w:tc>
          <w:tcPr>
            <w:tcW w:w="900" w:type="dxa"/>
            <w:vAlign w:val="center"/>
          </w:tcPr>
          <w:p w14:paraId="0E91A2E4" w14:textId="3423E5A0" w:rsidR="00292480" w:rsidRPr="00292480" w:rsidRDefault="00292480" w:rsidP="004D39ED">
            <w:pPr>
              <w:pStyle w:val="TableBody"/>
              <w:jc w:val="center"/>
            </w:pPr>
            <w:r w:rsidRPr="004D39ED">
              <w:rPr>
                <w:color w:val="000000"/>
                <w:szCs w:val="22"/>
              </w:rPr>
              <w:t>17</w:t>
            </w:r>
          </w:p>
        </w:tc>
        <w:tc>
          <w:tcPr>
            <w:tcW w:w="2340" w:type="dxa"/>
            <w:vAlign w:val="center"/>
          </w:tcPr>
          <w:p w14:paraId="0422B250" w14:textId="0BB3AB03" w:rsidR="00292480" w:rsidRDefault="00292480" w:rsidP="00292480">
            <w:pPr>
              <w:pStyle w:val="TableBodyCenter"/>
            </w:pPr>
            <w:r>
              <w:t>Capital, Additional Studies</w:t>
            </w:r>
          </w:p>
        </w:tc>
        <w:tc>
          <w:tcPr>
            <w:tcW w:w="6120" w:type="dxa"/>
          </w:tcPr>
          <w:p w14:paraId="421F645B" w14:textId="053A9879" w:rsidR="00292480" w:rsidRPr="004A6E4F" w:rsidRDefault="00292480" w:rsidP="00292480">
            <w:pPr>
              <w:pStyle w:val="TableBody"/>
            </w:pPr>
            <w:r w:rsidRPr="004544C1">
              <w:t>Assess the benefits and drawbacks of alternatives to current maintenance facilities configuration, including transit operations and Title VI analyses, environmental review and permitting, and conceptual through final design</w:t>
            </w:r>
            <w:r>
              <w:t xml:space="preserve"> </w:t>
            </w:r>
          </w:p>
        </w:tc>
      </w:tr>
      <w:tr w:rsidR="00292480" w14:paraId="6167E3DB" w14:textId="77777777" w:rsidTr="004D39ED">
        <w:trPr>
          <w:cantSplit/>
        </w:trPr>
        <w:tc>
          <w:tcPr>
            <w:tcW w:w="900" w:type="dxa"/>
            <w:vAlign w:val="center"/>
          </w:tcPr>
          <w:p w14:paraId="1FAABCBB" w14:textId="602D033D" w:rsidR="00292480" w:rsidRPr="00292480" w:rsidRDefault="00292480" w:rsidP="004D39ED">
            <w:pPr>
              <w:pStyle w:val="TableBody"/>
              <w:jc w:val="center"/>
            </w:pPr>
            <w:r w:rsidRPr="004D39ED">
              <w:rPr>
                <w:color w:val="000000"/>
                <w:szCs w:val="22"/>
              </w:rPr>
              <w:t>18</w:t>
            </w:r>
          </w:p>
        </w:tc>
        <w:tc>
          <w:tcPr>
            <w:tcW w:w="2340" w:type="dxa"/>
            <w:vAlign w:val="center"/>
          </w:tcPr>
          <w:p w14:paraId="74171C56" w14:textId="502E6755" w:rsidR="00292480" w:rsidRDefault="00292480" w:rsidP="00292480">
            <w:pPr>
              <w:pStyle w:val="TableBodyCenter"/>
            </w:pPr>
            <w:r>
              <w:t>Capital, Coordination</w:t>
            </w:r>
          </w:p>
        </w:tc>
        <w:tc>
          <w:tcPr>
            <w:tcW w:w="6120" w:type="dxa"/>
          </w:tcPr>
          <w:p w14:paraId="35A6F73E" w14:textId="79D3DB09" w:rsidR="00292480" w:rsidRPr="004544C1" w:rsidRDefault="00292480" w:rsidP="00292480">
            <w:pPr>
              <w:pStyle w:val="TableBody"/>
            </w:pPr>
            <w:r w:rsidRPr="00C33BE3">
              <w:t>Continue collaborating with utility company to meet the needs of the current and future fleet</w:t>
            </w:r>
            <w:r>
              <w:t xml:space="preserve">  </w:t>
            </w:r>
          </w:p>
        </w:tc>
      </w:tr>
      <w:tr w:rsidR="006F2933" w14:paraId="6AB358C9" w14:textId="77777777">
        <w:trPr>
          <w:cantSplit/>
        </w:trPr>
        <w:tc>
          <w:tcPr>
            <w:tcW w:w="900" w:type="dxa"/>
            <w:vAlign w:val="center"/>
          </w:tcPr>
          <w:p w14:paraId="0318E9E7" w14:textId="77777777" w:rsidR="006F2933" w:rsidRPr="00292480" w:rsidRDefault="006F2933">
            <w:pPr>
              <w:pStyle w:val="TableBody"/>
              <w:jc w:val="center"/>
            </w:pPr>
            <w:r>
              <w:rPr>
                <w:color w:val="000000"/>
                <w:szCs w:val="22"/>
              </w:rPr>
              <w:t>19</w:t>
            </w:r>
          </w:p>
        </w:tc>
        <w:tc>
          <w:tcPr>
            <w:tcW w:w="2340" w:type="dxa"/>
            <w:vAlign w:val="center"/>
          </w:tcPr>
          <w:p w14:paraId="6DD1FA23" w14:textId="77777777" w:rsidR="006F2933" w:rsidRDefault="006F2933">
            <w:pPr>
              <w:pStyle w:val="TableBodyCenter"/>
            </w:pPr>
            <w:r>
              <w:t>Policy, Performance</w:t>
            </w:r>
          </w:p>
        </w:tc>
        <w:tc>
          <w:tcPr>
            <w:tcW w:w="6120" w:type="dxa"/>
          </w:tcPr>
          <w:p w14:paraId="2B760BE7" w14:textId="77777777" w:rsidR="006F2933" w:rsidRPr="000E629C" w:rsidRDefault="006F2933">
            <w:pPr>
              <w:pStyle w:val="TableBody"/>
            </w:pPr>
            <w:r w:rsidRPr="000F5F78">
              <w:t>Use ridership reports as educational tools to highlight key accomplishments and benefits of increased investment in service</w:t>
            </w:r>
            <w:r>
              <w:t xml:space="preserve"> </w:t>
            </w:r>
          </w:p>
        </w:tc>
      </w:tr>
      <w:tr w:rsidR="008F7B27" w14:paraId="7EAD12C5" w14:textId="77777777">
        <w:trPr>
          <w:cantSplit/>
        </w:trPr>
        <w:tc>
          <w:tcPr>
            <w:tcW w:w="900" w:type="dxa"/>
            <w:vAlign w:val="center"/>
          </w:tcPr>
          <w:p w14:paraId="689C8D6E" w14:textId="77777777" w:rsidR="008F7B27" w:rsidRPr="00292480" w:rsidRDefault="008F7B27">
            <w:pPr>
              <w:pStyle w:val="TableBody"/>
              <w:jc w:val="center"/>
            </w:pPr>
            <w:r w:rsidRPr="00313B64">
              <w:rPr>
                <w:color w:val="000000"/>
                <w:szCs w:val="22"/>
              </w:rPr>
              <w:t>2</w:t>
            </w:r>
            <w:r>
              <w:rPr>
                <w:color w:val="000000"/>
                <w:szCs w:val="22"/>
              </w:rPr>
              <w:t>0</w:t>
            </w:r>
          </w:p>
        </w:tc>
        <w:tc>
          <w:tcPr>
            <w:tcW w:w="2340" w:type="dxa"/>
            <w:vAlign w:val="center"/>
          </w:tcPr>
          <w:p w14:paraId="58EA95B1" w14:textId="77777777" w:rsidR="008F7B27" w:rsidRDefault="008F7B27">
            <w:pPr>
              <w:pStyle w:val="TableBodyCenter"/>
            </w:pPr>
            <w:r>
              <w:t>Policy, Performance</w:t>
            </w:r>
          </w:p>
        </w:tc>
        <w:tc>
          <w:tcPr>
            <w:tcW w:w="6120" w:type="dxa"/>
          </w:tcPr>
          <w:p w14:paraId="3A7D943F" w14:textId="77777777" w:rsidR="008F7B27" w:rsidRPr="003056F2" w:rsidRDefault="008F7B27">
            <w:pPr>
              <w:pStyle w:val="TableBody"/>
            </w:pPr>
            <w:r w:rsidRPr="00A0169A">
              <w:t>Continue providing security and increasing public safety at terminals</w:t>
            </w:r>
          </w:p>
        </w:tc>
      </w:tr>
      <w:tr w:rsidR="00292480" w14:paraId="33840B80" w14:textId="77777777" w:rsidTr="004D39ED">
        <w:trPr>
          <w:cantSplit/>
        </w:trPr>
        <w:tc>
          <w:tcPr>
            <w:tcW w:w="900" w:type="dxa"/>
            <w:vAlign w:val="center"/>
          </w:tcPr>
          <w:p w14:paraId="108FBA6D" w14:textId="39E22C61" w:rsidR="00292480" w:rsidRPr="00292480" w:rsidRDefault="008F7B27" w:rsidP="004D39ED">
            <w:pPr>
              <w:pStyle w:val="TableBody"/>
              <w:jc w:val="center"/>
            </w:pPr>
            <w:r>
              <w:rPr>
                <w:color w:val="000000"/>
                <w:szCs w:val="22"/>
              </w:rPr>
              <w:t>21</w:t>
            </w:r>
          </w:p>
        </w:tc>
        <w:tc>
          <w:tcPr>
            <w:tcW w:w="2340" w:type="dxa"/>
            <w:vAlign w:val="center"/>
          </w:tcPr>
          <w:p w14:paraId="74EF91C8" w14:textId="59DB103C" w:rsidR="00292480" w:rsidRDefault="00292480" w:rsidP="00292480">
            <w:pPr>
              <w:pStyle w:val="TableBodyCenter"/>
            </w:pPr>
            <w:r>
              <w:t>Policy</w:t>
            </w:r>
          </w:p>
        </w:tc>
        <w:tc>
          <w:tcPr>
            <w:tcW w:w="6120" w:type="dxa"/>
          </w:tcPr>
          <w:p w14:paraId="25B8899D" w14:textId="06ED0BFC" w:rsidR="00292480" w:rsidRPr="00C33BE3" w:rsidRDefault="00292480" w:rsidP="00292480">
            <w:pPr>
              <w:pStyle w:val="TableBody"/>
            </w:pPr>
            <w:r w:rsidRPr="000E629C">
              <w:t>Continue to advocate for sustainable funding and seek opportunities for additional sources</w:t>
            </w:r>
            <w:r>
              <w:t xml:space="preserve"> </w:t>
            </w:r>
          </w:p>
        </w:tc>
      </w:tr>
      <w:tr w:rsidR="00292480" w14:paraId="305D55E4" w14:textId="77777777" w:rsidTr="004D39ED">
        <w:trPr>
          <w:cantSplit/>
        </w:trPr>
        <w:tc>
          <w:tcPr>
            <w:tcW w:w="900" w:type="dxa"/>
            <w:vAlign w:val="center"/>
          </w:tcPr>
          <w:p w14:paraId="35719D25" w14:textId="6C0C5506" w:rsidR="00292480" w:rsidRPr="00292480" w:rsidRDefault="008F7B27" w:rsidP="004D39ED">
            <w:pPr>
              <w:pStyle w:val="TableBody"/>
              <w:jc w:val="center"/>
            </w:pPr>
            <w:r>
              <w:rPr>
                <w:color w:val="000000"/>
                <w:szCs w:val="22"/>
              </w:rPr>
              <w:lastRenderedPageBreak/>
              <w:t>22</w:t>
            </w:r>
          </w:p>
        </w:tc>
        <w:tc>
          <w:tcPr>
            <w:tcW w:w="2340" w:type="dxa"/>
            <w:vAlign w:val="center"/>
          </w:tcPr>
          <w:p w14:paraId="62A66B35" w14:textId="4C31251B" w:rsidR="00292480" w:rsidRDefault="00292480" w:rsidP="00292480">
            <w:pPr>
              <w:pStyle w:val="TableBodyCenter"/>
            </w:pPr>
            <w:r>
              <w:t>Policy, Performance</w:t>
            </w:r>
          </w:p>
        </w:tc>
        <w:tc>
          <w:tcPr>
            <w:tcW w:w="6120" w:type="dxa"/>
          </w:tcPr>
          <w:p w14:paraId="256BB722" w14:textId="0B1D1E72" w:rsidR="00292480" w:rsidRPr="000F5F78" w:rsidRDefault="00292480" w:rsidP="00292480">
            <w:pPr>
              <w:pStyle w:val="TableBody"/>
            </w:pPr>
            <w:r w:rsidRPr="003056F2">
              <w:t>Look for opportunities to form and maintain partnerships with other RTAs and technical schools to grow the labor pool for operators and maintenance staff</w:t>
            </w:r>
            <w:r>
              <w:t xml:space="preserve"> </w:t>
            </w:r>
          </w:p>
        </w:tc>
      </w:tr>
    </w:tbl>
    <w:p w14:paraId="08E9FDF6" w14:textId="77777777" w:rsidR="00467EF2" w:rsidRPr="00467EF2" w:rsidRDefault="00467EF2" w:rsidP="0088768E">
      <w:pPr>
        <w:pStyle w:val="BodyText"/>
        <w:rPr>
          <w:rFonts w:ascii="Avenir Next LT Pro" w:hAnsi="Avenir Next LT Pro"/>
        </w:rPr>
      </w:pPr>
    </w:p>
    <w:bookmarkEnd w:id="90"/>
    <w:p w14:paraId="6C5C46A7" w14:textId="64A64DA8" w:rsidR="00547C8D" w:rsidRDefault="00547C8D" w:rsidP="009F7052">
      <w:pPr>
        <w:pStyle w:val="BodyText"/>
      </w:pPr>
    </w:p>
    <w:p w14:paraId="10250BBC" w14:textId="77777777" w:rsidR="00731E34" w:rsidRDefault="00731E34" w:rsidP="009F7052">
      <w:pPr>
        <w:pStyle w:val="BodyText"/>
        <w:sectPr w:rsidR="00731E34" w:rsidSect="009F7052">
          <w:headerReference w:type="default" r:id="rId15"/>
          <w:footerReference w:type="default" r:id="rId16"/>
          <w:pgSz w:w="12240" w:h="15840"/>
          <w:pgMar w:top="1134" w:right="1440" w:bottom="851" w:left="1440" w:header="709" w:footer="284" w:gutter="0"/>
          <w:pgNumType w:start="1"/>
          <w:cols w:space="708"/>
          <w:docGrid w:linePitch="360"/>
        </w:sectPr>
      </w:pPr>
    </w:p>
    <w:p w14:paraId="38DC5DC7" w14:textId="7A8EAAF9" w:rsidR="00547C8D" w:rsidRPr="00611585" w:rsidRDefault="00731E34" w:rsidP="00731E34">
      <w:pPr>
        <w:pStyle w:val="Heading1"/>
      </w:pPr>
      <w:bookmarkStart w:id="97" w:name="_Toc222142616"/>
      <w:r w:rsidRPr="00757DDB">
        <w:lastRenderedPageBreak/>
        <w:t>Background and Context</w:t>
      </w:r>
      <w:bookmarkEnd w:id="97"/>
    </w:p>
    <w:p w14:paraId="1A45E49F" w14:textId="1425515C" w:rsidR="007D2634" w:rsidRDefault="007D2634" w:rsidP="007D2634">
      <w:pPr>
        <w:pStyle w:val="BodyText"/>
      </w:pPr>
      <w:r w:rsidRPr="006A4408">
        <w:t>SRTA, alongside the Commonwealth</w:t>
      </w:r>
      <w:r w:rsidR="006C3215" w:rsidRPr="006A4408">
        <w:t xml:space="preserve"> of Massachusetts</w:t>
      </w:r>
      <w:r w:rsidRPr="006A4408">
        <w:t>’ 14 other Regional Transit Authorities (RTAs), plays a crucial role in providing essential mobility options and lifeline services to millions of residents across the Commonwealth. Demonstrating its commitment to continuous improvement, SRTA updates its CRTP every</w:t>
      </w:r>
      <w:r w:rsidRPr="00E32408">
        <w:t xml:space="preserve"> five years. This document represents the 2025 update of </w:t>
      </w:r>
      <w:r>
        <w:t xml:space="preserve">the </w:t>
      </w:r>
      <w:r w:rsidRPr="00E32408">
        <w:t>SRTA</w:t>
      </w:r>
      <w:r>
        <w:t xml:space="preserve"> </w:t>
      </w:r>
      <w:r w:rsidRPr="00E32408">
        <w:t>CRTP</w:t>
      </w:r>
      <w:r w:rsidR="006C02BC">
        <w:t xml:space="preserve"> covering </w:t>
      </w:r>
      <w:r w:rsidR="00D53C9B">
        <w:t>the years 2020 to 2025</w:t>
      </w:r>
      <w:r w:rsidRPr="00E32408">
        <w:t>.</w:t>
      </w:r>
    </w:p>
    <w:p w14:paraId="0660668E" w14:textId="77777777" w:rsidR="007D2634" w:rsidRDefault="007D2634" w:rsidP="007D2634">
      <w:pPr>
        <w:pStyle w:val="BodyText"/>
      </w:pPr>
      <w:r>
        <w:t>The chapters of the plan include:</w:t>
      </w:r>
    </w:p>
    <w:p w14:paraId="3B4B114E" w14:textId="77777777" w:rsidR="007D2634" w:rsidRPr="0005405A" w:rsidRDefault="007D2634" w:rsidP="007D2634">
      <w:pPr>
        <w:pStyle w:val="ListBullet"/>
      </w:pPr>
      <w:r w:rsidRPr="0005405A">
        <w:rPr>
          <w:b/>
          <w:bCs/>
        </w:rPr>
        <w:t>Needs and Goals</w:t>
      </w:r>
      <w:r>
        <w:rPr>
          <w:b/>
          <w:bCs/>
        </w:rPr>
        <w:t>:</w:t>
      </w:r>
      <w:r w:rsidRPr="0005405A" w:rsidDel="001476AD">
        <w:t xml:space="preserve"> </w:t>
      </w:r>
      <w:r w:rsidRPr="0005405A">
        <w:t xml:space="preserve">Overview of identified needs and goals of </w:t>
      </w:r>
      <w:r>
        <w:t>SRTA</w:t>
      </w:r>
      <w:r w:rsidRPr="0005405A">
        <w:t xml:space="preserve"> </w:t>
      </w:r>
      <w:r>
        <w:t>that</w:t>
      </w:r>
      <w:r w:rsidRPr="0005405A">
        <w:t xml:space="preserve"> provide the foundation for recommendations over the next five years. </w:t>
      </w:r>
    </w:p>
    <w:p w14:paraId="49E3AE42" w14:textId="77777777" w:rsidR="007D2634" w:rsidRPr="0005405A" w:rsidRDefault="007D2634" w:rsidP="007D2634">
      <w:pPr>
        <w:pStyle w:val="ListBullet"/>
      </w:pPr>
      <w:r w:rsidRPr="0005405A">
        <w:rPr>
          <w:b/>
          <w:bCs/>
        </w:rPr>
        <w:t>Existing Conditions</w:t>
      </w:r>
      <w:r>
        <w:rPr>
          <w:b/>
          <w:bCs/>
        </w:rPr>
        <w:t>:</w:t>
      </w:r>
      <w:r w:rsidRPr="0005405A" w:rsidDel="001476AD">
        <w:t xml:space="preserve"> </w:t>
      </w:r>
      <w:r w:rsidRPr="0005405A">
        <w:t xml:space="preserve">Review of </w:t>
      </w:r>
      <w:r>
        <w:t xml:space="preserve">SRTA </w:t>
      </w:r>
      <w:r w:rsidRPr="0005405A">
        <w:t xml:space="preserve">performance information. </w:t>
      </w:r>
    </w:p>
    <w:p w14:paraId="3EA0FA69" w14:textId="77777777" w:rsidR="007D2634" w:rsidRPr="0005405A" w:rsidRDefault="007D2634" w:rsidP="007D2634">
      <w:pPr>
        <w:pStyle w:val="ListBullet"/>
      </w:pPr>
      <w:r w:rsidRPr="0005405A">
        <w:rPr>
          <w:b/>
          <w:bCs/>
        </w:rPr>
        <w:t>Market Evaluation</w:t>
      </w:r>
      <w:r>
        <w:rPr>
          <w:b/>
          <w:bCs/>
        </w:rPr>
        <w:t>:</w:t>
      </w:r>
      <w:r w:rsidRPr="0005405A" w:rsidDel="001476AD">
        <w:t xml:space="preserve"> </w:t>
      </w:r>
      <w:r w:rsidRPr="0005405A">
        <w:t xml:space="preserve">Assessment of transit demand through demographic analysis and engagement feedback results. </w:t>
      </w:r>
    </w:p>
    <w:p w14:paraId="40B35F38" w14:textId="4C4980B7" w:rsidR="007D2634" w:rsidRPr="0005405A" w:rsidRDefault="007D2634" w:rsidP="007D2634">
      <w:pPr>
        <w:pStyle w:val="ListBullet"/>
      </w:pPr>
      <w:r w:rsidRPr="0005405A">
        <w:rPr>
          <w:b/>
          <w:bCs/>
        </w:rPr>
        <w:t>Performance</w:t>
      </w:r>
      <w:r w:rsidR="00005D61">
        <w:rPr>
          <w:b/>
          <w:bCs/>
        </w:rPr>
        <w:t xml:space="preserve"> Measures</w:t>
      </w:r>
      <w:r>
        <w:rPr>
          <w:b/>
          <w:bCs/>
        </w:rPr>
        <w:t>:</w:t>
      </w:r>
      <w:r w:rsidRPr="0005405A" w:rsidDel="001476AD">
        <w:t xml:space="preserve"> </w:t>
      </w:r>
      <w:r w:rsidRPr="0005405A">
        <w:t xml:space="preserve">Review of performance measures used by </w:t>
      </w:r>
      <w:r>
        <w:t>SRTA</w:t>
      </w:r>
      <w:r w:rsidRPr="0005405A">
        <w:t xml:space="preserve"> to assess service. </w:t>
      </w:r>
    </w:p>
    <w:p w14:paraId="3C58AF5A" w14:textId="77777777" w:rsidR="007D2634" w:rsidRPr="0005405A" w:rsidRDefault="007D2634" w:rsidP="007D2634">
      <w:pPr>
        <w:pStyle w:val="ListBullet"/>
      </w:pPr>
      <w:r w:rsidRPr="0005405A">
        <w:rPr>
          <w:b/>
          <w:bCs/>
        </w:rPr>
        <w:t>Trends and Uncertainties</w:t>
      </w:r>
      <w:r>
        <w:rPr>
          <w:b/>
          <w:bCs/>
        </w:rPr>
        <w:t>:</w:t>
      </w:r>
      <w:r w:rsidRPr="0005405A" w:rsidDel="001476AD">
        <w:t xml:space="preserve"> </w:t>
      </w:r>
      <w:r w:rsidRPr="0005405A">
        <w:t xml:space="preserve">Assessment of key uncertainties facing </w:t>
      </w:r>
      <w:r>
        <w:t xml:space="preserve">SRTA </w:t>
      </w:r>
      <w:r w:rsidRPr="0005405A">
        <w:t xml:space="preserve">over the next five years and how those may impact implementation of recommendations. </w:t>
      </w:r>
    </w:p>
    <w:p w14:paraId="314BD887" w14:textId="77777777" w:rsidR="007D2634" w:rsidRPr="0005405A" w:rsidRDefault="007D2634" w:rsidP="007D2634">
      <w:pPr>
        <w:pStyle w:val="ListBullet"/>
      </w:pPr>
      <w:r w:rsidRPr="0005405A">
        <w:rPr>
          <w:b/>
          <w:bCs/>
        </w:rPr>
        <w:t>Recommendations</w:t>
      </w:r>
      <w:r>
        <w:rPr>
          <w:b/>
          <w:bCs/>
        </w:rPr>
        <w:t>:</w:t>
      </w:r>
      <w:r w:rsidRPr="0005405A" w:rsidDel="001476AD">
        <w:t xml:space="preserve"> </w:t>
      </w:r>
      <w:r w:rsidRPr="0005405A">
        <w:t xml:space="preserve">Listing of specific recommendations to guide </w:t>
      </w:r>
      <w:r>
        <w:t xml:space="preserve">SRTA </w:t>
      </w:r>
      <w:r w:rsidRPr="0005405A">
        <w:t xml:space="preserve">priorities over the next five years. </w:t>
      </w:r>
    </w:p>
    <w:p w14:paraId="45BE7BCC" w14:textId="7ABF906A" w:rsidR="007D2634" w:rsidRPr="0005405A" w:rsidRDefault="007D2634" w:rsidP="007D2634">
      <w:pPr>
        <w:pStyle w:val="BodyText"/>
      </w:pPr>
      <w:r>
        <w:t xml:space="preserve">Additionally, the CRTP contains </w:t>
      </w:r>
      <w:r w:rsidR="0018101D">
        <w:t>appendices</w:t>
      </w:r>
      <w:r>
        <w:t xml:space="preserve"> reviewing fare and</w:t>
      </w:r>
      <w:r w:rsidDel="001476AD">
        <w:t xml:space="preserve"> </w:t>
      </w:r>
      <w:r>
        <w:t>environmental considerations based on the broader statewide and national context, as well as documenting all comments on outreach surveys.</w:t>
      </w:r>
    </w:p>
    <w:p w14:paraId="37A02943" w14:textId="77777777" w:rsidR="007D2634" w:rsidRPr="00024884" w:rsidRDefault="007D2634" w:rsidP="007D2634">
      <w:pPr>
        <w:pStyle w:val="Heading2"/>
      </w:pPr>
      <w:bookmarkStart w:id="98" w:name="_Toc222142617"/>
      <w:r w:rsidRPr="00024884">
        <w:t>Overview of SRTA Services</w:t>
      </w:r>
      <w:bookmarkEnd w:id="98"/>
    </w:p>
    <w:p w14:paraId="165BB540" w14:textId="7DF937CE" w:rsidR="007D2634" w:rsidRDefault="007D2634" w:rsidP="007D2634">
      <w:pPr>
        <w:pStyle w:val="BodyText"/>
      </w:pPr>
      <w:r w:rsidRPr="007076F4">
        <w:t>SRTA</w:t>
      </w:r>
      <w:r>
        <w:t xml:space="preserve"> is headquartered in New Bedford</w:t>
      </w:r>
      <w:r w:rsidR="00871BD7">
        <w:t>,</w:t>
      </w:r>
      <w:r>
        <w:t xml:space="preserve"> Massachusetts</w:t>
      </w:r>
      <w:r w:rsidR="00871BD7">
        <w:t>,</w:t>
      </w:r>
      <w:r>
        <w:t xml:space="preserve"> and is one of the 15 RTAs that, along with MBTA</w:t>
      </w:r>
      <w:r w:rsidRPr="00833C5D">
        <w:t>, operates public transportation in the Commonwealth</w:t>
      </w:r>
      <w:r w:rsidR="00DE07AD">
        <w:t xml:space="preserve"> (</w:t>
      </w:r>
      <w:r w:rsidR="000F3EC6">
        <w:fldChar w:fldCharType="begin"/>
      </w:r>
      <w:r w:rsidR="000F3EC6">
        <w:instrText xml:space="preserve"> REF _Ref216787805 \h </w:instrText>
      </w:r>
      <w:r w:rsidR="000F3EC6">
        <w:fldChar w:fldCharType="separate"/>
      </w:r>
      <w:r w:rsidR="00E4623A">
        <w:t xml:space="preserve">Figure </w:t>
      </w:r>
      <w:r w:rsidR="00E4623A">
        <w:rPr>
          <w:noProof/>
        </w:rPr>
        <w:t>2</w:t>
      </w:r>
      <w:r w:rsidR="000F3EC6">
        <w:fldChar w:fldCharType="end"/>
      </w:r>
      <w:r w:rsidR="000F3EC6">
        <w:t>)</w:t>
      </w:r>
      <w:r>
        <w:t xml:space="preserve">. </w:t>
      </w:r>
      <w:r w:rsidRPr="002B73FB">
        <w:t>SRTA provides</w:t>
      </w:r>
      <w:r w:rsidRPr="00965141">
        <w:t xml:space="preserve"> </w:t>
      </w:r>
      <w:r w:rsidRPr="009F4D5D">
        <w:t>fixed route</w:t>
      </w:r>
      <w:r w:rsidRPr="00965141">
        <w:t xml:space="preserve"> </w:t>
      </w:r>
      <w:r w:rsidRPr="002B73FB">
        <w:t xml:space="preserve">and </w:t>
      </w:r>
      <w:r w:rsidRPr="001A252E">
        <w:t>demand</w:t>
      </w:r>
      <w:r w:rsidRPr="002B73FB">
        <w:rPr>
          <w:b/>
          <w:bCs/>
        </w:rPr>
        <w:t xml:space="preserve"> </w:t>
      </w:r>
      <w:r w:rsidRPr="001A252E">
        <w:t>response</w:t>
      </w:r>
      <w:r w:rsidRPr="002B73FB">
        <w:t xml:space="preserve"> service</w:t>
      </w:r>
      <w:r>
        <w:t>s</w:t>
      </w:r>
      <w:r w:rsidRPr="002B73FB">
        <w:t xml:space="preserve"> to residents of the 10 communities within its service area. </w:t>
      </w:r>
      <w:r>
        <w:t xml:space="preserve">SRTA’s fixed route services operate around the two urban </w:t>
      </w:r>
      <w:r w:rsidRPr="002B73FB">
        <w:t xml:space="preserve">centers within the region: Fall River and New Bedford. </w:t>
      </w:r>
      <w:r w:rsidR="00F1612C">
        <w:t xml:space="preserve">SRTA </w:t>
      </w:r>
      <w:r w:rsidR="000B3427">
        <w:t>operates</w:t>
      </w:r>
      <w:r w:rsidR="00F1612C">
        <w:t xml:space="preserve"> demand response service as federally required by the Americans with Disabilities Act (</w:t>
      </w:r>
      <w:r w:rsidR="00F1612C" w:rsidRPr="00F373AF">
        <w:t>ADA</w:t>
      </w:r>
      <w:r w:rsidR="00F1612C">
        <w:t>) to provide complementary service to individuals unable to use fixed route buses</w:t>
      </w:r>
      <w:r w:rsidR="00C7180D">
        <w:t>.</w:t>
      </w:r>
      <w:r w:rsidR="00F1612C">
        <w:t xml:space="preserve"> </w:t>
      </w:r>
      <w:r w:rsidRPr="002B73FB">
        <w:t>SRTA</w:t>
      </w:r>
      <w:r>
        <w:t xml:space="preserve"> also</w:t>
      </w:r>
      <w:r w:rsidRPr="002B73FB">
        <w:t xml:space="preserve"> offers </w:t>
      </w:r>
      <w:r w:rsidRPr="00965141">
        <w:t xml:space="preserve">the </w:t>
      </w:r>
      <w:r w:rsidRPr="001A252E">
        <w:t>Boston Hospital Shuttle</w:t>
      </w:r>
      <w:r w:rsidRPr="00965141">
        <w:t>,</w:t>
      </w:r>
      <w:r w:rsidRPr="002B73FB">
        <w:t xml:space="preserve"> which</w:t>
      </w:r>
      <w:r w:rsidRPr="002B73FB">
        <w:rPr>
          <w:b/>
          <w:bCs/>
        </w:rPr>
        <w:t xml:space="preserve"> </w:t>
      </w:r>
      <w:r w:rsidRPr="002B73FB">
        <w:t>is a twice weekly shuttle to Boston-area hospitals</w:t>
      </w:r>
      <w:r w:rsidR="00FD5A81">
        <w:t>.</w:t>
      </w:r>
      <w:r w:rsidRPr="002B73FB">
        <w:t xml:space="preserve"> </w:t>
      </w:r>
    </w:p>
    <w:p w14:paraId="57451DC8" w14:textId="467D331D" w:rsidR="007D2634" w:rsidRDefault="007D2634" w:rsidP="007D2634">
      <w:pPr>
        <w:pStyle w:val="BodyText"/>
      </w:pPr>
      <w:r w:rsidRPr="0005162B">
        <w:t xml:space="preserve">Since the </w:t>
      </w:r>
      <w:r w:rsidR="00757DDB">
        <w:t>2020</w:t>
      </w:r>
      <w:r w:rsidR="00757DDB" w:rsidRPr="0005162B">
        <w:t xml:space="preserve"> </w:t>
      </w:r>
      <w:r>
        <w:t>CRTP</w:t>
      </w:r>
      <w:r w:rsidRPr="0005162B">
        <w:t xml:space="preserve">, </w:t>
      </w:r>
      <w:r>
        <w:t xml:space="preserve">SRTA </w:t>
      </w:r>
      <w:r w:rsidRPr="0005162B">
        <w:t>has made new investments both in capital procurements as well as day-to-day operations. Additional information on those investments, as well as an overview</w:t>
      </w:r>
      <w:r>
        <w:t xml:space="preserve"> of</w:t>
      </w:r>
      <w:r w:rsidRPr="0005162B">
        <w:t xml:space="preserve"> 2020 recommendations </w:t>
      </w:r>
      <w:r w:rsidR="005112F9">
        <w:t>impl</w:t>
      </w:r>
      <w:r w:rsidR="001E4239">
        <w:t>ementation</w:t>
      </w:r>
      <w:r w:rsidRPr="0005162B">
        <w:t>, can be found in Chapter</w:t>
      </w:r>
      <w:r w:rsidR="00711C95">
        <w:t xml:space="preserve"> </w:t>
      </w:r>
      <w:r w:rsidR="00711C95">
        <w:fldChar w:fldCharType="begin"/>
      </w:r>
      <w:r w:rsidR="00711C95">
        <w:instrText xml:space="preserve"> REF _Ref216969357 \r \h </w:instrText>
      </w:r>
      <w:r w:rsidR="00711C95">
        <w:fldChar w:fldCharType="separate"/>
      </w:r>
      <w:r w:rsidR="00E4623A">
        <w:t>8</w:t>
      </w:r>
      <w:r w:rsidR="00711C95">
        <w:fldChar w:fldCharType="end"/>
      </w:r>
      <w:r w:rsidRPr="0005162B">
        <w:t xml:space="preserve">. </w:t>
      </w:r>
      <w:r w:rsidR="0098108A">
        <w:t xml:space="preserve"> </w:t>
      </w:r>
    </w:p>
    <w:p w14:paraId="2921B1A5" w14:textId="594ECA6F" w:rsidR="00686922" w:rsidRDefault="00686922" w:rsidP="00686922">
      <w:pPr>
        <w:pStyle w:val="Caption"/>
      </w:pPr>
      <w:bookmarkStart w:id="99" w:name="_Ref216787805"/>
      <w:bookmarkStart w:id="100" w:name="_Toc222142700"/>
      <w:r>
        <w:lastRenderedPageBreak/>
        <w:t xml:space="preserve">Figure </w:t>
      </w:r>
      <w:r>
        <w:fldChar w:fldCharType="begin"/>
      </w:r>
      <w:r>
        <w:instrText xml:space="preserve"> SEQ Figure \* ARABIC </w:instrText>
      </w:r>
      <w:r>
        <w:fldChar w:fldCharType="separate"/>
      </w:r>
      <w:r w:rsidR="00E4623A">
        <w:rPr>
          <w:noProof/>
        </w:rPr>
        <w:t>2</w:t>
      </w:r>
      <w:r>
        <w:fldChar w:fldCharType="end"/>
      </w:r>
      <w:bookmarkEnd w:id="99"/>
      <w:r>
        <w:t xml:space="preserve">. </w:t>
      </w:r>
      <w:r w:rsidRPr="0017651A">
        <w:t>Map of Massachusetts RTA Service Areas</w:t>
      </w:r>
      <w:bookmarkEnd w:id="100"/>
    </w:p>
    <w:p w14:paraId="709CF1AC" w14:textId="4F51EBBD" w:rsidR="00D543F8" w:rsidRDefault="00611116" w:rsidP="00376D63">
      <w:pPr>
        <w:pStyle w:val="FigureParagraph"/>
      </w:pPr>
      <w:r>
        <w:rPr>
          <w:noProof/>
        </w:rPr>
        <w:drawing>
          <wp:inline distT="0" distB="0" distL="0" distR="0" wp14:anchorId="211D0F44" wp14:editId="6ABBA7C5">
            <wp:extent cx="5943600" cy="4592955"/>
            <wp:effectExtent l="0" t="0" r="0" b="0"/>
            <wp:docPr id="478772951" name="Picture 1" descr="A map of Massachusetts showing the 15 RTA service area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78772951" name="Picture 1" descr="A map of Massachusetts showing the 15 RTA service areas"/>
                    <pic:cNvPicPr/>
                  </pic:nvPicPr>
                  <pic:blipFill>
                    <a:blip r:embed="rId17" cstate="print">
                      <a:extLst>
                        <a:ext uri="{28A0092B-C50C-407E-A947-70E740481C1C}">
                          <a14:useLocalDpi xmlns:a14="http://schemas.microsoft.com/office/drawing/2010/main" val="0"/>
                        </a:ext>
                      </a:extLst>
                    </a:blip>
                    <a:stretch>
                      <a:fillRect/>
                    </a:stretch>
                  </pic:blipFill>
                  <pic:spPr>
                    <a:xfrm>
                      <a:off x="0" y="0"/>
                      <a:ext cx="5943600" cy="4592955"/>
                    </a:xfrm>
                    <a:prstGeom prst="rect">
                      <a:avLst/>
                    </a:prstGeom>
                  </pic:spPr>
                </pic:pic>
              </a:graphicData>
            </a:graphic>
          </wp:inline>
        </w:drawing>
      </w:r>
    </w:p>
    <w:p w14:paraId="2B2A2517" w14:textId="7C49CF9E" w:rsidR="000F3EC6" w:rsidRPr="009239B7" w:rsidRDefault="000F3EC6" w:rsidP="00376D63">
      <w:pPr>
        <w:pStyle w:val="Source"/>
      </w:pPr>
      <w:r>
        <w:t>Source:</w:t>
      </w:r>
      <w:r w:rsidR="00DD082B">
        <w:t xml:space="preserve"> </w:t>
      </w:r>
      <w:r w:rsidR="00506C83">
        <w:t>Massachusetts Department of Transportation (</w:t>
      </w:r>
      <w:r w:rsidR="00DD082B">
        <w:t>MassDOT</w:t>
      </w:r>
      <w:r w:rsidR="00506C83">
        <w:t>)</w:t>
      </w:r>
    </w:p>
    <w:p w14:paraId="11947114" w14:textId="77777777" w:rsidR="007D2634" w:rsidRPr="00024884" w:rsidRDefault="007D2634" w:rsidP="007D2634">
      <w:pPr>
        <w:pStyle w:val="Heading2"/>
      </w:pPr>
      <w:bookmarkStart w:id="101" w:name="_Toc222142618"/>
      <w:r w:rsidRPr="00024884">
        <w:t>Purpose</w:t>
      </w:r>
      <w:bookmarkEnd w:id="101"/>
      <w:r w:rsidRPr="00024884">
        <w:t xml:space="preserve"> </w:t>
      </w:r>
    </w:p>
    <w:p w14:paraId="193578A8" w14:textId="53794F8C" w:rsidR="000E448E" w:rsidRDefault="000E448E" w:rsidP="000E448E">
      <w:pPr>
        <w:pStyle w:val="BodyText"/>
      </w:pPr>
      <w:r>
        <w:t xml:space="preserve">The CRTP serves as a policy-level document </w:t>
      </w:r>
      <w:r w:rsidR="41DC8225">
        <w:t xml:space="preserve">and roadmap for future action </w:t>
      </w:r>
      <w:r>
        <w:t xml:space="preserve">outlining </w:t>
      </w:r>
      <w:r w:rsidR="004D11CC">
        <w:t xml:space="preserve">SRTA’s </w:t>
      </w:r>
      <w:r>
        <w:t xml:space="preserve">vision and priorities for the next five years. Supported by the Commonwealth as part of a statewide effort, it complements other statewide and regional plans such as the </w:t>
      </w:r>
      <w:r w:rsidRPr="0006714F">
        <w:rPr>
          <w:i/>
          <w:iCs/>
        </w:rPr>
        <w:t>Beyond Mobility Massachusetts 2050 Transportation Plan</w:t>
      </w:r>
      <w:r>
        <w:t xml:space="preserve"> and Report of the </w:t>
      </w:r>
      <w:r w:rsidRPr="0006714F">
        <w:rPr>
          <w:i/>
          <w:iCs/>
        </w:rPr>
        <w:t>Task Force on RTA Performance and Funding</w:t>
      </w:r>
      <w:r>
        <w:t xml:space="preserve"> (</w:t>
      </w:r>
      <w:r w:rsidR="00757DDB">
        <w:t xml:space="preserve">refer to </w:t>
      </w:r>
      <w:r>
        <w:t xml:space="preserve">Chapter </w:t>
      </w:r>
      <w:r w:rsidR="00711C95">
        <w:fldChar w:fldCharType="begin"/>
      </w:r>
      <w:r w:rsidR="00711C95">
        <w:instrText xml:space="preserve"> REF _Ref216969387 \r \h </w:instrText>
      </w:r>
      <w:r w:rsidR="00711C95">
        <w:fldChar w:fldCharType="separate"/>
      </w:r>
      <w:r w:rsidR="00E4623A">
        <w:t>3</w:t>
      </w:r>
      <w:r w:rsidR="00711C95">
        <w:fldChar w:fldCharType="end"/>
      </w:r>
      <w:r>
        <w:t xml:space="preserve"> for </w:t>
      </w:r>
      <w:r w:rsidR="00757DDB">
        <w:t xml:space="preserve">a </w:t>
      </w:r>
      <w:r>
        <w:t xml:space="preserve">complete list of relevant plans).  </w:t>
      </w:r>
    </w:p>
    <w:p w14:paraId="68506FDF" w14:textId="3DF71C90" w:rsidR="000E448E" w:rsidRDefault="000E448E" w:rsidP="000E448E">
      <w:pPr>
        <w:pStyle w:val="BodyText"/>
      </w:pPr>
      <w:r>
        <w:t>The Task Force report</w:t>
      </w:r>
      <w:proofErr w:type="gramStart"/>
      <w:r>
        <w:t>, in particular, recommends</w:t>
      </w:r>
      <w:proofErr w:type="gramEnd"/>
      <w:r>
        <w:t xml:space="preserve"> that “[a]ll state contract assistance will be connected to performance targets via a Memorandum of Understanding (MOU). MOUs will be bilaterally negotiated between MassDOT Rail &amp; Transit Division (RTD) and each RTA and will identify performance targets in the following categories: ridership; customer service and satisfaction; asset management; and financial performance (incorporating </w:t>
      </w:r>
      <w:proofErr w:type="gramStart"/>
      <w:r>
        <w:t>a number of</w:t>
      </w:r>
      <w:proofErr w:type="gramEnd"/>
      <w:r>
        <w:t xml:space="preserve"> factors including farebox recovery ratio).” Based on this recommendation, the Massachusetts State Legislature has included language in the annual state budget since FY</w:t>
      </w:r>
      <w:r w:rsidR="008D6957">
        <w:t> </w:t>
      </w:r>
      <w:r>
        <w:t xml:space="preserve">2020 on the collection of performance data and the distribution of state funding in accordance with the most recently established MOU. As such, MassDOT RTD and the RTAs undergo a biennial bilateral negotiation process to establish an agreed upon MOU that includes performance targets in the above-mentioned categories. Also included in the MOU is a commitment by the RTA to </w:t>
      </w:r>
      <w:r w:rsidR="00FF4817">
        <w:t xml:space="preserve">prepare </w:t>
      </w:r>
      <w:r>
        <w:t xml:space="preserve">a long-range </w:t>
      </w:r>
      <w:r w:rsidR="009F1A07">
        <w:t>CRTP</w:t>
      </w:r>
      <w:r>
        <w:t xml:space="preserve"> as a mechanism to inform and support data-driven decisions, to </w:t>
      </w:r>
      <w:r>
        <w:lastRenderedPageBreak/>
        <w:t xml:space="preserve">work with local partners, and to communicate and discuss with MassDOT RTD on unmet needs or priorities and the potential for additional resources or support, if available.  </w:t>
      </w:r>
    </w:p>
    <w:p w14:paraId="789D9945" w14:textId="172C36BE" w:rsidR="000E448E" w:rsidRDefault="000E448E" w:rsidP="000E448E">
      <w:pPr>
        <w:pStyle w:val="BodyText"/>
      </w:pPr>
      <w:r>
        <w:t xml:space="preserve">Developed alongside these other plans, the CRTP provides guidance to </w:t>
      </w:r>
      <w:r w:rsidR="00F20CDE">
        <w:t>SRTA</w:t>
      </w:r>
      <w:r>
        <w:t xml:space="preserve"> state and local partners as they develop their own plans. The CRTP can also serve as a valuable tool for helping the public gain a clearer understanding of how </w:t>
      </w:r>
      <w:r w:rsidR="00F20CDE">
        <w:t>SRTA</w:t>
      </w:r>
      <w:r>
        <w:t xml:space="preserve"> operates, the value it provides, and opportunities for improvements in the future.  </w:t>
      </w:r>
    </w:p>
    <w:p w14:paraId="5EBE91C0" w14:textId="177604D9" w:rsidR="000E448E" w:rsidRDefault="000E448E" w:rsidP="000E448E">
      <w:pPr>
        <w:pStyle w:val="BodyText"/>
      </w:pPr>
      <w:r>
        <w:t xml:space="preserve">Over the next five years, this document will serve as a resource, offering strategic guidance to inform policy decisions that shape the region’s transportation future. Acting as a roadmap for </w:t>
      </w:r>
      <w:r w:rsidR="3390DC3E">
        <w:t xml:space="preserve">data-driven </w:t>
      </w:r>
      <w:r>
        <w:t>decision-making that can inform more detailed capital and operational planning, the CRTP plays a dual role: it is both a product of ongoing discussions on public transportation in the state and region and a catalyst for future dialogue and action.</w:t>
      </w:r>
    </w:p>
    <w:p w14:paraId="3BABD02D" w14:textId="51C9CF83" w:rsidR="00731E34" w:rsidRDefault="00731E34" w:rsidP="00F20CDE">
      <w:pPr>
        <w:pStyle w:val="BodyText"/>
      </w:pPr>
    </w:p>
    <w:p w14:paraId="7118B0CD" w14:textId="77777777" w:rsidR="00731E34" w:rsidRPr="00563DEB" w:rsidRDefault="00731E34" w:rsidP="009F7052">
      <w:pPr>
        <w:pStyle w:val="BodyText"/>
      </w:pPr>
    </w:p>
    <w:p w14:paraId="67D460CE" w14:textId="77777777" w:rsidR="00D87EC7" w:rsidRDefault="00D87EC7" w:rsidP="00973C11">
      <w:pPr>
        <w:pStyle w:val="BodyText"/>
        <w:sectPr w:rsidR="00D87EC7" w:rsidSect="00F309EF">
          <w:pgSz w:w="12240" w:h="15840"/>
          <w:pgMar w:top="1134" w:right="1440" w:bottom="851" w:left="1440" w:header="709" w:footer="284" w:gutter="0"/>
          <w:cols w:space="708"/>
          <w:docGrid w:linePitch="360"/>
        </w:sectPr>
      </w:pPr>
      <w:bookmarkStart w:id="102" w:name="_Toc59632141"/>
      <w:bookmarkEnd w:id="102"/>
    </w:p>
    <w:p w14:paraId="1C583EF0" w14:textId="0122ADFF" w:rsidR="00D87EC7" w:rsidRDefault="005C3F72" w:rsidP="0088768E">
      <w:pPr>
        <w:pStyle w:val="Heading1"/>
      </w:pPr>
      <w:bookmarkStart w:id="103" w:name="_Ref216969387"/>
      <w:bookmarkStart w:id="104" w:name="_Toc222142619"/>
      <w:r w:rsidRPr="005C3F72">
        <w:lastRenderedPageBreak/>
        <w:t>Needs and Goals</w:t>
      </w:r>
      <w:bookmarkEnd w:id="103"/>
      <w:bookmarkEnd w:id="104"/>
    </w:p>
    <w:p w14:paraId="4DC61755" w14:textId="0CB210F0" w:rsidR="00D87EC7" w:rsidRDefault="002A148D" w:rsidP="00D87EC7">
      <w:pPr>
        <w:pStyle w:val="BodyText"/>
      </w:pPr>
      <w:r w:rsidRPr="00BE6A3A">
        <w:t xml:space="preserve">Over the next five years, </w:t>
      </w:r>
      <w:r w:rsidRPr="4F957CDA">
        <w:rPr>
          <w:rFonts w:eastAsia="Avenir Next LT Pro Light" w:cs="Avenir Next LT Pro Light"/>
          <w:color w:val="000000" w:themeColor="text2"/>
        </w:rPr>
        <w:t xml:space="preserve">SRTA </w:t>
      </w:r>
      <w:r w:rsidRPr="00BE6A3A">
        <w:t xml:space="preserve">seeks to address </w:t>
      </w:r>
      <w:r w:rsidRPr="00892AE5">
        <w:t>critical needs</w:t>
      </w:r>
      <w:r>
        <w:t xml:space="preserve"> within the agency and the communities it serves</w:t>
      </w:r>
      <w:r w:rsidRPr="00BE6A3A">
        <w:t xml:space="preserve">. As part of </w:t>
      </w:r>
      <w:r>
        <w:t xml:space="preserve">SRTA’s </w:t>
      </w:r>
      <w:r w:rsidRPr="00BE6A3A">
        <w:t xml:space="preserve">CRTP, </w:t>
      </w:r>
      <w:r w:rsidRPr="005044FB">
        <w:t>goals and objectives for this timeframe were identified that align with the agency’s mission</w:t>
      </w:r>
      <w:r>
        <w:t>.</w:t>
      </w:r>
      <w:r w:rsidRPr="005044FB" w:rsidDel="005044FB">
        <w:t xml:space="preserve"> </w:t>
      </w:r>
      <w:r w:rsidRPr="00BE6A3A">
        <w:t>The goals set forth include</w:t>
      </w:r>
      <w:r>
        <w:t xml:space="preserve"> </w:t>
      </w:r>
      <w:r w:rsidRPr="00101E15">
        <w:t>developing actionable next steps, improving interconnectivity</w:t>
      </w:r>
      <w:r>
        <w:t>,</w:t>
      </w:r>
      <w:r w:rsidRPr="00101E15">
        <w:t xml:space="preserve"> and continuing to deliver exceptional service</w:t>
      </w:r>
      <w:r w:rsidRPr="00BE6A3A">
        <w:t>.</w:t>
      </w:r>
    </w:p>
    <w:p w14:paraId="563A57E5" w14:textId="77777777" w:rsidR="00DF0376" w:rsidRDefault="00DF0376" w:rsidP="00DF0376">
      <w:pPr>
        <w:pStyle w:val="Heading2"/>
      </w:pPr>
      <w:bookmarkStart w:id="105" w:name="_Toc222142620"/>
      <w:r>
        <w:t>Statewide Policies and Goals</w:t>
      </w:r>
      <w:bookmarkEnd w:id="105"/>
      <w:r>
        <w:t xml:space="preserve"> </w:t>
      </w:r>
    </w:p>
    <w:p w14:paraId="59A19E3E" w14:textId="174AC61C" w:rsidR="002A148D" w:rsidRDefault="00DF0376" w:rsidP="00DF0376">
      <w:pPr>
        <w:pStyle w:val="BodyText"/>
      </w:pPr>
      <w:r>
        <w:t>Over the last six years, the Commonwealth of Massachusetts has developed the following statewide planning and policy documents that are relevant to SRTA’s CRTP update and goal setting:</w:t>
      </w:r>
    </w:p>
    <w:p w14:paraId="5948904A" w14:textId="77777777" w:rsidR="005229F6" w:rsidRPr="00880007" w:rsidRDefault="005229F6" w:rsidP="005229F6">
      <w:pPr>
        <w:pStyle w:val="ListBullet"/>
        <w:rPr>
          <w:i/>
          <w:iCs/>
        </w:rPr>
      </w:pPr>
      <w:r w:rsidRPr="00880007">
        <w:rPr>
          <w:i/>
          <w:iCs/>
        </w:rPr>
        <w:t xml:space="preserve">Beyond Mobility Massachusetts 2050 Transportation Plan </w:t>
      </w:r>
      <w:r w:rsidRPr="0006714F">
        <w:t>(2024)</w:t>
      </w:r>
    </w:p>
    <w:p w14:paraId="4FD44FC8" w14:textId="77777777" w:rsidR="005229F6" w:rsidRDefault="005229F6" w:rsidP="005229F6">
      <w:pPr>
        <w:pStyle w:val="ListBullet"/>
        <w:rPr>
          <w:i/>
          <w:iCs/>
        </w:rPr>
      </w:pPr>
      <w:r w:rsidRPr="00880007">
        <w:rPr>
          <w:i/>
          <w:iCs/>
        </w:rPr>
        <w:t xml:space="preserve">Regional Bus Network Assessment </w:t>
      </w:r>
      <w:r w:rsidRPr="0006714F">
        <w:t>(2024)</w:t>
      </w:r>
    </w:p>
    <w:p w14:paraId="1F0590E3" w14:textId="77777777" w:rsidR="005229F6" w:rsidRPr="00880007" w:rsidRDefault="005229F6" w:rsidP="005229F6">
      <w:pPr>
        <w:pStyle w:val="ListBullet"/>
        <w:rPr>
          <w:i/>
          <w:iCs/>
        </w:rPr>
      </w:pPr>
      <w:r w:rsidRPr="00880007">
        <w:rPr>
          <w:i/>
          <w:iCs/>
        </w:rPr>
        <w:t xml:space="preserve">Benefits of Regional Mobility Managers Plan </w:t>
      </w:r>
      <w:r w:rsidRPr="0006714F">
        <w:t>(2023)</w:t>
      </w:r>
    </w:p>
    <w:p w14:paraId="33941727" w14:textId="77777777" w:rsidR="005229F6" w:rsidRPr="00880007" w:rsidRDefault="005229F6" w:rsidP="005229F6">
      <w:pPr>
        <w:pStyle w:val="ListBullet"/>
        <w:rPr>
          <w:i/>
          <w:iCs/>
        </w:rPr>
      </w:pPr>
      <w:r w:rsidRPr="00880007">
        <w:rPr>
          <w:i/>
          <w:iCs/>
        </w:rPr>
        <w:t xml:space="preserve">Clean Energy and Climate Plan for 2050 </w:t>
      </w:r>
      <w:r w:rsidRPr="0006714F">
        <w:t>(2022)</w:t>
      </w:r>
    </w:p>
    <w:p w14:paraId="5348FFF8" w14:textId="77777777" w:rsidR="005229F6" w:rsidRPr="00880007" w:rsidRDefault="005229F6" w:rsidP="005229F6">
      <w:pPr>
        <w:pStyle w:val="ListBullet"/>
        <w:rPr>
          <w:i/>
          <w:iCs/>
        </w:rPr>
      </w:pPr>
      <w:r w:rsidRPr="00880007">
        <w:rPr>
          <w:i/>
          <w:iCs/>
        </w:rPr>
        <w:t xml:space="preserve">Massachusetts State Plan on Aging </w:t>
      </w:r>
      <w:r w:rsidRPr="0006714F">
        <w:t>(2021)</w:t>
      </w:r>
    </w:p>
    <w:p w14:paraId="3290ADE7" w14:textId="77777777" w:rsidR="005229F6" w:rsidRPr="00880007" w:rsidRDefault="005229F6" w:rsidP="005229F6">
      <w:pPr>
        <w:pStyle w:val="ListBullet"/>
        <w:rPr>
          <w:i/>
          <w:iCs/>
        </w:rPr>
      </w:pPr>
      <w:r w:rsidRPr="00880007">
        <w:rPr>
          <w:i/>
          <w:iCs/>
        </w:rPr>
        <w:t xml:space="preserve">Massachusetts 2050 Decarbonization Roadmap </w:t>
      </w:r>
      <w:r w:rsidRPr="0006714F">
        <w:t>(2020)</w:t>
      </w:r>
    </w:p>
    <w:p w14:paraId="736C4477" w14:textId="77777777" w:rsidR="005229F6" w:rsidRPr="00880007" w:rsidRDefault="005229F6" w:rsidP="005229F6">
      <w:pPr>
        <w:pStyle w:val="ListBullet"/>
        <w:rPr>
          <w:i/>
          <w:iCs/>
        </w:rPr>
      </w:pPr>
      <w:r w:rsidRPr="00880007">
        <w:rPr>
          <w:i/>
          <w:iCs/>
        </w:rPr>
        <w:t xml:space="preserve">Report of the Task Force on RTA Performance and Funding </w:t>
      </w:r>
      <w:r w:rsidRPr="0006714F">
        <w:t>(2019)</w:t>
      </w:r>
    </w:p>
    <w:p w14:paraId="58CDC66B" w14:textId="4631552F" w:rsidR="00DF0376" w:rsidRDefault="006670E5" w:rsidP="00DF0376">
      <w:pPr>
        <w:pStyle w:val="BodyText"/>
      </w:pPr>
      <w:r w:rsidRPr="00AF4653">
        <w:t xml:space="preserve">Together, the documents highlight </w:t>
      </w:r>
      <w:proofErr w:type="gramStart"/>
      <w:r w:rsidRPr="00AF4653">
        <w:t>a number of</w:t>
      </w:r>
      <w:proofErr w:type="gramEnd"/>
      <w:r w:rsidRPr="00AF4653">
        <w:t xml:space="preserve"> robust goals and action steps that are relevant for all Commonwealth RTAs. Common goal themes as noted in the statewide documents that help inform the development of </w:t>
      </w:r>
      <w:r>
        <w:t>SRTA</w:t>
      </w:r>
      <w:r w:rsidRPr="00AF4653">
        <w:t xml:space="preserve">-specific needs and goals for </w:t>
      </w:r>
      <w:r>
        <w:t>its</w:t>
      </w:r>
      <w:r w:rsidRPr="00AF4653">
        <w:t xml:space="preserve"> 2025 CRTP include:</w:t>
      </w:r>
    </w:p>
    <w:p w14:paraId="626BCCC3" w14:textId="77777777" w:rsidR="007B793A" w:rsidRPr="00AF4653" w:rsidRDefault="007B793A" w:rsidP="007B793A">
      <w:pPr>
        <w:pStyle w:val="ListBullet"/>
      </w:pPr>
      <w:r w:rsidRPr="00AF4653">
        <w:t>Implementing zero emission fleets and pursuing opportunities for fleet transition and</w:t>
      </w:r>
      <w:r>
        <w:t xml:space="preserve"> </w:t>
      </w:r>
      <w:r w:rsidRPr="00AF4653">
        <w:t>sustainability</w:t>
      </w:r>
    </w:p>
    <w:p w14:paraId="5C9B4A07" w14:textId="2237C1DD" w:rsidR="007B793A" w:rsidRPr="00AF4653" w:rsidRDefault="007B793A" w:rsidP="007B793A">
      <w:pPr>
        <w:pStyle w:val="ListBullet"/>
      </w:pPr>
      <w:r w:rsidRPr="00AF4653">
        <w:t xml:space="preserve">Promoting cross-RTA coordination and </w:t>
      </w:r>
      <w:r w:rsidR="00594826">
        <w:t>interconnectivity</w:t>
      </w:r>
      <w:r w:rsidR="00594826" w:rsidRPr="00AF4653">
        <w:t xml:space="preserve"> </w:t>
      </w:r>
      <w:r w:rsidRPr="00AF4653">
        <w:t>among services, where feasible</w:t>
      </w:r>
    </w:p>
    <w:p w14:paraId="4C73CBAE" w14:textId="426735EB" w:rsidR="007B793A" w:rsidRPr="00AF4653" w:rsidRDefault="00BE0569" w:rsidP="007B793A">
      <w:pPr>
        <w:pStyle w:val="ListBullet"/>
      </w:pPr>
      <w:r>
        <w:t>Delivering</w:t>
      </w:r>
      <w:r w:rsidRPr="00AF4653">
        <w:t xml:space="preserve"> </w:t>
      </w:r>
      <w:r w:rsidR="007B793A" w:rsidRPr="00AF4653">
        <w:t>fare</w:t>
      </w:r>
      <w:r w:rsidR="00EA3C68">
        <w:t>-</w:t>
      </w:r>
      <w:r w:rsidR="007B793A" w:rsidRPr="00AF4653">
        <w:t>free transit</w:t>
      </w:r>
      <w:r>
        <w:t xml:space="preserve"> service</w:t>
      </w:r>
    </w:p>
    <w:p w14:paraId="1159A396" w14:textId="77777777" w:rsidR="007B793A" w:rsidRPr="00AF4653" w:rsidRDefault="007B793A" w:rsidP="007B793A">
      <w:pPr>
        <w:pStyle w:val="ListBullet"/>
      </w:pPr>
      <w:r w:rsidRPr="00AF4653">
        <w:t>Supporting and growing transit ridership</w:t>
      </w:r>
    </w:p>
    <w:p w14:paraId="36E56F02" w14:textId="77777777" w:rsidR="007B793A" w:rsidRPr="00AF4653" w:rsidRDefault="007B793A" w:rsidP="007B793A">
      <w:pPr>
        <w:pStyle w:val="ListBullet"/>
      </w:pPr>
      <w:r w:rsidRPr="00AF4653">
        <w:t>Exploring and maximizing innovative funding sources</w:t>
      </w:r>
    </w:p>
    <w:p w14:paraId="5EB669BE" w14:textId="7C1EEE64" w:rsidR="00DF0376" w:rsidRDefault="007B793A" w:rsidP="007B793A">
      <w:pPr>
        <w:pStyle w:val="ListBullet"/>
      </w:pPr>
      <w:r w:rsidRPr="00AF4653">
        <w:t xml:space="preserve">Ensuring Council on Aging (COA) services prioritize access for </w:t>
      </w:r>
      <w:r w:rsidR="00665EAC">
        <w:t>older adults</w:t>
      </w:r>
      <w:r w:rsidR="00665EAC" w:rsidRPr="00AF4653">
        <w:t xml:space="preserve"> </w:t>
      </w:r>
      <w:r w:rsidRPr="00AF4653">
        <w:t>and persons with disabilities</w:t>
      </w:r>
    </w:p>
    <w:p w14:paraId="0385100A" w14:textId="7552A47A" w:rsidR="00532EE5" w:rsidRDefault="00532EE5" w:rsidP="00532EE5">
      <w:pPr>
        <w:pStyle w:val="BodyText"/>
      </w:pPr>
      <w:r>
        <w:t xml:space="preserve">As detailed further in this </w:t>
      </w:r>
      <w:r w:rsidR="003226BC">
        <w:t>chapter</w:t>
      </w:r>
      <w:r>
        <w:t xml:space="preserve">, the overarching goals for the SRTA CRTP are aligned with many of these statewide goals. </w:t>
      </w:r>
    </w:p>
    <w:p w14:paraId="22C4FD7E" w14:textId="77777777" w:rsidR="00532EE5" w:rsidRDefault="00532EE5" w:rsidP="00532EE5">
      <w:pPr>
        <w:pStyle w:val="Heading2"/>
      </w:pPr>
      <w:bookmarkStart w:id="106" w:name="_Toc222142621"/>
      <w:r>
        <w:t>Agency Mission</w:t>
      </w:r>
      <w:bookmarkEnd w:id="106"/>
      <w:r>
        <w:t xml:space="preserve"> </w:t>
      </w:r>
    </w:p>
    <w:p w14:paraId="7A3D848A" w14:textId="414A4388" w:rsidR="00532EE5" w:rsidRDefault="00532EE5" w:rsidP="00532EE5">
      <w:pPr>
        <w:pStyle w:val="BodyText"/>
      </w:pPr>
      <w:r>
        <w:t xml:space="preserve">It is the mission for SRTA to provide safe, convenient, and economical transportation opportunities for people that support economic development and improved quality of life for </w:t>
      </w:r>
      <w:r w:rsidR="0041681B">
        <w:t xml:space="preserve">residents of Massachusetts’ </w:t>
      </w:r>
      <w:r w:rsidR="0006714F">
        <w:t>south coast</w:t>
      </w:r>
      <w:r>
        <w:t xml:space="preserve">. </w:t>
      </w:r>
    </w:p>
    <w:p w14:paraId="2512A40F" w14:textId="77777777" w:rsidR="00532EE5" w:rsidRDefault="00532EE5" w:rsidP="00D12859">
      <w:pPr>
        <w:pStyle w:val="Heading2"/>
      </w:pPr>
      <w:bookmarkStart w:id="107" w:name="_Toc222142622"/>
      <w:r>
        <w:t>Identified Needs</w:t>
      </w:r>
      <w:bookmarkEnd w:id="107"/>
    </w:p>
    <w:p w14:paraId="7A838059" w14:textId="572CAC17" w:rsidR="007B793A" w:rsidRDefault="00532EE5" w:rsidP="00532EE5">
      <w:pPr>
        <w:pStyle w:val="BodyText"/>
      </w:pPr>
      <w:r>
        <w:t xml:space="preserve">Through review and discussion of existing transportation challenges, past community feedback received, the findings from the 2020 CRTP, and regional, state, and federal priorities, </w:t>
      </w:r>
      <w:r>
        <w:lastRenderedPageBreak/>
        <w:t xml:space="preserve">SRTA identified the following needs to address in its 2025 CRTP, in no </w:t>
      </w:r>
      <w:proofErr w:type="gramStart"/>
      <w:r>
        <w:t>particular order</w:t>
      </w:r>
      <w:proofErr w:type="gramEnd"/>
      <w:r>
        <w:t xml:space="preserve"> of priority:</w:t>
      </w:r>
    </w:p>
    <w:p w14:paraId="11410430" w14:textId="77777777" w:rsidR="0014320B" w:rsidRPr="002E67CD" w:rsidRDefault="0014320B" w:rsidP="0014320B">
      <w:pPr>
        <w:pStyle w:val="ListBullet"/>
      </w:pPr>
      <w:r w:rsidRPr="62727F50">
        <w:t xml:space="preserve">Expand access to transit </w:t>
      </w:r>
    </w:p>
    <w:p w14:paraId="064A50FA" w14:textId="77777777" w:rsidR="0014320B" w:rsidRDefault="0014320B" w:rsidP="0014320B">
      <w:pPr>
        <w:pStyle w:val="ListBullet"/>
      </w:pPr>
      <w:r w:rsidRPr="62727F50">
        <w:t xml:space="preserve">Increase ridership across all services </w:t>
      </w:r>
    </w:p>
    <w:p w14:paraId="6C112863" w14:textId="77777777" w:rsidR="0014320B" w:rsidRDefault="0014320B" w:rsidP="0014320B">
      <w:pPr>
        <w:pStyle w:val="ListBullet"/>
      </w:pPr>
      <w:r w:rsidRPr="62727F50">
        <w:t xml:space="preserve">Support current and new services </w:t>
      </w:r>
    </w:p>
    <w:p w14:paraId="69474630" w14:textId="77777777" w:rsidR="0014320B" w:rsidRDefault="0014320B" w:rsidP="0014320B">
      <w:pPr>
        <w:pStyle w:val="ListBullet"/>
      </w:pPr>
      <w:r>
        <w:t>Present</w:t>
      </w:r>
      <w:r w:rsidRPr="00922645">
        <w:t xml:space="preserve"> transit as a convenient option for </w:t>
      </w:r>
      <w:r>
        <w:t xml:space="preserve">SRTA service area residents and visitors </w:t>
      </w:r>
    </w:p>
    <w:p w14:paraId="6E5C92C0" w14:textId="77777777" w:rsidR="0014320B" w:rsidRDefault="0014320B" w:rsidP="0014320B">
      <w:pPr>
        <w:pStyle w:val="ListBullet"/>
      </w:pPr>
      <w:r>
        <w:t xml:space="preserve">Make data-driven decisions to improve current service and when </w:t>
      </w:r>
      <w:r w:rsidRPr="62727F50">
        <w:t xml:space="preserve">implementing </w:t>
      </w:r>
      <w:r>
        <w:t>new service</w:t>
      </w:r>
      <w:r w:rsidRPr="62727F50">
        <w:t xml:space="preserve"> </w:t>
      </w:r>
    </w:p>
    <w:p w14:paraId="7076BE7E" w14:textId="77777777" w:rsidR="0014320B" w:rsidRDefault="0014320B" w:rsidP="0014320B">
      <w:pPr>
        <w:pStyle w:val="ListBullet"/>
      </w:pPr>
      <w:r w:rsidRPr="62727F50">
        <w:t xml:space="preserve">Move forward with SRTA’s </w:t>
      </w:r>
      <w:r>
        <w:t xml:space="preserve">established </w:t>
      </w:r>
      <w:r w:rsidRPr="62727F50">
        <w:t xml:space="preserve">goals </w:t>
      </w:r>
    </w:p>
    <w:p w14:paraId="1676D399" w14:textId="77777777" w:rsidR="0014320B" w:rsidRDefault="0014320B" w:rsidP="0014320B">
      <w:pPr>
        <w:pStyle w:val="ListBullet"/>
      </w:pPr>
      <w:r w:rsidRPr="62727F50">
        <w:t xml:space="preserve">Position </w:t>
      </w:r>
      <w:r>
        <w:t xml:space="preserve">SRTA </w:t>
      </w:r>
      <w:r w:rsidRPr="62727F50">
        <w:t>for future funding opportunities</w:t>
      </w:r>
    </w:p>
    <w:p w14:paraId="67A056BE" w14:textId="77777777" w:rsidR="0014320B" w:rsidRDefault="0014320B" w:rsidP="0014320B">
      <w:pPr>
        <w:pStyle w:val="ListBullet"/>
      </w:pPr>
      <w:r w:rsidRPr="62727F50">
        <w:t xml:space="preserve">Reduce </w:t>
      </w:r>
      <w:r>
        <w:t>greenhouse gas</w:t>
      </w:r>
      <w:r w:rsidRPr="62727F50">
        <w:t xml:space="preserve"> emissions</w:t>
      </w:r>
    </w:p>
    <w:p w14:paraId="307940CC" w14:textId="77777777" w:rsidR="005F3C26" w:rsidRDefault="005F3C26" w:rsidP="005F3C26">
      <w:pPr>
        <w:pStyle w:val="Heading2"/>
      </w:pPr>
      <w:bookmarkStart w:id="108" w:name="_Toc222142623"/>
      <w:r>
        <w:t>Goals and Objectives</w:t>
      </w:r>
      <w:bookmarkEnd w:id="108"/>
      <w:r>
        <w:t xml:space="preserve"> </w:t>
      </w:r>
    </w:p>
    <w:p w14:paraId="36B794CC" w14:textId="4AF61046" w:rsidR="005F3C26" w:rsidRDefault="005F3C26" w:rsidP="005F3C26">
      <w:pPr>
        <w:pStyle w:val="BodyText"/>
      </w:pPr>
      <w:r>
        <w:t xml:space="preserve">Starting with the </w:t>
      </w:r>
      <w:r w:rsidR="003226BC">
        <w:t xml:space="preserve">2020 </w:t>
      </w:r>
      <w:r>
        <w:t xml:space="preserve">CRTP, an evaluation was conducted of the previous goals, objectives, needs, and recommendations. This information served as the basis for SRTA staff to identify priorities, opportunities, and any potential barriers for the 2025 CRTP. To identify goals and objectives, SRTA </w:t>
      </w:r>
      <w:r w:rsidR="00D444B1">
        <w:t xml:space="preserve">focused on its priorities </w:t>
      </w:r>
      <w:r>
        <w:t>and its community and stakeholders. Additional consideration was given to regional goals, such as those of the metropolitan planning organization (MPO) and of major regional partners such as in housing and economic development. The discussion also focused on the broader context, including Commonwealth policies and goals and federal considerations.</w:t>
      </w:r>
    </w:p>
    <w:p w14:paraId="74CDD7A1" w14:textId="40C98E8A" w:rsidR="007B793A" w:rsidRDefault="005F3C26" w:rsidP="005F3C26">
      <w:pPr>
        <w:pStyle w:val="BodyText"/>
      </w:pPr>
      <w:r>
        <w:t xml:space="preserve">The overarching goals identified for SRTA’s 2025 CRTP include developing actionable next steps, pursuing opportunities for additional funding, delivering exceptional service, and continuing to transition to zero emission technology, which are reflective of the agency’s needs and opportunities. The objectives associated with each of these five goals are as follows, in no </w:t>
      </w:r>
      <w:proofErr w:type="gramStart"/>
      <w:r>
        <w:t>particular order</w:t>
      </w:r>
      <w:proofErr w:type="gramEnd"/>
      <w:r>
        <w:t xml:space="preserve"> of priority:</w:t>
      </w:r>
    </w:p>
    <w:p w14:paraId="425D9D3A" w14:textId="77777777" w:rsidR="007D4604" w:rsidRPr="007D4604" w:rsidRDefault="007D4604" w:rsidP="007D4604">
      <w:pPr>
        <w:pStyle w:val="ListBullet"/>
        <w:rPr>
          <w:b/>
          <w:bCs/>
        </w:rPr>
      </w:pPr>
      <w:bookmarkStart w:id="109" w:name="_Toc196988036"/>
      <w:r w:rsidRPr="007D4604">
        <w:rPr>
          <w:b/>
          <w:bCs/>
        </w:rPr>
        <w:t>Goal 1: Develop Actionable Next Steps</w:t>
      </w:r>
      <w:bookmarkEnd w:id="109"/>
    </w:p>
    <w:p w14:paraId="1C658FA4" w14:textId="77777777" w:rsidR="007D4604" w:rsidRPr="007D4604" w:rsidRDefault="007D4604" w:rsidP="007D4604">
      <w:pPr>
        <w:pStyle w:val="ListBullet2"/>
      </w:pPr>
      <w:r w:rsidRPr="007D4604">
        <w:t>Objective 1: Building from prior planning studies, define actionable next steps for service changes.</w:t>
      </w:r>
    </w:p>
    <w:p w14:paraId="7F444AAF" w14:textId="77777777" w:rsidR="007D4604" w:rsidRPr="007D4604" w:rsidRDefault="007D4604" w:rsidP="007D4604">
      <w:pPr>
        <w:pStyle w:val="ListBullet2"/>
      </w:pPr>
      <w:r w:rsidRPr="007D4604">
        <w:t>Objective 2: Implement bus stop updates based on previously developed guidelines and secured funding.</w:t>
      </w:r>
    </w:p>
    <w:p w14:paraId="79F2200B" w14:textId="1442E888" w:rsidR="007D4604" w:rsidRPr="007D4604" w:rsidRDefault="007D4604" w:rsidP="007D4604">
      <w:pPr>
        <w:pStyle w:val="ListBullet2"/>
      </w:pPr>
      <w:r w:rsidRPr="007D4604">
        <w:t>Objective 3: Increase staff resources by filling open position</w:t>
      </w:r>
      <w:r w:rsidR="00D444B1">
        <w:t>s</w:t>
      </w:r>
      <w:r w:rsidRPr="007D4604">
        <w:t>.</w:t>
      </w:r>
    </w:p>
    <w:p w14:paraId="58C44B98" w14:textId="77777777" w:rsidR="007D4604" w:rsidRPr="00861293" w:rsidRDefault="007D4604" w:rsidP="007D4604">
      <w:pPr>
        <w:pStyle w:val="ListBullet"/>
        <w:rPr>
          <w:b/>
          <w:bCs/>
        </w:rPr>
      </w:pPr>
      <w:bookmarkStart w:id="110" w:name="_Toc196988037"/>
      <w:r w:rsidRPr="00861293">
        <w:rPr>
          <w:b/>
          <w:bCs/>
        </w:rPr>
        <w:t xml:space="preserve">Goal 2: Pursue Additional Funding Opportunities </w:t>
      </w:r>
      <w:bookmarkEnd w:id="110"/>
      <w:r>
        <w:rPr>
          <w:b/>
          <w:bCs/>
        </w:rPr>
        <w:t>to Support Existing and New Services</w:t>
      </w:r>
    </w:p>
    <w:p w14:paraId="7D94DAF6" w14:textId="77777777" w:rsidR="007D4604" w:rsidRDefault="007D4604" w:rsidP="007D4604">
      <w:pPr>
        <w:pStyle w:val="ListBullet2"/>
      </w:pPr>
      <w:r>
        <w:t>Objective 1: Continue to offer fixed route services fare free.</w:t>
      </w:r>
    </w:p>
    <w:p w14:paraId="52A0F9EA" w14:textId="77777777" w:rsidR="007D4604" w:rsidRDefault="007D4604" w:rsidP="007D4604">
      <w:pPr>
        <w:pStyle w:val="ListBullet2"/>
      </w:pPr>
      <w:r>
        <w:t xml:space="preserve">Objective 2: Update local assessment evaluations to support expanding fixed route services. </w:t>
      </w:r>
    </w:p>
    <w:p w14:paraId="04A06B3D" w14:textId="77777777" w:rsidR="007D4604" w:rsidRDefault="007D4604" w:rsidP="007D4604">
      <w:pPr>
        <w:pStyle w:val="ListBullet2"/>
      </w:pPr>
      <w:r>
        <w:t>Objective 3: Continue capital bus replacement plan to maintain a state of good repair.</w:t>
      </w:r>
    </w:p>
    <w:p w14:paraId="193EC5D9" w14:textId="77777777" w:rsidR="007D4604" w:rsidRPr="00861293" w:rsidRDefault="007D4604" w:rsidP="007D4604">
      <w:pPr>
        <w:pStyle w:val="ListBullet"/>
        <w:rPr>
          <w:b/>
          <w:bCs/>
        </w:rPr>
      </w:pPr>
      <w:bookmarkStart w:id="111" w:name="_Toc196988038"/>
      <w:r w:rsidRPr="00861293">
        <w:rPr>
          <w:b/>
          <w:bCs/>
        </w:rPr>
        <w:t>Goal 3: Deliver Exceptional Service</w:t>
      </w:r>
      <w:bookmarkEnd w:id="111"/>
    </w:p>
    <w:p w14:paraId="1838E2A3" w14:textId="77777777" w:rsidR="007D4604" w:rsidRDefault="007D4604" w:rsidP="007D4604">
      <w:pPr>
        <w:pStyle w:val="ListBullet2"/>
      </w:pPr>
      <w:r>
        <w:t xml:space="preserve">Objective 1: Explore extending hours of service. </w:t>
      </w:r>
    </w:p>
    <w:p w14:paraId="595B41A8" w14:textId="77777777" w:rsidR="007D4604" w:rsidRDefault="007D4604" w:rsidP="007D4604">
      <w:pPr>
        <w:pStyle w:val="ListBullet2"/>
      </w:pPr>
      <w:r>
        <w:t>Objective 2: Maintain Sunday service.</w:t>
      </w:r>
    </w:p>
    <w:p w14:paraId="1CF2BDF3" w14:textId="77777777" w:rsidR="007D4604" w:rsidRDefault="007D4604" w:rsidP="007D4604">
      <w:pPr>
        <w:pStyle w:val="ListBullet2"/>
      </w:pPr>
      <w:r>
        <w:lastRenderedPageBreak/>
        <w:t>Objective 3: Enhance communication with the public about services and policies.</w:t>
      </w:r>
    </w:p>
    <w:p w14:paraId="276DC6AE" w14:textId="77777777" w:rsidR="007D4604" w:rsidRDefault="007D4604" w:rsidP="007D4604">
      <w:pPr>
        <w:pStyle w:val="ListBullet2"/>
      </w:pPr>
      <w:r>
        <w:t>Objective 4: Continue and increase existing security at terminals.</w:t>
      </w:r>
    </w:p>
    <w:p w14:paraId="396BCBEA" w14:textId="77777777" w:rsidR="007D4604" w:rsidRPr="00861293" w:rsidRDefault="007D4604" w:rsidP="007D4604">
      <w:pPr>
        <w:pStyle w:val="ListBullet"/>
        <w:rPr>
          <w:b/>
          <w:bCs/>
        </w:rPr>
      </w:pPr>
      <w:bookmarkStart w:id="112" w:name="_Toc196988039"/>
      <w:r w:rsidRPr="00861293">
        <w:rPr>
          <w:b/>
          <w:bCs/>
        </w:rPr>
        <w:t>Goal 4: Explore Opportunities for Interconnectivity</w:t>
      </w:r>
      <w:bookmarkEnd w:id="112"/>
      <w:r w:rsidRPr="00861293">
        <w:rPr>
          <w:b/>
          <w:bCs/>
        </w:rPr>
        <w:t xml:space="preserve"> </w:t>
      </w:r>
    </w:p>
    <w:p w14:paraId="777AAD84" w14:textId="4BDC0E34" w:rsidR="007D4604" w:rsidRDefault="007D4604" w:rsidP="007D4604">
      <w:pPr>
        <w:pStyle w:val="ListBullet2"/>
        <w:rPr>
          <w:szCs w:val="22"/>
        </w:rPr>
      </w:pPr>
      <w:r>
        <w:t xml:space="preserve">Objective 1: </w:t>
      </w:r>
      <w:r w:rsidR="00AD40DE">
        <w:t>Continue to c</w:t>
      </w:r>
      <w:r>
        <w:t xml:space="preserve">oordinate with other RTAs to explore opportunities for collaboration. </w:t>
      </w:r>
    </w:p>
    <w:p w14:paraId="385F952B" w14:textId="77777777" w:rsidR="007D4604" w:rsidRDefault="007D4604" w:rsidP="007D4604">
      <w:pPr>
        <w:pStyle w:val="ListBullet2"/>
      </w:pPr>
      <w:r>
        <w:t>Objective 2: Improve connections for education.</w:t>
      </w:r>
    </w:p>
    <w:p w14:paraId="45EA61F8" w14:textId="5E62B606" w:rsidR="007D4604" w:rsidRDefault="007D4604" w:rsidP="007D4604">
      <w:pPr>
        <w:pStyle w:val="ListBullet2"/>
      </w:pPr>
      <w:r>
        <w:t xml:space="preserve">Objective 3: Utilize microtransit to pilot new services and connections within </w:t>
      </w:r>
      <w:r w:rsidR="00D444B1">
        <w:t xml:space="preserve">the </w:t>
      </w:r>
      <w:r>
        <w:t xml:space="preserve">SRTA service area. </w:t>
      </w:r>
    </w:p>
    <w:p w14:paraId="4BBD4EA5" w14:textId="77777777" w:rsidR="007D4604" w:rsidRPr="007D4604" w:rsidRDefault="007D4604" w:rsidP="007D4604">
      <w:pPr>
        <w:pStyle w:val="ListBullet"/>
        <w:rPr>
          <w:b/>
          <w:bCs/>
        </w:rPr>
      </w:pPr>
      <w:bookmarkStart w:id="113" w:name="_Toc196988040"/>
      <w:r w:rsidRPr="007D4604">
        <w:rPr>
          <w:b/>
          <w:bCs/>
        </w:rPr>
        <w:t xml:space="preserve">Goal 5: </w:t>
      </w:r>
      <w:bookmarkEnd w:id="113"/>
      <w:r w:rsidRPr="007D4604">
        <w:rPr>
          <w:b/>
          <w:bCs/>
        </w:rPr>
        <w:t xml:space="preserve">Explore Innovative Technologies </w:t>
      </w:r>
    </w:p>
    <w:p w14:paraId="387EEAD5" w14:textId="77777777" w:rsidR="007D4604" w:rsidRDefault="007D4604" w:rsidP="007D4604">
      <w:pPr>
        <w:pStyle w:val="ListBullet2"/>
      </w:pPr>
      <w:r>
        <w:t xml:space="preserve">Objective 1: Continue collaborating with utility company to meet the needs of the current and future fleet. </w:t>
      </w:r>
    </w:p>
    <w:p w14:paraId="41E29600" w14:textId="0EA4572A" w:rsidR="007B793A" w:rsidRDefault="007D4604" w:rsidP="007D4604">
      <w:pPr>
        <w:pStyle w:val="ListBullet2"/>
      </w:pPr>
      <w:r>
        <w:t xml:space="preserve">Objective 2: More clearly understand maintenance facility approach after completing </w:t>
      </w:r>
      <w:r w:rsidR="00AA6369">
        <w:t xml:space="preserve">the </w:t>
      </w:r>
      <w:r>
        <w:t>Maintenance Facility Feasibility Study.</w:t>
      </w:r>
    </w:p>
    <w:p w14:paraId="5F5D4741" w14:textId="568C2ADF" w:rsidR="00D87EC7" w:rsidRPr="005B60F9" w:rsidRDefault="005B60F9" w:rsidP="005B60F9">
      <w:pPr>
        <w:pStyle w:val="BodyText"/>
      </w:pPr>
      <w:r w:rsidRPr="3352518E">
        <w:t xml:space="preserve">These goals and objectives </w:t>
      </w:r>
      <w:r w:rsidR="001B541C">
        <w:t>were</w:t>
      </w:r>
      <w:r w:rsidRPr="3352518E">
        <w:t xml:space="preserve"> assessed against progress since the last CRTP </w:t>
      </w:r>
      <w:proofErr w:type="gramStart"/>
      <w:r w:rsidRPr="3352518E">
        <w:t>in an effort to</w:t>
      </w:r>
      <w:proofErr w:type="gramEnd"/>
      <w:r w:rsidRPr="3352518E">
        <w:t xml:space="preserve"> identify opportunities to </w:t>
      </w:r>
      <w:r>
        <w:t xml:space="preserve">meet SRTA’s identified needs. Additionally, </w:t>
      </w:r>
      <w:r w:rsidRPr="44D64E7B">
        <w:t xml:space="preserve">a detailed data assessment of </w:t>
      </w:r>
      <w:r>
        <w:t>SRTA</w:t>
      </w:r>
      <w:r w:rsidRPr="44D64E7B">
        <w:t xml:space="preserve">’s system from the last five years, </w:t>
      </w:r>
      <w:r>
        <w:t xml:space="preserve">combined with </w:t>
      </w:r>
      <w:r w:rsidRPr="44D64E7B">
        <w:t>input from stakeholder engagement efforts</w:t>
      </w:r>
      <w:r>
        <w:t xml:space="preserve">, </w:t>
      </w:r>
      <w:r w:rsidR="00673BE4">
        <w:t>was</w:t>
      </w:r>
      <w:r w:rsidRPr="44D64E7B">
        <w:t xml:space="preserve"> used to inform </w:t>
      </w:r>
      <w:r w:rsidR="000E1079">
        <w:t>this CRTP’s</w:t>
      </w:r>
      <w:r w:rsidR="000E1079" w:rsidRPr="44D64E7B">
        <w:t xml:space="preserve"> </w:t>
      </w:r>
      <w:r w:rsidRPr="44D64E7B">
        <w:t>recommendations</w:t>
      </w:r>
      <w:r>
        <w:t>.</w:t>
      </w:r>
    </w:p>
    <w:p w14:paraId="4F92A9CF" w14:textId="77777777" w:rsidR="007D4604" w:rsidRDefault="007D4604" w:rsidP="00D87EC7">
      <w:pPr>
        <w:pStyle w:val="BodyText"/>
      </w:pPr>
    </w:p>
    <w:p w14:paraId="780DEB84" w14:textId="77777777" w:rsidR="007D4604" w:rsidRDefault="007D4604" w:rsidP="00D87EC7">
      <w:pPr>
        <w:pStyle w:val="BodyText"/>
      </w:pPr>
    </w:p>
    <w:p w14:paraId="4E10F870" w14:textId="77777777" w:rsidR="00D87EC7" w:rsidRDefault="00D87EC7" w:rsidP="00D87EC7">
      <w:pPr>
        <w:pStyle w:val="BodyText"/>
        <w:sectPr w:rsidR="00D87EC7" w:rsidSect="00D87EC7">
          <w:headerReference w:type="default" r:id="rId18"/>
          <w:pgSz w:w="12240" w:h="15840"/>
          <w:pgMar w:top="1134" w:right="1440" w:bottom="851" w:left="1440" w:header="709" w:footer="284" w:gutter="0"/>
          <w:cols w:space="708"/>
          <w:docGrid w:linePitch="360"/>
        </w:sectPr>
      </w:pPr>
    </w:p>
    <w:p w14:paraId="5D838269" w14:textId="0CDEF1E7" w:rsidR="00D87EC7" w:rsidRDefault="00767186" w:rsidP="0088768E">
      <w:pPr>
        <w:pStyle w:val="Heading1"/>
      </w:pPr>
      <w:bookmarkStart w:id="114" w:name="_Ref216969417"/>
      <w:bookmarkStart w:id="115" w:name="_Ref216970294"/>
      <w:bookmarkStart w:id="116" w:name="_Toc222142624"/>
      <w:r w:rsidRPr="00767186">
        <w:lastRenderedPageBreak/>
        <w:t>Existing Conditions</w:t>
      </w:r>
      <w:bookmarkEnd w:id="114"/>
      <w:bookmarkEnd w:id="115"/>
      <w:bookmarkEnd w:id="116"/>
    </w:p>
    <w:p w14:paraId="2E4D372B" w14:textId="55E3F5DD" w:rsidR="00D87EC7" w:rsidRDefault="003276B5" w:rsidP="003276B5">
      <w:pPr>
        <w:pStyle w:val="BodyText"/>
        <w:rPr>
          <w:rFonts w:eastAsia="Avenir Next LT Pro Light" w:cs="Avenir Next LT Pro Light"/>
          <w:color w:val="000000" w:themeColor="text2"/>
        </w:rPr>
      </w:pPr>
      <w:r w:rsidRPr="4ED09AEE">
        <w:t>To support the development of informed future recommendations, a comprehensive assessment of existing conditions was performed</w:t>
      </w:r>
      <w:r w:rsidRPr="4ED09AEE">
        <w:rPr>
          <w:rFonts w:eastAsia="Avenir Next LT Pro Light" w:cs="Avenir Next LT Pro Light"/>
          <w:color w:val="000000" w:themeColor="text2"/>
        </w:rPr>
        <w:t xml:space="preserve">. This </w:t>
      </w:r>
      <w:r w:rsidR="00B20E4C">
        <w:rPr>
          <w:rFonts w:eastAsia="Avenir Next LT Pro Light" w:cs="Avenir Next LT Pro Light"/>
          <w:color w:val="000000" w:themeColor="text2"/>
        </w:rPr>
        <w:t>chapter</w:t>
      </w:r>
      <w:r w:rsidR="00B20E4C" w:rsidRPr="4ED09AEE">
        <w:rPr>
          <w:rFonts w:eastAsia="Avenir Next LT Pro Light" w:cs="Avenir Next LT Pro Light"/>
          <w:color w:val="000000" w:themeColor="text2"/>
        </w:rPr>
        <w:t xml:space="preserve"> </w:t>
      </w:r>
      <w:r w:rsidRPr="4ED09AEE">
        <w:rPr>
          <w:rFonts w:eastAsia="Avenir Next LT Pro Light" w:cs="Avenir Next LT Pro Light"/>
          <w:color w:val="000000" w:themeColor="text2"/>
        </w:rPr>
        <w:t>documents SRTA’s current services, ridership, operations, asset management, and more.</w:t>
      </w:r>
    </w:p>
    <w:p w14:paraId="0CA6248F" w14:textId="5BCE588C" w:rsidR="00D74595" w:rsidRPr="00D74595" w:rsidRDefault="00D74595" w:rsidP="00D74595">
      <w:pPr>
        <w:pStyle w:val="Heading2"/>
        <w:rPr>
          <w:rFonts w:eastAsia="Avenir Next LT Pro Light"/>
        </w:rPr>
      </w:pPr>
      <w:bookmarkStart w:id="117" w:name="_Toc222142625"/>
      <w:r w:rsidRPr="009F1A07">
        <w:rPr>
          <w:rFonts w:eastAsia="Avenir Next LT Pro Light"/>
        </w:rPr>
        <w:t>Transit Service Overview</w:t>
      </w:r>
      <w:bookmarkEnd w:id="117"/>
      <w:r w:rsidRPr="00D74595">
        <w:rPr>
          <w:rFonts w:eastAsia="Avenir Next LT Pro Light"/>
        </w:rPr>
        <w:t xml:space="preserve"> </w:t>
      </w:r>
    </w:p>
    <w:p w14:paraId="5CD53340" w14:textId="3FB9DA70" w:rsidR="00D74595" w:rsidRPr="00D74595" w:rsidRDefault="00D74595" w:rsidP="006E2C5A">
      <w:pPr>
        <w:pStyle w:val="BodyText"/>
      </w:pPr>
      <w:r w:rsidRPr="00D74595">
        <w:t>SRTA</w:t>
      </w:r>
      <w:r w:rsidR="00747C0F">
        <w:t xml:space="preserve"> </w:t>
      </w:r>
      <w:r w:rsidR="00691C77">
        <w:t xml:space="preserve">was incorporated </w:t>
      </w:r>
      <w:r w:rsidR="009C4EEE">
        <w:t xml:space="preserve">under </w:t>
      </w:r>
      <w:r w:rsidR="009F1A07">
        <w:t xml:space="preserve">Massachusetts General Law </w:t>
      </w:r>
      <w:r w:rsidR="009C4EEE">
        <w:t>161B in 1974 and</w:t>
      </w:r>
      <w:r w:rsidRPr="00D74595">
        <w:t xml:space="preserve"> provides fixed route and demand response service to </w:t>
      </w:r>
      <w:r w:rsidR="001A36B5">
        <w:t>the southeastern Massachusetts communities</w:t>
      </w:r>
      <w:r w:rsidR="002C0517">
        <w:t xml:space="preserve"> of</w:t>
      </w:r>
      <w:r w:rsidRPr="00D74595">
        <w:t xml:space="preserve"> Acushnet, Dartmouth, Fairhaven, Fall River, Freetown, Mattapoisett, New Bedford, Somerset, Swansea, and Westport. SRTA’s fixed route service </w:t>
      </w:r>
      <w:r w:rsidR="00A86ECD">
        <w:t xml:space="preserve">operates 26 routes </w:t>
      </w:r>
      <w:r w:rsidRPr="00D74595">
        <w:t xml:space="preserve">concentrated around the two urban centers within the region: Fall River and </w:t>
      </w:r>
      <w:r w:rsidRPr="006E2C5A">
        <w:t>New</w:t>
      </w:r>
      <w:r w:rsidRPr="00D74595">
        <w:t xml:space="preserve"> Bedford. Each city serves as a hub for fixed route service, which originates or terminates at the terminal within that city (</w:t>
      </w:r>
      <w:r w:rsidR="003F1005">
        <w:fldChar w:fldCharType="begin"/>
      </w:r>
      <w:r w:rsidR="003F1005">
        <w:instrText xml:space="preserve"> REF _Ref216696637 \h </w:instrText>
      </w:r>
      <w:r w:rsidR="003F1005">
        <w:fldChar w:fldCharType="separate"/>
      </w:r>
      <w:r w:rsidR="00E4623A">
        <w:t xml:space="preserve">Figure </w:t>
      </w:r>
      <w:r w:rsidR="00E4623A">
        <w:rPr>
          <w:noProof/>
        </w:rPr>
        <w:t>3</w:t>
      </w:r>
      <w:r w:rsidR="003F1005">
        <w:fldChar w:fldCharType="end"/>
      </w:r>
      <w:r w:rsidR="003F1005">
        <w:t xml:space="preserve"> and </w:t>
      </w:r>
      <w:r w:rsidR="003F1005">
        <w:fldChar w:fldCharType="begin"/>
      </w:r>
      <w:r w:rsidR="003F1005">
        <w:instrText xml:space="preserve"> REF _Ref216696642 \h </w:instrText>
      </w:r>
      <w:r w:rsidR="003F1005">
        <w:fldChar w:fldCharType="separate"/>
      </w:r>
      <w:r w:rsidR="00E4623A">
        <w:t xml:space="preserve">Figure </w:t>
      </w:r>
      <w:r w:rsidR="00E4623A">
        <w:rPr>
          <w:noProof/>
        </w:rPr>
        <w:t>4</w:t>
      </w:r>
      <w:r w:rsidR="003F1005">
        <w:fldChar w:fldCharType="end"/>
      </w:r>
      <w:r w:rsidRPr="00D74595">
        <w:t>). The two systems are connected via service along US Route 6 and I-195.</w:t>
      </w:r>
      <w:r w:rsidRPr="00DE0D6F">
        <w:t xml:space="preserve"> </w:t>
      </w:r>
      <w:r w:rsidR="00DE0D6F" w:rsidRPr="00DE0D6F">
        <w:t>On an annual basis</w:t>
      </w:r>
      <w:r w:rsidR="00DE0D6F">
        <w:t>,</w:t>
      </w:r>
      <w:r w:rsidR="00DE0D6F" w:rsidRPr="00DE0D6F">
        <w:t xml:space="preserve"> </w:t>
      </w:r>
      <w:r w:rsidR="00DE0D6F">
        <w:t>S</w:t>
      </w:r>
      <w:r w:rsidR="00DE0D6F" w:rsidRPr="00DE0D6F">
        <w:t xml:space="preserve">RTA carries nearly </w:t>
      </w:r>
      <w:r w:rsidR="006B1903">
        <w:t>2.9 million</w:t>
      </w:r>
      <w:r w:rsidR="00DE0D6F" w:rsidRPr="00DE0D6F">
        <w:t xml:space="preserve"> passengers, traveling approximately </w:t>
      </w:r>
      <w:r w:rsidR="006B1903">
        <w:t>2.4</w:t>
      </w:r>
      <w:r w:rsidR="00DE0D6F" w:rsidRPr="00DE0D6F">
        <w:t xml:space="preserve"> million miles and operating </w:t>
      </w:r>
      <w:r w:rsidR="006B1903">
        <w:t>over 180,000</w:t>
      </w:r>
      <w:r w:rsidR="00DE0D6F" w:rsidRPr="00DE0D6F">
        <w:t xml:space="preserve"> revenue hours, with an operating budget of over $</w:t>
      </w:r>
      <w:r w:rsidR="006B1903">
        <w:t>26.3</w:t>
      </w:r>
      <w:r w:rsidR="00DE0D6F" w:rsidRPr="00DE0D6F">
        <w:t xml:space="preserve"> million</w:t>
      </w:r>
      <w:r w:rsidR="009F1A07">
        <w:t xml:space="preserve"> (</w:t>
      </w:r>
      <w:r w:rsidR="009F1A07">
        <w:fldChar w:fldCharType="begin"/>
      </w:r>
      <w:r w:rsidR="009F1A07">
        <w:instrText xml:space="preserve"> REF _Ref216969552 \h </w:instrText>
      </w:r>
      <w:r w:rsidR="009F1A07">
        <w:fldChar w:fldCharType="separate"/>
      </w:r>
      <w:r w:rsidR="00E4623A">
        <w:t xml:space="preserve">Table </w:t>
      </w:r>
      <w:r w:rsidR="00E4623A">
        <w:rPr>
          <w:noProof/>
        </w:rPr>
        <w:t>2</w:t>
      </w:r>
      <w:r w:rsidR="009F1A07">
        <w:fldChar w:fldCharType="end"/>
      </w:r>
      <w:r w:rsidR="009F1A07">
        <w:t>)</w:t>
      </w:r>
      <w:r w:rsidR="006E2C5A">
        <w:t>.</w:t>
      </w:r>
    </w:p>
    <w:p w14:paraId="72685EAE" w14:textId="09D85C13" w:rsidR="008D3F9C" w:rsidRDefault="008D3F9C" w:rsidP="006E2C5A">
      <w:pPr>
        <w:pStyle w:val="Caption"/>
      </w:pPr>
      <w:bookmarkStart w:id="118" w:name="_Ref216969552"/>
      <w:bookmarkStart w:id="119" w:name="_Toc222142757"/>
      <w:r>
        <w:t xml:space="preserve">Table </w:t>
      </w:r>
      <w:r>
        <w:fldChar w:fldCharType="begin"/>
      </w:r>
      <w:r>
        <w:instrText xml:space="preserve"> SEQ Table \* ARABIC </w:instrText>
      </w:r>
      <w:r>
        <w:fldChar w:fldCharType="separate"/>
      </w:r>
      <w:r w:rsidR="00E4623A">
        <w:rPr>
          <w:noProof/>
        </w:rPr>
        <w:t>2</w:t>
      </w:r>
      <w:r>
        <w:fldChar w:fldCharType="end"/>
      </w:r>
      <w:bookmarkEnd w:id="118"/>
      <w:r>
        <w:t>. Statistics by Service (FY</w:t>
      </w:r>
      <w:r w:rsidR="007F4A8B">
        <w:t> </w:t>
      </w:r>
      <w:r>
        <w:t>2024)</w:t>
      </w:r>
      <w:bookmarkEnd w:id="119"/>
    </w:p>
    <w:tbl>
      <w:tblPr>
        <w:tblStyle w:val="TableGrid"/>
        <w:tblW w:w="0" w:type="auto"/>
        <w:tblBorders>
          <w:left w:val="none" w:sz="0" w:space="0" w:color="auto"/>
          <w:right w:val="none" w:sz="0" w:space="0" w:color="auto"/>
        </w:tblBorders>
        <w:tblCellMar>
          <w:left w:w="72" w:type="dxa"/>
          <w:right w:w="72" w:type="dxa"/>
        </w:tblCellMar>
        <w:tblLook w:val="04A0" w:firstRow="1" w:lastRow="0" w:firstColumn="1" w:lastColumn="0" w:noHBand="0" w:noVBand="1"/>
      </w:tblPr>
      <w:tblGrid>
        <w:gridCol w:w="1979"/>
        <w:gridCol w:w="1476"/>
        <w:gridCol w:w="1476"/>
        <w:gridCol w:w="1476"/>
        <w:gridCol w:w="1476"/>
        <w:gridCol w:w="1477"/>
      </w:tblGrid>
      <w:tr w:rsidR="008D3F9C" w14:paraId="3BF4CD9A" w14:textId="77777777" w:rsidTr="00301A2F">
        <w:trPr>
          <w:cnfStyle w:val="100000000000" w:firstRow="1" w:lastRow="0" w:firstColumn="0" w:lastColumn="0" w:oddVBand="0" w:evenVBand="0" w:oddHBand="0" w:evenHBand="0" w:firstRowFirstColumn="0" w:firstRowLastColumn="0" w:lastRowFirstColumn="0" w:lastRowLastColumn="0"/>
          <w:cantSplit/>
          <w:tblHeader/>
        </w:trPr>
        <w:tc>
          <w:tcPr>
            <w:tcW w:w="1979" w:type="dxa"/>
            <w:tcBorders>
              <w:bottom w:val="single" w:sz="24" w:space="0" w:color="auto"/>
            </w:tcBorders>
            <w:vAlign w:val="bottom"/>
          </w:tcPr>
          <w:p w14:paraId="1D3FAB4B" w14:textId="32B636B3" w:rsidR="008D3F9C" w:rsidRPr="009E3A0F" w:rsidRDefault="008D3F9C">
            <w:pPr>
              <w:pStyle w:val="TableHeading"/>
            </w:pPr>
            <w:r w:rsidRPr="009E3A0F">
              <w:t>FY</w:t>
            </w:r>
            <w:r w:rsidR="00EC1A09">
              <w:t> </w:t>
            </w:r>
            <w:r w:rsidRPr="009E3A0F">
              <w:t>2024 Data</w:t>
            </w:r>
          </w:p>
        </w:tc>
        <w:tc>
          <w:tcPr>
            <w:tcW w:w="1476" w:type="dxa"/>
            <w:tcBorders>
              <w:bottom w:val="single" w:sz="24" w:space="0" w:color="auto"/>
            </w:tcBorders>
            <w:vAlign w:val="bottom"/>
          </w:tcPr>
          <w:p w14:paraId="2E9B15DE" w14:textId="77777777" w:rsidR="008D3F9C" w:rsidRPr="009E3A0F" w:rsidRDefault="008D3F9C">
            <w:pPr>
              <w:pStyle w:val="TableHeadingRight"/>
            </w:pPr>
            <w:r w:rsidRPr="009E3A0F">
              <w:t>Fixed Route</w:t>
            </w:r>
          </w:p>
        </w:tc>
        <w:tc>
          <w:tcPr>
            <w:tcW w:w="1476" w:type="dxa"/>
            <w:tcBorders>
              <w:bottom w:val="single" w:sz="24" w:space="0" w:color="auto"/>
            </w:tcBorders>
            <w:vAlign w:val="bottom"/>
          </w:tcPr>
          <w:p w14:paraId="0EA2B347" w14:textId="77777777" w:rsidR="008D3F9C" w:rsidRPr="009E3A0F" w:rsidRDefault="008D3F9C">
            <w:pPr>
              <w:pStyle w:val="TableHeadingCenter"/>
              <w:jc w:val="right"/>
            </w:pPr>
            <w:r>
              <w:t>Percentage</w:t>
            </w:r>
            <w:r w:rsidRPr="009E3A0F">
              <w:t xml:space="preserve"> of Tota</w:t>
            </w:r>
            <w:r>
              <w:t>l</w:t>
            </w:r>
          </w:p>
        </w:tc>
        <w:tc>
          <w:tcPr>
            <w:tcW w:w="1476" w:type="dxa"/>
            <w:tcBorders>
              <w:bottom w:val="single" w:sz="24" w:space="0" w:color="auto"/>
            </w:tcBorders>
            <w:vAlign w:val="bottom"/>
          </w:tcPr>
          <w:p w14:paraId="12C4652A" w14:textId="77777777" w:rsidR="008D3F9C" w:rsidRPr="009E3A0F" w:rsidRDefault="008D3F9C">
            <w:pPr>
              <w:pStyle w:val="TableHeadingCenter"/>
              <w:jc w:val="right"/>
            </w:pPr>
            <w:r w:rsidRPr="009E3A0F">
              <w:t>Demand Response</w:t>
            </w:r>
          </w:p>
        </w:tc>
        <w:tc>
          <w:tcPr>
            <w:tcW w:w="1476" w:type="dxa"/>
            <w:tcBorders>
              <w:bottom w:val="single" w:sz="24" w:space="0" w:color="auto"/>
            </w:tcBorders>
            <w:vAlign w:val="bottom"/>
          </w:tcPr>
          <w:p w14:paraId="1369C2D8" w14:textId="77777777" w:rsidR="008D3F9C" w:rsidRPr="009E3A0F" w:rsidRDefault="008D3F9C">
            <w:pPr>
              <w:pStyle w:val="TableHeadingCenter"/>
              <w:jc w:val="right"/>
            </w:pPr>
            <w:r>
              <w:t>Percentage</w:t>
            </w:r>
            <w:r w:rsidRPr="009E3A0F">
              <w:t xml:space="preserve"> of Total</w:t>
            </w:r>
          </w:p>
        </w:tc>
        <w:tc>
          <w:tcPr>
            <w:tcW w:w="1477" w:type="dxa"/>
            <w:tcBorders>
              <w:bottom w:val="single" w:sz="24" w:space="0" w:color="auto"/>
            </w:tcBorders>
            <w:vAlign w:val="bottom"/>
          </w:tcPr>
          <w:p w14:paraId="5B648FFD" w14:textId="77777777" w:rsidR="008D3F9C" w:rsidRPr="009E3A0F" w:rsidRDefault="008D3F9C">
            <w:pPr>
              <w:pStyle w:val="TableHeadingCenter"/>
              <w:jc w:val="right"/>
            </w:pPr>
            <w:r w:rsidRPr="009E3A0F">
              <w:t>Total</w:t>
            </w:r>
          </w:p>
        </w:tc>
      </w:tr>
      <w:tr w:rsidR="008D3F9C" w14:paraId="571570B4" w14:textId="77777777" w:rsidTr="00301A2F">
        <w:trPr>
          <w:cantSplit/>
        </w:trPr>
        <w:tc>
          <w:tcPr>
            <w:tcW w:w="1979" w:type="dxa"/>
            <w:tcBorders>
              <w:top w:val="single" w:sz="24" w:space="0" w:color="auto"/>
              <w:bottom w:val="single" w:sz="8" w:space="0" w:color="auto"/>
              <w:right w:val="single" w:sz="8" w:space="0" w:color="auto"/>
            </w:tcBorders>
          </w:tcPr>
          <w:p w14:paraId="39806DFA" w14:textId="77777777" w:rsidR="008D3F9C" w:rsidRDefault="008D3F9C">
            <w:pPr>
              <w:pStyle w:val="TableBody"/>
            </w:pPr>
            <w:r>
              <w:t>Ridership</w:t>
            </w:r>
          </w:p>
        </w:tc>
        <w:tc>
          <w:tcPr>
            <w:tcW w:w="1476" w:type="dxa"/>
            <w:tcBorders>
              <w:top w:val="single" w:sz="24" w:space="0" w:color="auto"/>
              <w:left w:val="single" w:sz="8" w:space="0" w:color="auto"/>
              <w:bottom w:val="single" w:sz="8" w:space="0" w:color="auto"/>
              <w:right w:val="single" w:sz="8" w:space="0" w:color="auto"/>
            </w:tcBorders>
            <w:vAlign w:val="center"/>
          </w:tcPr>
          <w:p w14:paraId="0F07F248" w14:textId="36B61141" w:rsidR="008D3F9C" w:rsidRDefault="00075A4F">
            <w:pPr>
              <w:pStyle w:val="TableBody"/>
              <w:jc w:val="right"/>
            </w:pPr>
            <w:r>
              <w:t>2,783,971</w:t>
            </w:r>
          </w:p>
        </w:tc>
        <w:tc>
          <w:tcPr>
            <w:tcW w:w="1476" w:type="dxa"/>
            <w:tcBorders>
              <w:top w:val="single" w:sz="24" w:space="0" w:color="auto"/>
              <w:left w:val="single" w:sz="8" w:space="0" w:color="auto"/>
              <w:bottom w:val="single" w:sz="8" w:space="0" w:color="auto"/>
              <w:right w:val="single" w:sz="8" w:space="0" w:color="auto"/>
            </w:tcBorders>
            <w:vAlign w:val="center"/>
          </w:tcPr>
          <w:p w14:paraId="3EE65B32" w14:textId="7B1B9C4E" w:rsidR="008D3F9C" w:rsidRDefault="005A799F">
            <w:pPr>
              <w:pStyle w:val="TableBody"/>
              <w:jc w:val="right"/>
            </w:pPr>
            <w:r>
              <w:t>96.4%</w:t>
            </w:r>
          </w:p>
        </w:tc>
        <w:tc>
          <w:tcPr>
            <w:tcW w:w="1476" w:type="dxa"/>
            <w:tcBorders>
              <w:top w:val="single" w:sz="24" w:space="0" w:color="auto"/>
              <w:left w:val="single" w:sz="8" w:space="0" w:color="auto"/>
              <w:bottom w:val="single" w:sz="8" w:space="0" w:color="auto"/>
              <w:right w:val="single" w:sz="8" w:space="0" w:color="auto"/>
            </w:tcBorders>
            <w:vAlign w:val="center"/>
          </w:tcPr>
          <w:p w14:paraId="264558FE" w14:textId="3DEADE54" w:rsidR="008D3F9C" w:rsidRDefault="00032146">
            <w:pPr>
              <w:pStyle w:val="TableBody"/>
              <w:jc w:val="right"/>
            </w:pPr>
            <w:r>
              <w:t>104,788</w:t>
            </w:r>
          </w:p>
        </w:tc>
        <w:tc>
          <w:tcPr>
            <w:tcW w:w="1476" w:type="dxa"/>
            <w:tcBorders>
              <w:top w:val="single" w:sz="24" w:space="0" w:color="auto"/>
              <w:left w:val="single" w:sz="8" w:space="0" w:color="auto"/>
              <w:bottom w:val="single" w:sz="8" w:space="0" w:color="auto"/>
              <w:right w:val="single" w:sz="8" w:space="0" w:color="auto"/>
            </w:tcBorders>
            <w:vAlign w:val="center"/>
          </w:tcPr>
          <w:p w14:paraId="4D73DB38" w14:textId="0B99C9F7" w:rsidR="008D3F9C" w:rsidRDefault="005A799F">
            <w:pPr>
              <w:pStyle w:val="TableBody"/>
              <w:jc w:val="right"/>
            </w:pPr>
            <w:r>
              <w:t>3.6</w:t>
            </w:r>
            <w:r w:rsidR="008D3F9C">
              <w:t>%</w:t>
            </w:r>
          </w:p>
        </w:tc>
        <w:tc>
          <w:tcPr>
            <w:tcW w:w="1477" w:type="dxa"/>
            <w:tcBorders>
              <w:top w:val="single" w:sz="24" w:space="0" w:color="auto"/>
              <w:left w:val="single" w:sz="8" w:space="0" w:color="auto"/>
              <w:bottom w:val="single" w:sz="8" w:space="0" w:color="auto"/>
            </w:tcBorders>
            <w:vAlign w:val="center"/>
          </w:tcPr>
          <w:p w14:paraId="70ADD01A" w14:textId="1D9411D2" w:rsidR="008D3F9C" w:rsidRDefault="008E3C75">
            <w:pPr>
              <w:pStyle w:val="TableBody"/>
              <w:jc w:val="right"/>
            </w:pPr>
            <w:r>
              <w:t>2,888,759</w:t>
            </w:r>
          </w:p>
        </w:tc>
      </w:tr>
      <w:tr w:rsidR="008D3F9C" w14:paraId="280B3941" w14:textId="77777777" w:rsidTr="00301A2F">
        <w:trPr>
          <w:cantSplit/>
        </w:trPr>
        <w:tc>
          <w:tcPr>
            <w:tcW w:w="1979" w:type="dxa"/>
            <w:tcBorders>
              <w:top w:val="single" w:sz="8" w:space="0" w:color="auto"/>
              <w:bottom w:val="single" w:sz="8" w:space="0" w:color="auto"/>
              <w:right w:val="single" w:sz="8" w:space="0" w:color="auto"/>
            </w:tcBorders>
          </w:tcPr>
          <w:p w14:paraId="6C917B96" w14:textId="77777777" w:rsidR="008D3F9C" w:rsidRDefault="008D3F9C">
            <w:pPr>
              <w:pStyle w:val="TableBody"/>
            </w:pPr>
            <w:r>
              <w:t>Revenue Miles</w:t>
            </w:r>
          </w:p>
        </w:tc>
        <w:tc>
          <w:tcPr>
            <w:tcW w:w="1476" w:type="dxa"/>
            <w:tcBorders>
              <w:top w:val="single" w:sz="8" w:space="0" w:color="auto"/>
              <w:left w:val="single" w:sz="8" w:space="0" w:color="auto"/>
              <w:bottom w:val="single" w:sz="8" w:space="0" w:color="auto"/>
              <w:right w:val="single" w:sz="8" w:space="0" w:color="auto"/>
            </w:tcBorders>
            <w:vAlign w:val="center"/>
          </w:tcPr>
          <w:p w14:paraId="243F0D4C" w14:textId="052F9CF9" w:rsidR="008D3F9C" w:rsidRDefault="00075A4F">
            <w:pPr>
              <w:pStyle w:val="TableBodyRight"/>
            </w:pPr>
            <w:r>
              <w:t>1,575,682</w:t>
            </w:r>
          </w:p>
        </w:tc>
        <w:tc>
          <w:tcPr>
            <w:tcW w:w="1476" w:type="dxa"/>
            <w:tcBorders>
              <w:top w:val="single" w:sz="8" w:space="0" w:color="auto"/>
              <w:left w:val="single" w:sz="8" w:space="0" w:color="auto"/>
              <w:bottom w:val="single" w:sz="8" w:space="0" w:color="auto"/>
              <w:right w:val="single" w:sz="8" w:space="0" w:color="auto"/>
            </w:tcBorders>
            <w:vAlign w:val="center"/>
          </w:tcPr>
          <w:p w14:paraId="21EDF45A" w14:textId="3A0639C6" w:rsidR="008D3F9C" w:rsidRDefault="00124A23">
            <w:pPr>
              <w:pStyle w:val="TableBodyCenter"/>
              <w:jc w:val="right"/>
            </w:pPr>
            <w:r>
              <w:t>66.0%</w:t>
            </w:r>
          </w:p>
        </w:tc>
        <w:tc>
          <w:tcPr>
            <w:tcW w:w="1476" w:type="dxa"/>
            <w:tcBorders>
              <w:top w:val="single" w:sz="8" w:space="0" w:color="auto"/>
              <w:left w:val="single" w:sz="8" w:space="0" w:color="auto"/>
              <w:bottom w:val="single" w:sz="8" w:space="0" w:color="auto"/>
              <w:right w:val="single" w:sz="8" w:space="0" w:color="auto"/>
            </w:tcBorders>
            <w:vAlign w:val="center"/>
          </w:tcPr>
          <w:p w14:paraId="40C3EF12" w14:textId="611F83F9" w:rsidR="008D3F9C" w:rsidRDefault="00A47228">
            <w:pPr>
              <w:pStyle w:val="TableBodyCenter"/>
              <w:jc w:val="right"/>
            </w:pPr>
            <w:r>
              <w:t>811,226</w:t>
            </w:r>
          </w:p>
        </w:tc>
        <w:tc>
          <w:tcPr>
            <w:tcW w:w="1476" w:type="dxa"/>
            <w:tcBorders>
              <w:top w:val="single" w:sz="8" w:space="0" w:color="auto"/>
              <w:left w:val="single" w:sz="8" w:space="0" w:color="auto"/>
              <w:bottom w:val="single" w:sz="8" w:space="0" w:color="auto"/>
              <w:right w:val="single" w:sz="8" w:space="0" w:color="auto"/>
            </w:tcBorders>
            <w:vAlign w:val="center"/>
          </w:tcPr>
          <w:p w14:paraId="37B75F3B" w14:textId="332A6DF4" w:rsidR="008D3F9C" w:rsidRDefault="00124A23">
            <w:pPr>
              <w:pStyle w:val="TableBodyCenter"/>
              <w:jc w:val="right"/>
            </w:pPr>
            <w:r>
              <w:t>34.0%</w:t>
            </w:r>
          </w:p>
        </w:tc>
        <w:tc>
          <w:tcPr>
            <w:tcW w:w="1477" w:type="dxa"/>
            <w:tcBorders>
              <w:top w:val="single" w:sz="8" w:space="0" w:color="auto"/>
              <w:left w:val="single" w:sz="8" w:space="0" w:color="auto"/>
              <w:bottom w:val="single" w:sz="8" w:space="0" w:color="auto"/>
            </w:tcBorders>
            <w:vAlign w:val="center"/>
          </w:tcPr>
          <w:p w14:paraId="10CD1E2C" w14:textId="503822A1" w:rsidR="008D3F9C" w:rsidRDefault="006B1903">
            <w:pPr>
              <w:pStyle w:val="TableBodyCenter"/>
              <w:jc w:val="right"/>
            </w:pPr>
            <w:r>
              <w:t>2,386,908</w:t>
            </w:r>
          </w:p>
        </w:tc>
      </w:tr>
      <w:tr w:rsidR="008D3F9C" w14:paraId="38A4CD42" w14:textId="77777777" w:rsidTr="00301A2F">
        <w:trPr>
          <w:cantSplit/>
        </w:trPr>
        <w:tc>
          <w:tcPr>
            <w:tcW w:w="1979" w:type="dxa"/>
            <w:tcBorders>
              <w:top w:val="single" w:sz="8" w:space="0" w:color="auto"/>
              <w:bottom w:val="single" w:sz="8" w:space="0" w:color="auto"/>
              <w:right w:val="single" w:sz="8" w:space="0" w:color="auto"/>
            </w:tcBorders>
          </w:tcPr>
          <w:p w14:paraId="51A04017" w14:textId="77777777" w:rsidR="008D3F9C" w:rsidRDefault="008D3F9C">
            <w:pPr>
              <w:pStyle w:val="TableBody"/>
            </w:pPr>
            <w:r>
              <w:t>Revenue Hours</w:t>
            </w:r>
          </w:p>
        </w:tc>
        <w:tc>
          <w:tcPr>
            <w:tcW w:w="1476" w:type="dxa"/>
            <w:tcBorders>
              <w:top w:val="single" w:sz="8" w:space="0" w:color="auto"/>
              <w:left w:val="single" w:sz="8" w:space="0" w:color="auto"/>
              <w:bottom w:val="single" w:sz="8" w:space="0" w:color="auto"/>
              <w:right w:val="single" w:sz="8" w:space="0" w:color="auto"/>
            </w:tcBorders>
            <w:vAlign w:val="center"/>
          </w:tcPr>
          <w:p w14:paraId="0BC78528" w14:textId="6AFE4C70" w:rsidR="008D3F9C" w:rsidRDefault="00075A4F">
            <w:pPr>
              <w:pStyle w:val="TableBodyRight"/>
            </w:pPr>
            <w:r>
              <w:t>129,144</w:t>
            </w:r>
          </w:p>
        </w:tc>
        <w:tc>
          <w:tcPr>
            <w:tcW w:w="1476" w:type="dxa"/>
            <w:tcBorders>
              <w:top w:val="single" w:sz="8" w:space="0" w:color="auto"/>
              <w:left w:val="single" w:sz="8" w:space="0" w:color="auto"/>
              <w:bottom w:val="single" w:sz="8" w:space="0" w:color="auto"/>
              <w:right w:val="single" w:sz="8" w:space="0" w:color="auto"/>
            </w:tcBorders>
            <w:vAlign w:val="center"/>
          </w:tcPr>
          <w:p w14:paraId="004BF7FF" w14:textId="40A45B0A" w:rsidR="008D3F9C" w:rsidRDefault="00124A23">
            <w:pPr>
              <w:pStyle w:val="TableBodyCenter"/>
              <w:jc w:val="right"/>
            </w:pPr>
            <w:r>
              <w:t>71.7%</w:t>
            </w:r>
          </w:p>
        </w:tc>
        <w:tc>
          <w:tcPr>
            <w:tcW w:w="1476" w:type="dxa"/>
            <w:tcBorders>
              <w:top w:val="single" w:sz="8" w:space="0" w:color="auto"/>
              <w:left w:val="single" w:sz="8" w:space="0" w:color="auto"/>
              <w:bottom w:val="single" w:sz="8" w:space="0" w:color="auto"/>
              <w:right w:val="single" w:sz="8" w:space="0" w:color="auto"/>
            </w:tcBorders>
            <w:vAlign w:val="center"/>
          </w:tcPr>
          <w:p w14:paraId="7D75A868" w14:textId="77FDB5FC" w:rsidR="008D3F9C" w:rsidRDefault="00A47228">
            <w:pPr>
              <w:pStyle w:val="TableBodyCenter"/>
              <w:jc w:val="right"/>
            </w:pPr>
            <w:r>
              <w:t>50,983</w:t>
            </w:r>
          </w:p>
        </w:tc>
        <w:tc>
          <w:tcPr>
            <w:tcW w:w="1476" w:type="dxa"/>
            <w:tcBorders>
              <w:top w:val="single" w:sz="8" w:space="0" w:color="auto"/>
              <w:left w:val="single" w:sz="8" w:space="0" w:color="auto"/>
              <w:bottom w:val="single" w:sz="8" w:space="0" w:color="auto"/>
              <w:right w:val="single" w:sz="8" w:space="0" w:color="auto"/>
            </w:tcBorders>
            <w:vAlign w:val="center"/>
          </w:tcPr>
          <w:p w14:paraId="25CA9585" w14:textId="6FA854CC" w:rsidR="008D3F9C" w:rsidRDefault="00124A23">
            <w:pPr>
              <w:pStyle w:val="TableBodyCenter"/>
              <w:jc w:val="right"/>
            </w:pPr>
            <w:r>
              <w:t>28.3%</w:t>
            </w:r>
          </w:p>
        </w:tc>
        <w:tc>
          <w:tcPr>
            <w:tcW w:w="1477" w:type="dxa"/>
            <w:tcBorders>
              <w:top w:val="single" w:sz="8" w:space="0" w:color="auto"/>
              <w:left w:val="single" w:sz="8" w:space="0" w:color="auto"/>
              <w:bottom w:val="single" w:sz="8" w:space="0" w:color="auto"/>
            </w:tcBorders>
            <w:vAlign w:val="center"/>
          </w:tcPr>
          <w:p w14:paraId="67D6DB37" w14:textId="2A47854A" w:rsidR="008D3F9C" w:rsidRDefault="006B1903">
            <w:pPr>
              <w:pStyle w:val="TableBodyCenter"/>
              <w:jc w:val="right"/>
            </w:pPr>
            <w:r>
              <w:t>180,127</w:t>
            </w:r>
          </w:p>
        </w:tc>
      </w:tr>
      <w:tr w:rsidR="008D3F9C" w14:paraId="44563030" w14:textId="77777777" w:rsidTr="00301A2F">
        <w:trPr>
          <w:cantSplit/>
        </w:trPr>
        <w:tc>
          <w:tcPr>
            <w:tcW w:w="1979" w:type="dxa"/>
            <w:tcBorders>
              <w:top w:val="single" w:sz="8" w:space="0" w:color="auto"/>
              <w:bottom w:val="single" w:sz="8" w:space="0" w:color="auto"/>
              <w:right w:val="single" w:sz="8" w:space="0" w:color="auto"/>
            </w:tcBorders>
          </w:tcPr>
          <w:p w14:paraId="2563359E" w14:textId="77777777" w:rsidR="008D3F9C" w:rsidRDefault="008D3F9C">
            <w:pPr>
              <w:pStyle w:val="TableBody"/>
            </w:pPr>
            <w:r>
              <w:t>Operating Cost</w:t>
            </w:r>
          </w:p>
        </w:tc>
        <w:tc>
          <w:tcPr>
            <w:tcW w:w="1476" w:type="dxa"/>
            <w:tcBorders>
              <w:top w:val="single" w:sz="8" w:space="0" w:color="auto"/>
              <w:left w:val="single" w:sz="8" w:space="0" w:color="auto"/>
              <w:bottom w:val="single" w:sz="8" w:space="0" w:color="auto"/>
              <w:right w:val="single" w:sz="8" w:space="0" w:color="auto"/>
            </w:tcBorders>
            <w:vAlign w:val="center"/>
          </w:tcPr>
          <w:p w14:paraId="6A0CC3AA" w14:textId="26417AEE" w:rsidR="008D3F9C" w:rsidRDefault="008D3F9C">
            <w:pPr>
              <w:pStyle w:val="TableBodyRight"/>
            </w:pPr>
            <w:r>
              <w:t>$</w:t>
            </w:r>
            <w:r w:rsidR="00341514">
              <w:t>18,976,171</w:t>
            </w:r>
          </w:p>
        </w:tc>
        <w:tc>
          <w:tcPr>
            <w:tcW w:w="1476" w:type="dxa"/>
            <w:tcBorders>
              <w:top w:val="single" w:sz="8" w:space="0" w:color="auto"/>
              <w:left w:val="single" w:sz="8" w:space="0" w:color="auto"/>
              <w:bottom w:val="single" w:sz="8" w:space="0" w:color="auto"/>
              <w:right w:val="single" w:sz="8" w:space="0" w:color="auto"/>
            </w:tcBorders>
            <w:vAlign w:val="center"/>
          </w:tcPr>
          <w:p w14:paraId="06BB45BA" w14:textId="73D65046" w:rsidR="008D3F9C" w:rsidRDefault="00381248">
            <w:pPr>
              <w:pStyle w:val="TableBodyCenter"/>
              <w:jc w:val="right"/>
            </w:pPr>
            <w:r>
              <w:t>72.0%</w:t>
            </w:r>
          </w:p>
        </w:tc>
        <w:tc>
          <w:tcPr>
            <w:tcW w:w="1476" w:type="dxa"/>
            <w:tcBorders>
              <w:top w:val="single" w:sz="8" w:space="0" w:color="auto"/>
              <w:left w:val="single" w:sz="8" w:space="0" w:color="auto"/>
              <w:bottom w:val="single" w:sz="8" w:space="0" w:color="auto"/>
              <w:right w:val="single" w:sz="8" w:space="0" w:color="auto"/>
            </w:tcBorders>
            <w:vAlign w:val="center"/>
          </w:tcPr>
          <w:p w14:paraId="596E9270" w14:textId="3D5B63D6" w:rsidR="008D3F9C" w:rsidRDefault="00CD47ED">
            <w:pPr>
              <w:pStyle w:val="TableBodyCenter"/>
              <w:jc w:val="right"/>
            </w:pPr>
            <w:r>
              <w:t>$7,396,951</w:t>
            </w:r>
          </w:p>
        </w:tc>
        <w:tc>
          <w:tcPr>
            <w:tcW w:w="1476" w:type="dxa"/>
            <w:tcBorders>
              <w:top w:val="single" w:sz="8" w:space="0" w:color="auto"/>
              <w:left w:val="single" w:sz="8" w:space="0" w:color="auto"/>
              <w:bottom w:val="single" w:sz="8" w:space="0" w:color="auto"/>
              <w:right w:val="single" w:sz="8" w:space="0" w:color="auto"/>
            </w:tcBorders>
            <w:vAlign w:val="center"/>
          </w:tcPr>
          <w:p w14:paraId="01F4B06D" w14:textId="16DAEA9D" w:rsidR="008D3F9C" w:rsidRDefault="00381248">
            <w:pPr>
              <w:pStyle w:val="TableBodyCenter"/>
              <w:jc w:val="right"/>
            </w:pPr>
            <w:r>
              <w:t>28.0%</w:t>
            </w:r>
          </w:p>
        </w:tc>
        <w:tc>
          <w:tcPr>
            <w:tcW w:w="1477" w:type="dxa"/>
            <w:tcBorders>
              <w:top w:val="single" w:sz="8" w:space="0" w:color="auto"/>
              <w:left w:val="single" w:sz="8" w:space="0" w:color="auto"/>
              <w:bottom w:val="single" w:sz="8" w:space="0" w:color="auto"/>
            </w:tcBorders>
            <w:vAlign w:val="center"/>
          </w:tcPr>
          <w:p w14:paraId="232101FE" w14:textId="7AC9F14B" w:rsidR="008D3F9C" w:rsidRDefault="008D3F9C">
            <w:pPr>
              <w:pStyle w:val="TableBodyCenter"/>
              <w:jc w:val="right"/>
            </w:pPr>
            <w:r>
              <w:t>$</w:t>
            </w:r>
            <w:r w:rsidR="00CD47ED">
              <w:t>26,373,122</w:t>
            </w:r>
          </w:p>
        </w:tc>
      </w:tr>
    </w:tbl>
    <w:p w14:paraId="6487D9C0" w14:textId="0330191E" w:rsidR="0074606B" w:rsidRPr="006E2C5A" w:rsidRDefault="008D3F9C" w:rsidP="006E2C5A">
      <w:pPr>
        <w:pStyle w:val="Source"/>
      </w:pPr>
      <w:r>
        <w:t xml:space="preserve">Source: MassDOT </w:t>
      </w:r>
    </w:p>
    <w:p w14:paraId="7A1C0C04" w14:textId="743FDC4E" w:rsidR="00D74595" w:rsidRPr="00D74595" w:rsidRDefault="00D74595" w:rsidP="00D74595">
      <w:pPr>
        <w:pStyle w:val="BodyText"/>
        <w:rPr>
          <w:rFonts w:eastAsia="Avenir Next LT Pro Light" w:cs="Avenir Next LT Pro Light"/>
          <w:color w:val="000000" w:themeColor="text2"/>
        </w:rPr>
      </w:pPr>
      <w:r w:rsidRPr="00D74595">
        <w:rPr>
          <w:rFonts w:eastAsia="Avenir Next LT Pro Light" w:cs="Avenir Next LT Pro Light"/>
          <w:color w:val="000000" w:themeColor="text2"/>
        </w:rPr>
        <w:t xml:space="preserve">SRTA operates ADA </w:t>
      </w:r>
      <w:r w:rsidR="00052F47" w:rsidRPr="00D74595">
        <w:rPr>
          <w:rFonts w:eastAsia="Avenir Next LT Pro Light" w:cs="Avenir Next LT Pro Light"/>
          <w:color w:val="000000" w:themeColor="text2"/>
        </w:rPr>
        <w:t xml:space="preserve">demand response </w:t>
      </w:r>
      <w:r w:rsidRPr="00D74595">
        <w:rPr>
          <w:rFonts w:eastAsia="Avenir Next LT Pro Light" w:cs="Avenir Next LT Pro Light"/>
          <w:color w:val="000000" w:themeColor="text2"/>
        </w:rPr>
        <w:t xml:space="preserve">service for disabled persons in </w:t>
      </w:r>
      <w:r w:rsidR="00F82A7F">
        <w:rPr>
          <w:rFonts w:eastAsia="Avenir Next LT Pro Light" w:cs="Avenir Next LT Pro Light"/>
          <w:color w:val="000000" w:themeColor="text2"/>
        </w:rPr>
        <w:t xml:space="preserve">an expanded service area </w:t>
      </w:r>
      <w:r w:rsidR="00AB080D">
        <w:rPr>
          <w:rFonts w:eastAsia="Avenir Next LT Pro Light" w:cs="Avenir Next LT Pro Light"/>
          <w:color w:val="000000" w:themeColor="text2"/>
        </w:rPr>
        <w:t xml:space="preserve">beyond the required ¾ mile </w:t>
      </w:r>
      <w:r w:rsidR="00000B37">
        <w:rPr>
          <w:rFonts w:eastAsia="Avenir Next LT Pro Light" w:cs="Avenir Next LT Pro Light"/>
          <w:color w:val="000000" w:themeColor="text2"/>
        </w:rPr>
        <w:t>paratransit</w:t>
      </w:r>
      <w:r w:rsidR="008D69CE">
        <w:rPr>
          <w:rFonts w:eastAsia="Avenir Next LT Pro Light" w:cs="Avenir Next LT Pro Light"/>
          <w:color w:val="000000" w:themeColor="text2"/>
        </w:rPr>
        <w:t xml:space="preserve"> buffer </w:t>
      </w:r>
      <w:r w:rsidR="00000B37">
        <w:rPr>
          <w:rFonts w:eastAsia="Avenir Next LT Pro Light" w:cs="Avenir Next LT Pro Light"/>
          <w:color w:val="000000" w:themeColor="text2"/>
        </w:rPr>
        <w:t>and</w:t>
      </w:r>
      <w:r w:rsidR="00F82A7F">
        <w:rPr>
          <w:rFonts w:eastAsia="Avenir Next LT Pro Light" w:cs="Avenir Next LT Pro Light"/>
          <w:color w:val="000000" w:themeColor="text2"/>
        </w:rPr>
        <w:t xml:space="preserve"> covers the entirety of </w:t>
      </w:r>
      <w:r w:rsidRPr="00D74595">
        <w:rPr>
          <w:rFonts w:eastAsia="Avenir Next LT Pro Light" w:cs="Avenir Next LT Pro Light"/>
          <w:color w:val="000000" w:themeColor="text2"/>
        </w:rPr>
        <w:t xml:space="preserve">all 10 communities within its service area. To be eligible for the service, potential riders must </w:t>
      </w:r>
      <w:r w:rsidR="00F0033A">
        <w:rPr>
          <w:rFonts w:eastAsia="Avenir Next LT Pro Light" w:cs="Avenir Next LT Pro Light"/>
          <w:color w:val="000000" w:themeColor="text2"/>
        </w:rPr>
        <w:t xml:space="preserve">complete </w:t>
      </w:r>
      <w:r w:rsidRPr="00D74595">
        <w:rPr>
          <w:rFonts w:eastAsia="Avenir Next LT Pro Light" w:cs="Avenir Next LT Pro Light"/>
          <w:color w:val="000000" w:themeColor="text2"/>
        </w:rPr>
        <w:t xml:space="preserve">an application </w:t>
      </w:r>
      <w:r w:rsidR="00320573">
        <w:rPr>
          <w:rFonts w:eastAsia="Avenir Next LT Pro Light" w:cs="Avenir Next LT Pro Light"/>
          <w:color w:val="000000" w:themeColor="text2"/>
        </w:rPr>
        <w:t>with a quali</w:t>
      </w:r>
      <w:r w:rsidR="003C3219">
        <w:rPr>
          <w:rFonts w:eastAsia="Avenir Next LT Pro Light" w:cs="Avenir Next LT Pro Light"/>
          <w:color w:val="000000" w:themeColor="text2"/>
        </w:rPr>
        <w:t xml:space="preserve">fied medical professional </w:t>
      </w:r>
      <w:r w:rsidRPr="00D74595">
        <w:rPr>
          <w:rFonts w:eastAsia="Avenir Next LT Pro Light" w:cs="Avenir Next LT Pro Light"/>
          <w:color w:val="000000" w:themeColor="text2"/>
        </w:rPr>
        <w:t>and</w:t>
      </w:r>
      <w:r w:rsidR="00F34D81">
        <w:rPr>
          <w:rFonts w:eastAsia="Avenir Next LT Pro Light" w:cs="Avenir Next LT Pro Light"/>
          <w:color w:val="000000" w:themeColor="text2"/>
        </w:rPr>
        <w:t xml:space="preserve"> </w:t>
      </w:r>
      <w:r w:rsidR="00931CA9">
        <w:rPr>
          <w:rFonts w:eastAsia="Avenir Next LT Pro Light" w:cs="Avenir Next LT Pro Light"/>
          <w:color w:val="000000" w:themeColor="text2"/>
        </w:rPr>
        <w:t xml:space="preserve">be certified by SRTA to be authorized for </w:t>
      </w:r>
      <w:r w:rsidR="00CA231A">
        <w:rPr>
          <w:rFonts w:eastAsia="Avenir Next LT Pro Light" w:cs="Avenir Next LT Pro Light"/>
          <w:color w:val="000000" w:themeColor="text2"/>
        </w:rPr>
        <w:t>the service</w:t>
      </w:r>
      <w:r w:rsidRPr="00D74595">
        <w:rPr>
          <w:rFonts w:eastAsia="Avenir Next LT Pro Light" w:cs="Avenir Next LT Pro Light"/>
          <w:color w:val="000000" w:themeColor="text2"/>
        </w:rPr>
        <w:t>. Additionally, SRTA offers the Boston Hospital Shuttle, which is a twice weekly shuttle to Boston-area hospitals</w:t>
      </w:r>
      <w:r w:rsidR="00EF71E3">
        <w:rPr>
          <w:rFonts w:eastAsia="Avenir Next LT Pro Light" w:cs="Avenir Next LT Pro Light"/>
          <w:color w:val="000000" w:themeColor="text2"/>
        </w:rPr>
        <w:t>,</w:t>
      </w:r>
      <w:r w:rsidRPr="00D74595">
        <w:rPr>
          <w:rFonts w:eastAsia="Avenir Next LT Pro Light" w:cs="Avenir Next LT Pro Light"/>
          <w:color w:val="000000" w:themeColor="text2"/>
        </w:rPr>
        <w:t xml:space="preserve"> serving New Bedford on Tuesday and Fall River on Thursday. The service </w:t>
      </w:r>
      <w:r w:rsidR="00C63C2C">
        <w:rPr>
          <w:rFonts w:eastAsia="Avenir Next LT Pro Light" w:cs="Avenir Next LT Pro Light"/>
          <w:color w:val="000000" w:themeColor="text2"/>
        </w:rPr>
        <w:t>prioritizes</w:t>
      </w:r>
      <w:r w:rsidRPr="00D74595">
        <w:rPr>
          <w:rFonts w:eastAsia="Avenir Next LT Pro Light" w:cs="Avenir Next LT Pro Light"/>
          <w:color w:val="000000" w:themeColor="text2"/>
        </w:rPr>
        <w:t xml:space="preserve"> older adults, veterans, and persons with disabilities</w:t>
      </w:r>
      <w:r w:rsidR="00E87E3C">
        <w:rPr>
          <w:rFonts w:eastAsia="Avenir Next LT Pro Light" w:cs="Avenir Next LT Pro Light"/>
          <w:color w:val="000000" w:themeColor="text2"/>
        </w:rPr>
        <w:t xml:space="preserve"> with </w:t>
      </w:r>
      <w:r w:rsidR="006365D1">
        <w:rPr>
          <w:rFonts w:eastAsia="Avenir Next LT Pro Light" w:cs="Avenir Next LT Pro Light"/>
          <w:color w:val="000000" w:themeColor="text2"/>
        </w:rPr>
        <w:t xml:space="preserve">remaining </w:t>
      </w:r>
      <w:r w:rsidR="00E87E3C">
        <w:rPr>
          <w:rFonts w:eastAsia="Avenir Next LT Pro Light" w:cs="Avenir Next LT Pro Light"/>
          <w:color w:val="000000" w:themeColor="text2"/>
        </w:rPr>
        <w:t>seats</w:t>
      </w:r>
      <w:r w:rsidR="00673DB8">
        <w:rPr>
          <w:rFonts w:eastAsia="Avenir Next LT Pro Light" w:cs="Avenir Next LT Pro Light"/>
          <w:color w:val="000000" w:themeColor="text2"/>
        </w:rPr>
        <w:t xml:space="preserve"> available</w:t>
      </w:r>
      <w:r w:rsidR="00E87E3C">
        <w:rPr>
          <w:rFonts w:eastAsia="Avenir Next LT Pro Light" w:cs="Avenir Next LT Pro Light"/>
          <w:color w:val="000000" w:themeColor="text2"/>
        </w:rPr>
        <w:t xml:space="preserve"> to the </w:t>
      </w:r>
      <w:proofErr w:type="gramStart"/>
      <w:r w:rsidR="00944D23">
        <w:rPr>
          <w:rFonts w:eastAsia="Avenir Next LT Pro Light" w:cs="Avenir Next LT Pro Light"/>
          <w:color w:val="000000" w:themeColor="text2"/>
        </w:rPr>
        <w:t>general public</w:t>
      </w:r>
      <w:proofErr w:type="gramEnd"/>
      <w:r w:rsidR="000737F5">
        <w:rPr>
          <w:rFonts w:eastAsia="Avenir Next LT Pro Light" w:cs="Avenir Next LT Pro Light"/>
          <w:color w:val="000000" w:themeColor="text2"/>
        </w:rPr>
        <w:t>;</w:t>
      </w:r>
      <w:r w:rsidR="00D51793">
        <w:rPr>
          <w:rFonts w:eastAsia="Avenir Next LT Pro Light" w:cs="Avenir Next LT Pro Light"/>
          <w:color w:val="000000" w:themeColor="text2"/>
        </w:rPr>
        <w:t xml:space="preserve"> r</w:t>
      </w:r>
      <w:r w:rsidRPr="00D74595">
        <w:rPr>
          <w:rFonts w:eastAsia="Avenir Next LT Pro Light" w:cs="Avenir Next LT Pro Light"/>
          <w:color w:val="000000" w:themeColor="text2"/>
        </w:rPr>
        <w:t>eservations are required.</w:t>
      </w:r>
    </w:p>
    <w:p w14:paraId="7A0EAC81" w14:textId="42E0FAB7" w:rsidR="003276B5" w:rsidRDefault="00D74595" w:rsidP="00D74595">
      <w:pPr>
        <w:pStyle w:val="BodyText"/>
        <w:rPr>
          <w:rFonts w:eastAsia="Avenir Next LT Pro Light" w:cs="Avenir Next LT Pro Light"/>
          <w:color w:val="000000" w:themeColor="text2"/>
        </w:rPr>
      </w:pPr>
      <w:r w:rsidRPr="00D74595">
        <w:rPr>
          <w:rFonts w:eastAsia="Avenir Next LT Pro Light" w:cs="Avenir Next LT Pro Light"/>
          <w:color w:val="000000" w:themeColor="text2"/>
        </w:rPr>
        <w:t>In March 2025, SRTA launched its new microtransit service, MicroConnector, to connect riders to the new South Coast Rail service. MicroConnector is a new on-demand transportation service where riders request a ride via a smart phone app or by telephone to transport them to or from a South Coast Rail station. At the time of this report, SRTA offers MicroConnector in three zones (</w:t>
      </w:r>
      <w:r w:rsidR="00425382">
        <w:rPr>
          <w:rFonts w:eastAsia="Avenir Next LT Pro Light" w:cs="Avenir Next LT Pro Light"/>
          <w:color w:val="000000" w:themeColor="text2"/>
        </w:rPr>
        <w:fldChar w:fldCharType="begin"/>
      </w:r>
      <w:r w:rsidR="00425382">
        <w:rPr>
          <w:rFonts w:eastAsia="Avenir Next LT Pro Light" w:cs="Avenir Next LT Pro Light"/>
          <w:color w:val="000000" w:themeColor="text2"/>
        </w:rPr>
        <w:instrText xml:space="preserve"> REF _Ref216795621 \h </w:instrText>
      </w:r>
      <w:r w:rsidR="00425382">
        <w:rPr>
          <w:rFonts w:eastAsia="Avenir Next LT Pro Light" w:cs="Avenir Next LT Pro Light"/>
          <w:color w:val="000000" w:themeColor="text2"/>
        </w:rPr>
      </w:r>
      <w:r w:rsidR="00425382">
        <w:rPr>
          <w:rFonts w:eastAsia="Avenir Next LT Pro Light" w:cs="Avenir Next LT Pro Light"/>
          <w:color w:val="000000" w:themeColor="text2"/>
        </w:rPr>
        <w:fldChar w:fldCharType="separate"/>
      </w:r>
      <w:r w:rsidR="00E4623A">
        <w:t xml:space="preserve">Figure </w:t>
      </w:r>
      <w:r w:rsidR="00E4623A">
        <w:rPr>
          <w:noProof/>
        </w:rPr>
        <w:t>5</w:t>
      </w:r>
      <w:r w:rsidR="00425382">
        <w:rPr>
          <w:rFonts w:eastAsia="Avenir Next LT Pro Light" w:cs="Avenir Next LT Pro Light"/>
          <w:color w:val="000000" w:themeColor="text2"/>
        </w:rPr>
        <w:fldChar w:fldCharType="end"/>
      </w:r>
      <w:r w:rsidRPr="00D74595">
        <w:rPr>
          <w:rFonts w:eastAsia="Avenir Next LT Pro Light" w:cs="Avenir Next LT Pro Light"/>
          <w:color w:val="000000" w:themeColor="text2"/>
        </w:rPr>
        <w:t xml:space="preserve">): New Bedford North Zone, New Bedford South Zone, and Fall River Zone. The MicroConnector is available Monday through Friday from 4:00 </w:t>
      </w:r>
      <w:r w:rsidR="00B20E4C">
        <w:rPr>
          <w:rFonts w:eastAsia="Avenir Next LT Pro Light" w:cs="Avenir Next LT Pro Light"/>
          <w:color w:val="000000" w:themeColor="text2"/>
        </w:rPr>
        <w:t>AM</w:t>
      </w:r>
      <w:r w:rsidR="00B20E4C" w:rsidRPr="00D74595">
        <w:rPr>
          <w:rFonts w:eastAsia="Avenir Next LT Pro Light" w:cs="Avenir Next LT Pro Light"/>
          <w:color w:val="000000" w:themeColor="text2"/>
        </w:rPr>
        <w:t xml:space="preserve"> </w:t>
      </w:r>
      <w:r w:rsidRPr="00D74595">
        <w:rPr>
          <w:rFonts w:eastAsia="Avenir Next LT Pro Light" w:cs="Avenir Next LT Pro Light"/>
          <w:color w:val="000000" w:themeColor="text2"/>
        </w:rPr>
        <w:t xml:space="preserve">to 9:30 </w:t>
      </w:r>
      <w:r w:rsidR="00B20E4C">
        <w:rPr>
          <w:rFonts w:eastAsia="Avenir Next LT Pro Light" w:cs="Avenir Next LT Pro Light"/>
          <w:color w:val="000000" w:themeColor="text2"/>
        </w:rPr>
        <w:t>AM</w:t>
      </w:r>
      <w:r w:rsidR="00B20E4C" w:rsidRPr="00D74595">
        <w:rPr>
          <w:rFonts w:eastAsia="Avenir Next LT Pro Light" w:cs="Avenir Next LT Pro Light"/>
          <w:color w:val="000000" w:themeColor="text2"/>
        </w:rPr>
        <w:t xml:space="preserve"> </w:t>
      </w:r>
      <w:r w:rsidRPr="00D74595">
        <w:rPr>
          <w:rFonts w:eastAsia="Avenir Next LT Pro Light" w:cs="Avenir Next LT Pro Light"/>
          <w:color w:val="000000" w:themeColor="text2"/>
        </w:rPr>
        <w:t xml:space="preserve">for the morning trains and from 5:30 </w:t>
      </w:r>
      <w:r w:rsidR="00B20E4C">
        <w:rPr>
          <w:rFonts w:eastAsia="Avenir Next LT Pro Light" w:cs="Avenir Next LT Pro Light"/>
          <w:color w:val="000000" w:themeColor="text2"/>
        </w:rPr>
        <w:t>PM</w:t>
      </w:r>
      <w:r w:rsidR="00B20E4C" w:rsidRPr="00D74595">
        <w:rPr>
          <w:rFonts w:eastAsia="Avenir Next LT Pro Light" w:cs="Avenir Next LT Pro Light"/>
          <w:color w:val="000000" w:themeColor="text2"/>
        </w:rPr>
        <w:t xml:space="preserve"> </w:t>
      </w:r>
      <w:r w:rsidRPr="00D74595">
        <w:rPr>
          <w:rFonts w:eastAsia="Avenir Next LT Pro Light" w:cs="Avenir Next LT Pro Light"/>
          <w:color w:val="000000" w:themeColor="text2"/>
        </w:rPr>
        <w:t xml:space="preserve">to 11:00 </w:t>
      </w:r>
      <w:r w:rsidR="00B20E4C">
        <w:rPr>
          <w:rFonts w:eastAsia="Avenir Next LT Pro Light" w:cs="Avenir Next LT Pro Light"/>
          <w:color w:val="000000" w:themeColor="text2"/>
        </w:rPr>
        <w:t>PM</w:t>
      </w:r>
      <w:r w:rsidR="00B20E4C" w:rsidRPr="00D74595">
        <w:rPr>
          <w:rFonts w:eastAsia="Avenir Next LT Pro Light" w:cs="Avenir Next LT Pro Light"/>
          <w:color w:val="000000" w:themeColor="text2"/>
        </w:rPr>
        <w:t xml:space="preserve"> </w:t>
      </w:r>
      <w:r w:rsidRPr="00D74595">
        <w:rPr>
          <w:rFonts w:eastAsia="Avenir Next LT Pro Light" w:cs="Avenir Next LT Pro Light"/>
          <w:color w:val="000000" w:themeColor="text2"/>
        </w:rPr>
        <w:t xml:space="preserve">for the evening trains. The current cost to ride the service is $1.00 for riders age 12 and older and $0.50 for riders age </w:t>
      </w:r>
      <w:r w:rsidR="009B1F74">
        <w:rPr>
          <w:rFonts w:eastAsia="Avenir Next LT Pro Light" w:cs="Avenir Next LT Pro Light"/>
          <w:color w:val="000000" w:themeColor="text2"/>
        </w:rPr>
        <w:t>six</w:t>
      </w:r>
      <w:r w:rsidR="009B1F74" w:rsidRPr="00D74595">
        <w:rPr>
          <w:rFonts w:eastAsia="Avenir Next LT Pro Light" w:cs="Avenir Next LT Pro Light"/>
          <w:color w:val="000000" w:themeColor="text2"/>
        </w:rPr>
        <w:t xml:space="preserve"> </w:t>
      </w:r>
      <w:r w:rsidRPr="00D74595">
        <w:rPr>
          <w:rFonts w:eastAsia="Avenir Next LT Pro Light" w:cs="Avenir Next LT Pro Light"/>
          <w:color w:val="000000" w:themeColor="text2"/>
        </w:rPr>
        <w:t>to 11 years old and riders age 65 and older.</w:t>
      </w:r>
      <w:r w:rsidR="004E063A">
        <w:rPr>
          <w:rFonts w:eastAsia="Avenir Next LT Pro Light" w:cs="Avenir Next LT Pro Light"/>
          <w:color w:val="000000" w:themeColor="text2"/>
        </w:rPr>
        <w:t xml:space="preserve"> Children under </w:t>
      </w:r>
      <w:r w:rsidR="009B1F74">
        <w:rPr>
          <w:rFonts w:eastAsia="Avenir Next LT Pro Light" w:cs="Avenir Next LT Pro Light"/>
          <w:color w:val="000000" w:themeColor="text2"/>
        </w:rPr>
        <w:t>six years old may ride for free.</w:t>
      </w:r>
    </w:p>
    <w:p w14:paraId="3306243C" w14:textId="6B76CB62" w:rsidR="003276B5" w:rsidRPr="008C2612" w:rsidRDefault="00D70B3A" w:rsidP="00D70B3A">
      <w:pPr>
        <w:pStyle w:val="Caption"/>
        <w:rPr>
          <w:rFonts w:eastAsia="Avenir Next LT Pro Light" w:cs="Avenir Next LT Pro Light"/>
        </w:rPr>
      </w:pPr>
      <w:bookmarkStart w:id="120" w:name="_Ref216696637"/>
      <w:bookmarkStart w:id="121" w:name="_Toc222142701"/>
      <w:r>
        <w:lastRenderedPageBreak/>
        <w:t xml:space="preserve">Figure </w:t>
      </w:r>
      <w:r w:rsidR="00686922">
        <w:fldChar w:fldCharType="begin"/>
      </w:r>
      <w:r w:rsidR="00686922">
        <w:instrText xml:space="preserve"> SEQ Figure \* ARABIC </w:instrText>
      </w:r>
      <w:r w:rsidR="00686922">
        <w:fldChar w:fldCharType="separate"/>
      </w:r>
      <w:r w:rsidR="00E4623A">
        <w:rPr>
          <w:noProof/>
        </w:rPr>
        <w:t>3</w:t>
      </w:r>
      <w:r w:rsidR="00686922">
        <w:fldChar w:fldCharType="end"/>
      </w:r>
      <w:bookmarkEnd w:id="120"/>
      <w:r w:rsidR="00602512" w:rsidRPr="008C2612">
        <w:rPr>
          <w:rFonts w:eastAsia="Avenir Next LT Pro Light" w:cs="Avenir Next LT Pro Light"/>
        </w:rPr>
        <w:t>. Fall River Fixed Route System Map</w:t>
      </w:r>
      <w:bookmarkEnd w:id="121"/>
    </w:p>
    <w:p w14:paraId="6AB61F2C" w14:textId="197AC093" w:rsidR="003276B5" w:rsidRDefault="00964244" w:rsidP="000209A3">
      <w:pPr>
        <w:pStyle w:val="FigureParagraph"/>
        <w:rPr>
          <w:rFonts w:eastAsia="Avenir Next LT Pro Light" w:cs="Avenir Next LT Pro Light"/>
          <w:color w:val="000000" w:themeColor="text2"/>
        </w:rPr>
      </w:pPr>
      <w:r>
        <w:object w:dxaOrig="12960" w:dyaOrig="19440" w14:anchorId="0C106385">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alt="Map showing bus routes in the Fall River, MA portion of SRTA's service area." style="width:426pt;height:642pt" o:ole="" o:bordertopcolor="this" o:borderleftcolor="this" o:borderbottomcolor="this" o:borderrightcolor="this">
            <v:imagedata r:id="rId19" o:title=""/>
            <w10:bordertop type="single" width="6"/>
            <w10:borderleft type="single" width="6"/>
            <w10:borderbottom type="single" width="6"/>
            <w10:borderright type="single" width="6"/>
          </v:shape>
          <o:OLEObject Type="Embed" ProgID="Acrobat.Document.DC" ShapeID="_x0000_i1025" DrawAspect="Content" ObjectID="_1832755610" r:id="rId20"/>
        </w:object>
      </w:r>
    </w:p>
    <w:p w14:paraId="377FC17A" w14:textId="58C85726" w:rsidR="003276B5" w:rsidRDefault="00D36D10" w:rsidP="00D36D10">
      <w:pPr>
        <w:pStyle w:val="Source"/>
      </w:pPr>
      <w:r w:rsidRPr="00D36D10">
        <w:t>Source: SRTA</w:t>
      </w:r>
    </w:p>
    <w:p w14:paraId="70C32509" w14:textId="1BC72974" w:rsidR="00D36D10" w:rsidRDefault="00D70B3A" w:rsidP="00D70B3A">
      <w:pPr>
        <w:pStyle w:val="Caption"/>
      </w:pPr>
      <w:bookmarkStart w:id="122" w:name="_Ref216696642"/>
      <w:bookmarkStart w:id="123" w:name="_Toc222142702"/>
      <w:r>
        <w:lastRenderedPageBreak/>
        <w:t xml:space="preserve">Figure </w:t>
      </w:r>
      <w:r w:rsidR="00686922">
        <w:fldChar w:fldCharType="begin"/>
      </w:r>
      <w:r w:rsidR="00686922">
        <w:instrText xml:space="preserve"> SEQ Figure \* ARABIC </w:instrText>
      </w:r>
      <w:r w:rsidR="00686922">
        <w:fldChar w:fldCharType="separate"/>
      </w:r>
      <w:r w:rsidR="00E4623A">
        <w:rPr>
          <w:noProof/>
        </w:rPr>
        <w:t>4</w:t>
      </w:r>
      <w:r w:rsidR="00686922">
        <w:fldChar w:fldCharType="end"/>
      </w:r>
      <w:bookmarkEnd w:id="122"/>
      <w:r w:rsidR="00777F6A" w:rsidRPr="00777F6A">
        <w:t>. New Bedford Fixed Route System Map</w:t>
      </w:r>
      <w:bookmarkEnd w:id="123"/>
    </w:p>
    <w:p w14:paraId="62B505CE" w14:textId="1CB05334" w:rsidR="00D36D10" w:rsidRPr="003276B5" w:rsidRDefault="00072300" w:rsidP="000209A3">
      <w:pPr>
        <w:pStyle w:val="FigureParagraph"/>
      </w:pPr>
      <w:r>
        <w:object w:dxaOrig="12960" w:dyaOrig="19440" w14:anchorId="39213EA2">
          <v:shape id="_x0000_i1026" type="#_x0000_t75" alt="Map showing bus routes in the New Bedford, MA portion of SRTA's service area." style="width:422.4pt;height:633.6pt;mso-position-vertical:absolute" o:ole="" o:bordertopcolor="this" o:borderleftcolor="this" o:borderbottomcolor="this" o:borderrightcolor="this">
            <v:imagedata r:id="rId21" o:title=""/>
            <w10:bordertop type="single" width="6"/>
            <w10:borderleft type="single" width="6"/>
            <w10:borderbottom type="single" width="6"/>
            <w10:borderright type="single" width="6"/>
          </v:shape>
          <o:OLEObject Type="Embed" ProgID="Acrobat.Document.DC" ShapeID="_x0000_i1026" DrawAspect="Content" ObjectID="_1832755611" r:id="rId22"/>
        </w:object>
      </w:r>
    </w:p>
    <w:p w14:paraId="3ADE216C" w14:textId="77777777" w:rsidR="00A80609" w:rsidRDefault="00A80609" w:rsidP="00A80609">
      <w:pPr>
        <w:pStyle w:val="Source"/>
      </w:pPr>
      <w:r>
        <w:t>Source: SRTA</w:t>
      </w:r>
    </w:p>
    <w:p w14:paraId="66F31570" w14:textId="0FCCB115" w:rsidR="00D87EC7" w:rsidRDefault="00D70B3A" w:rsidP="00D70B3A">
      <w:pPr>
        <w:pStyle w:val="Caption"/>
      </w:pPr>
      <w:bookmarkStart w:id="124" w:name="_Ref216795621"/>
      <w:bookmarkStart w:id="125" w:name="_Toc222142703"/>
      <w:r>
        <w:lastRenderedPageBreak/>
        <w:t xml:space="preserve">Figure </w:t>
      </w:r>
      <w:r w:rsidR="00686922">
        <w:fldChar w:fldCharType="begin"/>
      </w:r>
      <w:r w:rsidR="00686922">
        <w:instrText xml:space="preserve"> SEQ Figure \* ARABIC </w:instrText>
      </w:r>
      <w:r w:rsidR="00686922">
        <w:fldChar w:fldCharType="separate"/>
      </w:r>
      <w:r w:rsidR="00E4623A">
        <w:rPr>
          <w:noProof/>
        </w:rPr>
        <w:t>5</w:t>
      </w:r>
      <w:r w:rsidR="00686922">
        <w:fldChar w:fldCharType="end"/>
      </w:r>
      <w:bookmarkEnd w:id="124"/>
      <w:r w:rsidR="00A80609">
        <w:t>. MicroConnector Zone Map</w:t>
      </w:r>
      <w:bookmarkEnd w:id="125"/>
    </w:p>
    <w:p w14:paraId="1F5A00CE" w14:textId="177FF27D" w:rsidR="008D54D7" w:rsidRDefault="005B66E4" w:rsidP="000209A3">
      <w:pPr>
        <w:pStyle w:val="FigureParagraph"/>
      </w:pPr>
      <w:r>
        <w:rPr>
          <w:noProof/>
        </w:rPr>
        <w:drawing>
          <wp:inline distT="0" distB="0" distL="0" distR="0" wp14:anchorId="22867596" wp14:editId="16AAE254">
            <wp:extent cx="5943600" cy="3122295"/>
            <wp:effectExtent l="19050" t="19050" r="19050" b="20955"/>
            <wp:docPr id="2074606907" name="Picture 1" descr="Map showing three regions (two in New Bedford, one in Fall River) where SRTA provides MicroConnector demand response service to and from the MBTA's South Coast Connector servi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74606907" name="Picture 1" descr="Map showing three regions (two in New Bedford, one in Fall River) where SRTA provides MicroConnector demand response service to and from the MBTA's South Coast Connector service."/>
                    <pic:cNvPicPr/>
                  </pic:nvPicPr>
                  <pic:blipFill>
                    <a:blip r:embed="rId23"/>
                    <a:stretch>
                      <a:fillRect/>
                    </a:stretch>
                  </pic:blipFill>
                  <pic:spPr>
                    <a:xfrm>
                      <a:off x="0" y="0"/>
                      <a:ext cx="5943600" cy="3122295"/>
                    </a:xfrm>
                    <a:prstGeom prst="rect">
                      <a:avLst/>
                    </a:prstGeom>
                    <a:ln>
                      <a:solidFill>
                        <a:schemeClr val="tx1">
                          <a:lumMod val="65000"/>
                          <a:lumOff val="35000"/>
                        </a:schemeClr>
                      </a:solidFill>
                    </a:ln>
                  </pic:spPr>
                </pic:pic>
              </a:graphicData>
            </a:graphic>
          </wp:inline>
        </w:drawing>
      </w:r>
    </w:p>
    <w:p w14:paraId="678C78EC" w14:textId="77777777" w:rsidR="00DF4B07" w:rsidRPr="008C708E" w:rsidRDefault="00DF4B07" w:rsidP="00DF4B07">
      <w:pPr>
        <w:pStyle w:val="Source"/>
      </w:pPr>
      <w:r>
        <w:t>Source: SRTA</w:t>
      </w:r>
    </w:p>
    <w:p w14:paraId="1307E049" w14:textId="1521842E" w:rsidR="00DF4B07" w:rsidRDefault="005032D5" w:rsidP="008C2612">
      <w:pPr>
        <w:pStyle w:val="Heading3"/>
      </w:pPr>
      <w:bookmarkStart w:id="126" w:name="_Toc222142626"/>
      <w:r>
        <w:t xml:space="preserve">Service </w:t>
      </w:r>
      <w:r w:rsidR="00DF4B07">
        <w:t>Descriptions</w:t>
      </w:r>
      <w:bookmarkEnd w:id="126"/>
    </w:p>
    <w:p w14:paraId="30340F3C" w14:textId="5E17C503" w:rsidR="00DF4B07" w:rsidRDefault="00DF4B07" w:rsidP="00DF4B07">
      <w:pPr>
        <w:pStyle w:val="BodyText"/>
      </w:pPr>
      <w:r>
        <w:t xml:space="preserve">In general, SRTA </w:t>
      </w:r>
      <w:r w:rsidR="005032D5">
        <w:t xml:space="preserve">services </w:t>
      </w:r>
      <w:r>
        <w:t>connect outlying communities with the two main cities in the service area (New Bedford and Fall River).</w:t>
      </w:r>
      <w:r w:rsidDel="00AD4FC4">
        <w:t xml:space="preserve"> </w:t>
      </w:r>
      <w:r>
        <w:t>SRTA also provides a connection between the two cities via the New Bedford to Fall River Intercity Route</w:t>
      </w:r>
      <w:r w:rsidR="00481E08">
        <w:t xml:space="preserve">, which offers both local and express </w:t>
      </w:r>
      <w:r w:rsidR="004C1C5B">
        <w:t>service.</w:t>
      </w:r>
    </w:p>
    <w:p w14:paraId="58394BE9" w14:textId="40268B36" w:rsidR="00DF4B07" w:rsidRPr="007061E4" w:rsidRDefault="00DF4B07" w:rsidP="00DF4B07">
      <w:pPr>
        <w:pStyle w:val="BodyText"/>
      </w:pPr>
      <w:r w:rsidRPr="4ED09AEE">
        <w:t xml:space="preserve">SRTA offers its riders a tool to help them navigate trips: the </w:t>
      </w:r>
      <w:r w:rsidRPr="009C07F6">
        <w:t>SRTA Bustracker app</w:t>
      </w:r>
      <w:r w:rsidRPr="00896CC8">
        <w:t>.</w:t>
      </w:r>
      <w:r w:rsidRPr="4ED09AEE">
        <w:rPr>
          <w:b/>
          <w:bCs/>
        </w:rPr>
        <w:t xml:space="preserve"> </w:t>
      </w:r>
      <w:r w:rsidRPr="4ED09AEE">
        <w:t xml:space="preserve">Launched in spring 2022, the SRTA Bustracker is a free app that provides real-time bus tracking and schedule information for riders, available directly on their personal smartphones. The app puts </w:t>
      </w:r>
      <w:r w:rsidR="000B2CEC">
        <w:t>real-time</w:t>
      </w:r>
      <w:r w:rsidRPr="4ED09AEE">
        <w:t xml:space="preserve"> information directly into the hands of its riders.</w:t>
      </w:r>
    </w:p>
    <w:p w14:paraId="2921FEB1" w14:textId="565FBF58" w:rsidR="00DF4B07" w:rsidRDefault="00DF4B07" w:rsidP="008C2612">
      <w:pPr>
        <w:pStyle w:val="Heading4"/>
      </w:pPr>
      <w:r>
        <w:t xml:space="preserve">Fall River </w:t>
      </w:r>
      <w:r w:rsidR="005032D5">
        <w:t>Services</w:t>
      </w:r>
    </w:p>
    <w:p w14:paraId="18348600" w14:textId="10A4CFF5" w:rsidR="00DF4B07" w:rsidRDefault="00DF4B07" w:rsidP="00DF4B07">
      <w:pPr>
        <w:pStyle w:val="BodyText"/>
      </w:pPr>
      <w:r>
        <w:t>Fall River is served by 1</w:t>
      </w:r>
      <w:r w:rsidR="00375111">
        <w:t>1</w:t>
      </w:r>
      <w:r>
        <w:t xml:space="preserve"> regular fixed routes</w:t>
      </w:r>
      <w:r w:rsidR="009F1A07">
        <w:t>,</w:t>
      </w:r>
      <w:r>
        <w:t xml:space="preserve"> plus the Boston Hospital Shuttle</w:t>
      </w:r>
      <w:r w:rsidR="009F1A07">
        <w:t>,</w:t>
      </w:r>
      <w:r>
        <w:t xml:space="preserve"> as seen in </w:t>
      </w:r>
      <w:r>
        <w:fldChar w:fldCharType="begin"/>
      </w:r>
      <w:r>
        <w:instrText xml:space="preserve"> REF _Ref199846317 \h </w:instrText>
      </w:r>
      <w:r>
        <w:fldChar w:fldCharType="separate"/>
      </w:r>
      <w:r w:rsidR="00E4623A">
        <w:t xml:space="preserve">Table </w:t>
      </w:r>
      <w:r w:rsidR="00E4623A">
        <w:rPr>
          <w:noProof/>
        </w:rPr>
        <w:t>3</w:t>
      </w:r>
      <w:r>
        <w:fldChar w:fldCharType="end"/>
      </w:r>
      <w:r>
        <w:t xml:space="preserve">. </w:t>
      </w:r>
    </w:p>
    <w:p w14:paraId="2EA9E126" w14:textId="7C61C891" w:rsidR="006B1F0D" w:rsidRDefault="006B1F0D" w:rsidP="006B1F0D">
      <w:pPr>
        <w:pStyle w:val="Caption"/>
      </w:pPr>
      <w:bookmarkStart w:id="127" w:name="_Ref199846317"/>
      <w:bookmarkStart w:id="128" w:name="_Toc222142758"/>
      <w:r>
        <w:t xml:space="preserve">Table </w:t>
      </w:r>
      <w:r>
        <w:fldChar w:fldCharType="begin"/>
      </w:r>
      <w:r>
        <w:instrText xml:space="preserve"> SEQ Table \* ARABIC </w:instrText>
      </w:r>
      <w:r>
        <w:fldChar w:fldCharType="separate"/>
      </w:r>
      <w:r w:rsidR="00E4623A">
        <w:rPr>
          <w:noProof/>
        </w:rPr>
        <w:t>3</w:t>
      </w:r>
      <w:r>
        <w:fldChar w:fldCharType="end"/>
      </w:r>
      <w:bookmarkEnd w:id="127"/>
      <w:r>
        <w:t>. Fall River Fixed Routes</w:t>
      </w:r>
      <w:bookmarkEnd w:id="128"/>
    </w:p>
    <w:tbl>
      <w:tblPr>
        <w:tblStyle w:val="TableGrid"/>
        <w:tblW w:w="5000" w:type="pct"/>
        <w:tblBorders>
          <w:left w:val="none" w:sz="0" w:space="0" w:color="auto"/>
          <w:right w:val="none" w:sz="0" w:space="0" w:color="auto"/>
        </w:tblBorders>
        <w:tblLook w:val="04A0" w:firstRow="1" w:lastRow="0" w:firstColumn="1" w:lastColumn="0" w:noHBand="0" w:noVBand="1"/>
      </w:tblPr>
      <w:tblGrid>
        <w:gridCol w:w="1491"/>
        <w:gridCol w:w="2228"/>
        <w:gridCol w:w="2230"/>
        <w:gridCol w:w="3411"/>
      </w:tblGrid>
      <w:tr w:rsidR="006B1F0D" w:rsidRPr="00960F54" w14:paraId="0B4BCE52" w14:textId="77777777" w:rsidTr="00301A2F">
        <w:trPr>
          <w:cnfStyle w:val="100000000000" w:firstRow="1" w:lastRow="0" w:firstColumn="0" w:lastColumn="0" w:oddVBand="0" w:evenVBand="0" w:oddHBand="0" w:evenHBand="0" w:firstRowFirstColumn="0" w:firstRowLastColumn="0" w:lastRowFirstColumn="0" w:lastRowLastColumn="0"/>
          <w:cantSplit/>
          <w:trHeight w:val="345"/>
          <w:tblHeader/>
        </w:trPr>
        <w:tc>
          <w:tcPr>
            <w:tcW w:w="796" w:type="pct"/>
            <w:tcBorders>
              <w:bottom w:val="single" w:sz="24" w:space="0" w:color="auto"/>
            </w:tcBorders>
            <w:vAlign w:val="bottom"/>
          </w:tcPr>
          <w:p w14:paraId="462F2F3E" w14:textId="77777777" w:rsidR="006B1F0D" w:rsidRPr="00960F54" w:rsidRDefault="006B1F0D" w:rsidP="00960F54">
            <w:pPr>
              <w:pStyle w:val="TableHeadingCenter"/>
            </w:pPr>
            <w:r w:rsidRPr="00960F54">
              <w:t>Route Number</w:t>
            </w:r>
          </w:p>
        </w:tc>
        <w:tc>
          <w:tcPr>
            <w:tcW w:w="1190" w:type="pct"/>
            <w:tcBorders>
              <w:bottom w:val="single" w:sz="24" w:space="0" w:color="auto"/>
            </w:tcBorders>
            <w:vAlign w:val="bottom"/>
          </w:tcPr>
          <w:p w14:paraId="1B343F75" w14:textId="77777777" w:rsidR="006B1F0D" w:rsidRPr="00960F54" w:rsidRDefault="006B1F0D" w:rsidP="00960F54">
            <w:pPr>
              <w:pStyle w:val="TableHeadingCenter"/>
            </w:pPr>
            <w:r w:rsidRPr="00960F54">
              <w:t>Route Name</w:t>
            </w:r>
          </w:p>
        </w:tc>
        <w:tc>
          <w:tcPr>
            <w:tcW w:w="1191" w:type="pct"/>
            <w:tcBorders>
              <w:bottom w:val="single" w:sz="24" w:space="0" w:color="auto"/>
            </w:tcBorders>
            <w:vAlign w:val="bottom"/>
          </w:tcPr>
          <w:p w14:paraId="3E732E7D" w14:textId="77777777" w:rsidR="006B1F0D" w:rsidRPr="00960F54" w:rsidRDefault="006B1F0D" w:rsidP="00960F54">
            <w:pPr>
              <w:pStyle w:val="TableHeadingCenter"/>
            </w:pPr>
            <w:r w:rsidRPr="00960F54">
              <w:t>Service Type</w:t>
            </w:r>
          </w:p>
        </w:tc>
        <w:tc>
          <w:tcPr>
            <w:tcW w:w="1822" w:type="pct"/>
            <w:tcBorders>
              <w:bottom w:val="single" w:sz="24" w:space="0" w:color="auto"/>
            </w:tcBorders>
            <w:vAlign w:val="bottom"/>
          </w:tcPr>
          <w:p w14:paraId="63CB5A15" w14:textId="77777777" w:rsidR="006B1F0D" w:rsidRPr="00960F54" w:rsidRDefault="006B1F0D" w:rsidP="00960F54">
            <w:pPr>
              <w:pStyle w:val="TableHeadingCenter"/>
            </w:pPr>
            <w:r w:rsidRPr="00960F54">
              <w:t>Service Destinations</w:t>
            </w:r>
          </w:p>
        </w:tc>
      </w:tr>
      <w:tr w:rsidR="006B1F0D" w14:paraId="3A8E78E9" w14:textId="77777777" w:rsidTr="00301A2F">
        <w:trPr>
          <w:cantSplit/>
          <w:trHeight w:val="884"/>
        </w:trPr>
        <w:tc>
          <w:tcPr>
            <w:tcW w:w="796" w:type="pct"/>
            <w:tcBorders>
              <w:top w:val="single" w:sz="24" w:space="0" w:color="auto"/>
            </w:tcBorders>
          </w:tcPr>
          <w:p w14:paraId="7636C879" w14:textId="77777777" w:rsidR="006B1F0D" w:rsidRDefault="006B1F0D">
            <w:pPr>
              <w:pStyle w:val="TableBodyCenter"/>
            </w:pPr>
            <w:r w:rsidRPr="005F4CCE">
              <w:t>9</w:t>
            </w:r>
            <w:r>
              <w:t>, 9X</w:t>
            </w:r>
          </w:p>
        </w:tc>
        <w:tc>
          <w:tcPr>
            <w:tcW w:w="1190" w:type="pct"/>
            <w:tcBorders>
              <w:top w:val="single" w:sz="24" w:space="0" w:color="auto"/>
            </w:tcBorders>
          </w:tcPr>
          <w:p w14:paraId="2EB5BC00" w14:textId="018DD0B5" w:rsidR="006B1F0D" w:rsidRDefault="006B1F0D">
            <w:pPr>
              <w:pStyle w:val="TableBody"/>
            </w:pPr>
            <w:r w:rsidRPr="005F4CCE">
              <w:t>Intercity</w:t>
            </w:r>
            <w:r w:rsidR="00835F30">
              <w:t xml:space="preserve"> </w:t>
            </w:r>
            <w:r w:rsidR="00896CC8" w:rsidRPr="00896CC8">
              <w:rPr>
                <w:vertAlign w:val="superscript"/>
              </w:rPr>
              <w:t>a</w:t>
            </w:r>
          </w:p>
        </w:tc>
        <w:tc>
          <w:tcPr>
            <w:tcW w:w="1191" w:type="pct"/>
            <w:tcBorders>
              <w:top w:val="single" w:sz="24" w:space="0" w:color="auto"/>
            </w:tcBorders>
          </w:tcPr>
          <w:p w14:paraId="0CFA112A" w14:textId="77777777" w:rsidR="006B1F0D" w:rsidRDefault="006B1F0D">
            <w:pPr>
              <w:pStyle w:val="TableBody"/>
            </w:pPr>
            <w:r w:rsidRPr="005F4CCE">
              <w:t>Fixed Route</w:t>
            </w:r>
          </w:p>
        </w:tc>
        <w:tc>
          <w:tcPr>
            <w:tcW w:w="1822" w:type="pct"/>
            <w:tcBorders>
              <w:top w:val="single" w:sz="24" w:space="0" w:color="auto"/>
            </w:tcBorders>
          </w:tcPr>
          <w:p w14:paraId="70711E78" w14:textId="4252F314" w:rsidR="006B1F0D" w:rsidRDefault="006B1F0D">
            <w:pPr>
              <w:pStyle w:val="TableBody"/>
            </w:pPr>
            <w:r w:rsidRPr="005F4CCE">
              <w:t>Fall River Terminal, UMass Dartmouth, Dartmouth Mall, New Bedford Terminal</w:t>
            </w:r>
            <w:r w:rsidR="00AA6369">
              <w:t>.</w:t>
            </w:r>
            <w:r>
              <w:t xml:space="preserve"> Includes Route 199 Intercity Tripper serving Durfee High</w:t>
            </w:r>
            <w:r w:rsidR="00896CC8">
              <w:t xml:space="preserve"> S</w:t>
            </w:r>
            <w:r>
              <w:t>chool</w:t>
            </w:r>
            <w:r w:rsidR="00896CC8">
              <w:t>.</w:t>
            </w:r>
          </w:p>
          <w:p w14:paraId="3EAAD3DC" w14:textId="31DA8E8E" w:rsidR="006B1F0D" w:rsidRDefault="006B1F0D">
            <w:pPr>
              <w:pStyle w:val="TableBody"/>
            </w:pPr>
            <w:r>
              <w:t xml:space="preserve">The 9X route is the express Route 9 service </w:t>
            </w:r>
            <w:r w:rsidRPr="008D0A14">
              <w:t>that runs every hour</w:t>
            </w:r>
            <w:r w:rsidR="00896CC8">
              <w:t>.</w:t>
            </w:r>
          </w:p>
        </w:tc>
      </w:tr>
      <w:tr w:rsidR="006B1F0D" w14:paraId="5C477B6B" w14:textId="77777777" w:rsidTr="00301A2F">
        <w:trPr>
          <w:cantSplit/>
          <w:trHeight w:val="615"/>
        </w:trPr>
        <w:tc>
          <w:tcPr>
            <w:tcW w:w="796" w:type="pct"/>
            <w:tcBorders>
              <w:right w:val="single" w:sz="4" w:space="0" w:color="auto"/>
            </w:tcBorders>
          </w:tcPr>
          <w:p w14:paraId="06C16242" w14:textId="77777777" w:rsidR="006B1F0D" w:rsidRDefault="006B1F0D">
            <w:pPr>
              <w:pStyle w:val="TableBodyCenter"/>
            </w:pPr>
            <w:r w:rsidRPr="005F4CCE">
              <w:t>101</w:t>
            </w:r>
          </w:p>
        </w:tc>
        <w:tc>
          <w:tcPr>
            <w:tcW w:w="1190" w:type="pct"/>
            <w:tcBorders>
              <w:left w:val="single" w:sz="4" w:space="0" w:color="auto"/>
              <w:right w:val="single" w:sz="4" w:space="0" w:color="auto"/>
            </w:tcBorders>
          </w:tcPr>
          <w:p w14:paraId="43E328C3" w14:textId="0039C45F" w:rsidR="006B1F0D" w:rsidRDefault="006B1F0D">
            <w:pPr>
              <w:pStyle w:val="TableBody"/>
            </w:pPr>
            <w:r w:rsidRPr="005F4CCE">
              <w:t>South Main St</w:t>
            </w:r>
            <w:r w:rsidR="00896CC8">
              <w:t>reet</w:t>
            </w:r>
          </w:p>
        </w:tc>
        <w:tc>
          <w:tcPr>
            <w:tcW w:w="1191" w:type="pct"/>
            <w:tcBorders>
              <w:left w:val="single" w:sz="4" w:space="0" w:color="auto"/>
            </w:tcBorders>
          </w:tcPr>
          <w:p w14:paraId="7C9F8FD0" w14:textId="77777777" w:rsidR="006B1F0D" w:rsidRDefault="006B1F0D">
            <w:pPr>
              <w:pStyle w:val="TableBody"/>
            </w:pPr>
            <w:r w:rsidRPr="005F4CCE">
              <w:t>Fixed Route</w:t>
            </w:r>
          </w:p>
        </w:tc>
        <w:tc>
          <w:tcPr>
            <w:tcW w:w="1822" w:type="pct"/>
            <w:tcBorders>
              <w:left w:val="nil"/>
            </w:tcBorders>
          </w:tcPr>
          <w:p w14:paraId="105D09A3" w14:textId="3E628DD8" w:rsidR="006B1F0D" w:rsidRDefault="006B1F0D">
            <w:pPr>
              <w:pStyle w:val="TableBody"/>
            </w:pPr>
            <w:r w:rsidRPr="005F4CCE">
              <w:t>S</w:t>
            </w:r>
            <w:r w:rsidR="004C47C0">
              <w:t>outh</w:t>
            </w:r>
            <w:r w:rsidRPr="005F4CCE">
              <w:t xml:space="preserve"> Main </w:t>
            </w:r>
            <w:r w:rsidR="004C47C0">
              <w:t>and</w:t>
            </w:r>
            <w:r w:rsidR="004C47C0" w:rsidRPr="005F4CCE">
              <w:t xml:space="preserve"> </w:t>
            </w:r>
            <w:r w:rsidRPr="005F4CCE">
              <w:t>Hall St</w:t>
            </w:r>
            <w:r w:rsidR="004C47C0">
              <w:t>reet</w:t>
            </w:r>
            <w:r w:rsidRPr="005F4CCE">
              <w:t>, Shove St</w:t>
            </w:r>
            <w:r w:rsidR="004C47C0">
              <w:t>reet</w:t>
            </w:r>
            <w:r w:rsidRPr="005F4CCE">
              <w:t xml:space="preserve"> </w:t>
            </w:r>
            <w:r w:rsidR="004C47C0">
              <w:t>and</w:t>
            </w:r>
            <w:r w:rsidR="004C47C0" w:rsidRPr="005F4CCE">
              <w:t xml:space="preserve"> </w:t>
            </w:r>
            <w:r w:rsidRPr="005F4CCE">
              <w:t>Broad St</w:t>
            </w:r>
            <w:r w:rsidR="004C47C0">
              <w:t>reet</w:t>
            </w:r>
          </w:p>
        </w:tc>
      </w:tr>
      <w:tr w:rsidR="006B1F0D" w14:paraId="4D48E0BC" w14:textId="77777777" w:rsidTr="00301A2F">
        <w:trPr>
          <w:cantSplit/>
          <w:trHeight w:val="394"/>
        </w:trPr>
        <w:tc>
          <w:tcPr>
            <w:tcW w:w="796" w:type="pct"/>
          </w:tcPr>
          <w:p w14:paraId="3D56A378" w14:textId="77777777" w:rsidR="006B1F0D" w:rsidRDefault="006B1F0D">
            <w:pPr>
              <w:pStyle w:val="TableBodyCenter"/>
            </w:pPr>
            <w:r w:rsidRPr="005F4CCE">
              <w:lastRenderedPageBreak/>
              <w:t>102</w:t>
            </w:r>
          </w:p>
        </w:tc>
        <w:tc>
          <w:tcPr>
            <w:tcW w:w="1190" w:type="pct"/>
          </w:tcPr>
          <w:p w14:paraId="3FCA0624" w14:textId="09F73384" w:rsidR="006B1F0D" w:rsidRDefault="006B1F0D">
            <w:pPr>
              <w:pStyle w:val="TableBody"/>
            </w:pPr>
            <w:r w:rsidRPr="005F4CCE">
              <w:t>North Main St</w:t>
            </w:r>
            <w:r w:rsidR="00896CC8">
              <w:t>reet</w:t>
            </w:r>
          </w:p>
        </w:tc>
        <w:tc>
          <w:tcPr>
            <w:tcW w:w="1191" w:type="pct"/>
          </w:tcPr>
          <w:p w14:paraId="445A5ADC" w14:textId="77777777" w:rsidR="006B1F0D" w:rsidRDefault="006B1F0D">
            <w:pPr>
              <w:pStyle w:val="TableBody"/>
            </w:pPr>
            <w:r w:rsidRPr="005F4CCE">
              <w:t>Fixed Route</w:t>
            </w:r>
          </w:p>
        </w:tc>
        <w:tc>
          <w:tcPr>
            <w:tcW w:w="1822" w:type="pct"/>
          </w:tcPr>
          <w:p w14:paraId="595C8436" w14:textId="60AF6E5D" w:rsidR="006B1F0D" w:rsidRDefault="006B1F0D">
            <w:pPr>
              <w:pStyle w:val="TableBody"/>
            </w:pPr>
            <w:r w:rsidRPr="005F4CCE">
              <w:t>N</w:t>
            </w:r>
            <w:r w:rsidR="004C47C0">
              <w:t>orth</w:t>
            </w:r>
            <w:r w:rsidRPr="005F4CCE">
              <w:t xml:space="preserve"> Main St</w:t>
            </w:r>
            <w:r w:rsidR="004C47C0">
              <w:t>reet</w:t>
            </w:r>
            <w:r w:rsidRPr="005F4CCE">
              <w:t xml:space="preserve"> Shaw’s, Four Winds</w:t>
            </w:r>
          </w:p>
        </w:tc>
      </w:tr>
      <w:tr w:rsidR="006B1F0D" w14:paraId="2842AB00" w14:textId="77777777" w:rsidTr="00301A2F">
        <w:trPr>
          <w:cantSplit/>
          <w:trHeight w:val="889"/>
        </w:trPr>
        <w:tc>
          <w:tcPr>
            <w:tcW w:w="796" w:type="pct"/>
          </w:tcPr>
          <w:p w14:paraId="7FE27352" w14:textId="77777777" w:rsidR="006B1F0D" w:rsidRDefault="006B1F0D">
            <w:pPr>
              <w:pStyle w:val="TableBodyCenter"/>
            </w:pPr>
            <w:r w:rsidRPr="005F4CCE">
              <w:t>103</w:t>
            </w:r>
          </w:p>
        </w:tc>
        <w:tc>
          <w:tcPr>
            <w:tcW w:w="1190" w:type="pct"/>
          </w:tcPr>
          <w:p w14:paraId="2D6F07A0" w14:textId="78C8F9E2" w:rsidR="006B1F0D" w:rsidRDefault="006B1F0D">
            <w:pPr>
              <w:pStyle w:val="TableBody"/>
            </w:pPr>
            <w:r w:rsidRPr="005F4CCE">
              <w:t>Laurel St</w:t>
            </w:r>
            <w:r w:rsidR="00896CC8">
              <w:t>reet</w:t>
            </w:r>
          </w:p>
        </w:tc>
        <w:tc>
          <w:tcPr>
            <w:tcW w:w="1191" w:type="pct"/>
          </w:tcPr>
          <w:p w14:paraId="17846243" w14:textId="77777777" w:rsidR="006B1F0D" w:rsidRDefault="006B1F0D">
            <w:pPr>
              <w:pStyle w:val="TableBody"/>
            </w:pPr>
            <w:r w:rsidRPr="005F4CCE">
              <w:t>Fixed Route</w:t>
            </w:r>
          </w:p>
        </w:tc>
        <w:tc>
          <w:tcPr>
            <w:tcW w:w="1822" w:type="pct"/>
          </w:tcPr>
          <w:p w14:paraId="4CBA75B6" w14:textId="1EBE1A02" w:rsidR="006B1F0D" w:rsidRDefault="006B1F0D">
            <w:pPr>
              <w:pStyle w:val="TableBody"/>
            </w:pPr>
            <w:r w:rsidRPr="005F4CCE">
              <w:t>Globe St</w:t>
            </w:r>
            <w:r w:rsidR="004C47C0">
              <w:t>reet</w:t>
            </w:r>
            <w:r w:rsidRPr="005F4CCE">
              <w:t xml:space="preserve"> </w:t>
            </w:r>
            <w:r w:rsidR="004C47C0">
              <w:t>and</w:t>
            </w:r>
            <w:r w:rsidR="004C47C0" w:rsidRPr="005F4CCE">
              <w:t xml:space="preserve"> </w:t>
            </w:r>
            <w:r w:rsidRPr="005F4CCE">
              <w:t>Vale St</w:t>
            </w:r>
            <w:r w:rsidR="004C47C0">
              <w:t>reet</w:t>
            </w:r>
            <w:r w:rsidRPr="005F4CCE">
              <w:t>, Fall River Shopping Plaza, Amity St</w:t>
            </w:r>
            <w:r w:rsidR="004C47C0">
              <w:t>reet</w:t>
            </w:r>
            <w:r w:rsidRPr="005F4CCE">
              <w:t xml:space="preserve"> </w:t>
            </w:r>
            <w:r w:rsidR="004C47C0">
              <w:t>and</w:t>
            </w:r>
            <w:r w:rsidR="004C47C0" w:rsidRPr="005F4CCE">
              <w:t xml:space="preserve"> </w:t>
            </w:r>
            <w:r w:rsidRPr="005F4CCE">
              <w:t>McMahon St</w:t>
            </w:r>
            <w:r w:rsidR="004C47C0">
              <w:t>reet</w:t>
            </w:r>
          </w:p>
        </w:tc>
      </w:tr>
      <w:tr w:rsidR="006B1F0D" w14:paraId="124BE94A" w14:textId="77777777" w:rsidTr="00301A2F">
        <w:trPr>
          <w:cantSplit/>
          <w:trHeight w:val="853"/>
        </w:trPr>
        <w:tc>
          <w:tcPr>
            <w:tcW w:w="796" w:type="pct"/>
          </w:tcPr>
          <w:p w14:paraId="20A6D759" w14:textId="77777777" w:rsidR="006B1F0D" w:rsidRDefault="006B1F0D">
            <w:pPr>
              <w:pStyle w:val="TableBodyCenter"/>
            </w:pPr>
            <w:r w:rsidRPr="005F4CCE">
              <w:t>104</w:t>
            </w:r>
          </w:p>
        </w:tc>
        <w:tc>
          <w:tcPr>
            <w:tcW w:w="1190" w:type="pct"/>
          </w:tcPr>
          <w:p w14:paraId="3BA03B96" w14:textId="6A803CBC" w:rsidR="006B1F0D" w:rsidRDefault="006B1F0D">
            <w:pPr>
              <w:pStyle w:val="TableBody"/>
            </w:pPr>
            <w:r w:rsidRPr="005F4CCE">
              <w:t>Robeson St</w:t>
            </w:r>
            <w:r w:rsidR="00896CC8">
              <w:t>reet</w:t>
            </w:r>
          </w:p>
        </w:tc>
        <w:tc>
          <w:tcPr>
            <w:tcW w:w="1191" w:type="pct"/>
          </w:tcPr>
          <w:p w14:paraId="0D1AC38F" w14:textId="77777777" w:rsidR="006B1F0D" w:rsidRDefault="006B1F0D">
            <w:pPr>
              <w:pStyle w:val="TableBody"/>
            </w:pPr>
            <w:r w:rsidRPr="005F4CCE">
              <w:t>Fixed Route</w:t>
            </w:r>
          </w:p>
        </w:tc>
        <w:tc>
          <w:tcPr>
            <w:tcW w:w="1822" w:type="pct"/>
          </w:tcPr>
          <w:p w14:paraId="56CD0529" w14:textId="77777777" w:rsidR="006B1F0D" w:rsidRDefault="006B1F0D">
            <w:pPr>
              <w:pStyle w:val="TableBody"/>
            </w:pPr>
            <w:r w:rsidRPr="005F4CCE">
              <w:t>Truesdale Clinic, Highland Apartments, Catholic Memorial Home</w:t>
            </w:r>
          </w:p>
        </w:tc>
      </w:tr>
      <w:tr w:rsidR="006B1F0D" w14:paraId="58187526" w14:textId="77777777" w:rsidTr="00301A2F">
        <w:trPr>
          <w:cantSplit/>
          <w:trHeight w:val="646"/>
        </w:trPr>
        <w:tc>
          <w:tcPr>
            <w:tcW w:w="796" w:type="pct"/>
          </w:tcPr>
          <w:p w14:paraId="054164DF" w14:textId="77777777" w:rsidR="006B1F0D" w:rsidRDefault="006B1F0D">
            <w:pPr>
              <w:pStyle w:val="TableBodyCenter"/>
            </w:pPr>
            <w:r w:rsidRPr="005F4CCE">
              <w:t>105</w:t>
            </w:r>
          </w:p>
        </w:tc>
        <w:tc>
          <w:tcPr>
            <w:tcW w:w="1190" w:type="pct"/>
          </w:tcPr>
          <w:p w14:paraId="38C78033" w14:textId="14A71B71" w:rsidR="006B1F0D" w:rsidRDefault="006B1F0D">
            <w:pPr>
              <w:pStyle w:val="TableBody"/>
            </w:pPr>
            <w:r w:rsidRPr="005F4CCE">
              <w:t>Stafford R</w:t>
            </w:r>
            <w:r w:rsidR="00896CC8">
              <w:t>oa</w:t>
            </w:r>
            <w:r w:rsidRPr="005F4CCE">
              <w:t>d</w:t>
            </w:r>
          </w:p>
        </w:tc>
        <w:tc>
          <w:tcPr>
            <w:tcW w:w="1191" w:type="pct"/>
          </w:tcPr>
          <w:p w14:paraId="588DFF6A" w14:textId="77777777" w:rsidR="006B1F0D" w:rsidRDefault="006B1F0D">
            <w:pPr>
              <w:pStyle w:val="TableBody"/>
            </w:pPr>
            <w:r w:rsidRPr="005F4CCE">
              <w:t>Fixed Route</w:t>
            </w:r>
          </w:p>
        </w:tc>
        <w:tc>
          <w:tcPr>
            <w:tcW w:w="1822" w:type="pct"/>
          </w:tcPr>
          <w:p w14:paraId="5A8C6C02" w14:textId="2F1CB02B" w:rsidR="006B1F0D" w:rsidRDefault="006B1F0D">
            <w:pPr>
              <w:pStyle w:val="TableBody"/>
            </w:pPr>
            <w:r w:rsidRPr="4ED09AEE">
              <w:t>Pleasant St</w:t>
            </w:r>
            <w:r w:rsidR="004C47C0">
              <w:t>reet</w:t>
            </w:r>
            <w:r w:rsidRPr="4ED09AEE">
              <w:t xml:space="preserve"> </w:t>
            </w:r>
            <w:r w:rsidR="004C47C0">
              <w:t>and</w:t>
            </w:r>
            <w:r w:rsidR="004C47C0" w:rsidRPr="4ED09AEE">
              <w:t xml:space="preserve"> </w:t>
            </w:r>
            <w:r w:rsidRPr="4ED09AEE">
              <w:t>Second St</w:t>
            </w:r>
            <w:r w:rsidR="004C47C0">
              <w:t>reet</w:t>
            </w:r>
            <w:r w:rsidRPr="4ED09AEE">
              <w:t xml:space="preserve">, Seabra Market, Southcoast </w:t>
            </w:r>
            <w:r w:rsidR="00914D85" w:rsidRPr="4ED09AEE">
              <w:t>Marketplace</w:t>
            </w:r>
          </w:p>
        </w:tc>
      </w:tr>
      <w:tr w:rsidR="006B1F0D" w14:paraId="46F0820A" w14:textId="77777777" w:rsidTr="00301A2F">
        <w:trPr>
          <w:cantSplit/>
          <w:trHeight w:val="330"/>
        </w:trPr>
        <w:tc>
          <w:tcPr>
            <w:tcW w:w="796" w:type="pct"/>
          </w:tcPr>
          <w:p w14:paraId="3D530646" w14:textId="77777777" w:rsidR="006B1F0D" w:rsidRDefault="006B1F0D">
            <w:pPr>
              <w:pStyle w:val="TableBodyCenter"/>
            </w:pPr>
            <w:r w:rsidRPr="005F4CCE">
              <w:t>106</w:t>
            </w:r>
          </w:p>
        </w:tc>
        <w:tc>
          <w:tcPr>
            <w:tcW w:w="1190" w:type="pct"/>
          </w:tcPr>
          <w:p w14:paraId="3524929B" w14:textId="746D9DD6" w:rsidR="006B1F0D" w:rsidRDefault="006B1F0D">
            <w:pPr>
              <w:pStyle w:val="TableBody"/>
            </w:pPr>
            <w:r w:rsidRPr="005F4CCE">
              <w:t>Pleasant St</w:t>
            </w:r>
            <w:r w:rsidR="00896CC8">
              <w:t>reet</w:t>
            </w:r>
            <w:r w:rsidR="00835F30">
              <w:t xml:space="preserve"> </w:t>
            </w:r>
          </w:p>
        </w:tc>
        <w:tc>
          <w:tcPr>
            <w:tcW w:w="1191" w:type="pct"/>
          </w:tcPr>
          <w:p w14:paraId="571922B8" w14:textId="77777777" w:rsidR="006B1F0D" w:rsidRDefault="006B1F0D">
            <w:pPr>
              <w:pStyle w:val="TableBody"/>
            </w:pPr>
            <w:r w:rsidRPr="005F4CCE">
              <w:t>Fixed Route</w:t>
            </w:r>
          </w:p>
        </w:tc>
        <w:tc>
          <w:tcPr>
            <w:tcW w:w="1822" w:type="pct"/>
          </w:tcPr>
          <w:p w14:paraId="7A55C196" w14:textId="2918F934" w:rsidR="006B1F0D" w:rsidRPr="00380967" w:rsidRDefault="006B1F0D">
            <w:pPr>
              <w:pStyle w:val="TableBody"/>
              <w:rPr>
                <w:highlight w:val="yellow"/>
              </w:rPr>
            </w:pPr>
            <w:r w:rsidRPr="00314C93">
              <w:t xml:space="preserve">Route </w:t>
            </w:r>
            <w:r w:rsidR="00267182" w:rsidRPr="00314C93">
              <w:t xml:space="preserve">discontinued </w:t>
            </w:r>
            <w:r w:rsidRPr="00314C93">
              <w:t xml:space="preserve">in </w:t>
            </w:r>
            <w:r w:rsidR="003454B6">
              <w:t xml:space="preserve">August </w:t>
            </w:r>
            <w:r w:rsidRPr="00314C93">
              <w:t>FY</w:t>
            </w:r>
            <w:r w:rsidR="00EC1A09">
              <w:t> </w:t>
            </w:r>
            <w:r w:rsidRPr="00314C93">
              <w:t>2024</w:t>
            </w:r>
          </w:p>
        </w:tc>
      </w:tr>
      <w:tr w:rsidR="006B1F0D" w14:paraId="584B4392" w14:textId="77777777" w:rsidTr="00301A2F">
        <w:trPr>
          <w:cantSplit/>
          <w:trHeight w:val="646"/>
        </w:trPr>
        <w:tc>
          <w:tcPr>
            <w:tcW w:w="796" w:type="pct"/>
          </w:tcPr>
          <w:p w14:paraId="13B99EDD" w14:textId="77777777" w:rsidR="006B1F0D" w:rsidRDefault="006B1F0D">
            <w:pPr>
              <w:pStyle w:val="TableBodyCenter"/>
            </w:pPr>
            <w:r w:rsidRPr="005F4CCE">
              <w:t>107</w:t>
            </w:r>
          </w:p>
        </w:tc>
        <w:tc>
          <w:tcPr>
            <w:tcW w:w="1190" w:type="pct"/>
          </w:tcPr>
          <w:p w14:paraId="531046F8" w14:textId="12B2AD6C" w:rsidR="006B1F0D" w:rsidRDefault="006B1F0D">
            <w:pPr>
              <w:pStyle w:val="TableBody"/>
            </w:pPr>
            <w:r w:rsidRPr="005F4CCE">
              <w:t>Bay St</w:t>
            </w:r>
            <w:r w:rsidR="00896CC8">
              <w:t>reet</w:t>
            </w:r>
          </w:p>
        </w:tc>
        <w:tc>
          <w:tcPr>
            <w:tcW w:w="1191" w:type="pct"/>
          </w:tcPr>
          <w:p w14:paraId="327F8B42" w14:textId="77777777" w:rsidR="006B1F0D" w:rsidRDefault="006B1F0D">
            <w:pPr>
              <w:pStyle w:val="TableBody"/>
            </w:pPr>
            <w:r w:rsidRPr="005F4CCE">
              <w:t>Fixed Route</w:t>
            </w:r>
          </w:p>
        </w:tc>
        <w:tc>
          <w:tcPr>
            <w:tcW w:w="1822" w:type="pct"/>
          </w:tcPr>
          <w:p w14:paraId="620E43C8" w14:textId="08A45013" w:rsidR="006B1F0D" w:rsidRDefault="006B1F0D">
            <w:pPr>
              <w:pStyle w:val="TableBody"/>
            </w:pPr>
            <w:r w:rsidRPr="005F4CCE">
              <w:t>Bay St</w:t>
            </w:r>
            <w:r w:rsidR="004C47C0">
              <w:t>reet</w:t>
            </w:r>
            <w:r w:rsidRPr="005F4CCE">
              <w:t xml:space="preserve"> </w:t>
            </w:r>
            <w:r w:rsidR="004C47C0">
              <w:t>and</w:t>
            </w:r>
            <w:r w:rsidR="004C47C0" w:rsidRPr="005F4CCE">
              <w:t xml:space="preserve"> </w:t>
            </w:r>
            <w:r w:rsidRPr="005F4CCE">
              <w:t>Bradford St</w:t>
            </w:r>
            <w:r w:rsidR="004C47C0">
              <w:t>reet</w:t>
            </w:r>
            <w:r w:rsidRPr="005F4CCE">
              <w:t>, Gold Medal Bakery, Bay St</w:t>
            </w:r>
            <w:r w:rsidR="004C47C0">
              <w:t>reet</w:t>
            </w:r>
            <w:r w:rsidRPr="005F4CCE">
              <w:t xml:space="preserve"> Turnaround</w:t>
            </w:r>
          </w:p>
        </w:tc>
      </w:tr>
      <w:tr w:rsidR="006B1F0D" w14:paraId="2BBF9719" w14:textId="77777777" w:rsidTr="00301A2F">
        <w:trPr>
          <w:cantSplit/>
          <w:trHeight w:val="600"/>
        </w:trPr>
        <w:tc>
          <w:tcPr>
            <w:tcW w:w="796" w:type="pct"/>
          </w:tcPr>
          <w:p w14:paraId="5A6C11CD" w14:textId="77777777" w:rsidR="006B1F0D" w:rsidRDefault="006B1F0D">
            <w:pPr>
              <w:pStyle w:val="TableBodyCenter"/>
            </w:pPr>
            <w:r w:rsidRPr="005F4CCE">
              <w:t>108</w:t>
            </w:r>
          </w:p>
        </w:tc>
        <w:tc>
          <w:tcPr>
            <w:tcW w:w="1190" w:type="pct"/>
          </w:tcPr>
          <w:p w14:paraId="7EF3D689" w14:textId="77777777" w:rsidR="006B1F0D" w:rsidRDefault="006B1F0D">
            <w:pPr>
              <w:pStyle w:val="TableBody"/>
            </w:pPr>
            <w:r w:rsidRPr="005F4CCE">
              <w:t>BCC &amp; Durfee High School</w:t>
            </w:r>
          </w:p>
        </w:tc>
        <w:tc>
          <w:tcPr>
            <w:tcW w:w="1191" w:type="pct"/>
          </w:tcPr>
          <w:p w14:paraId="6B7A49A4" w14:textId="77777777" w:rsidR="006B1F0D" w:rsidRDefault="006B1F0D">
            <w:pPr>
              <w:pStyle w:val="TableBody"/>
            </w:pPr>
            <w:r w:rsidRPr="005F4CCE">
              <w:t>Fixed Route</w:t>
            </w:r>
          </w:p>
        </w:tc>
        <w:tc>
          <w:tcPr>
            <w:tcW w:w="1822" w:type="pct"/>
          </w:tcPr>
          <w:p w14:paraId="4D680CCB" w14:textId="107654FA" w:rsidR="006B1F0D" w:rsidRDefault="006B1F0D">
            <w:pPr>
              <w:pStyle w:val="TableBody"/>
            </w:pPr>
            <w:r w:rsidRPr="005F4CCE">
              <w:t xml:space="preserve">Charlton Memorial Hospital, Durfee High School, </w:t>
            </w:r>
            <w:r w:rsidR="002514A7">
              <w:t>BCC</w:t>
            </w:r>
          </w:p>
        </w:tc>
      </w:tr>
      <w:tr w:rsidR="006B1F0D" w14:paraId="58BC87DC" w14:textId="77777777" w:rsidTr="00301A2F">
        <w:trPr>
          <w:cantSplit/>
          <w:trHeight w:val="144"/>
        </w:trPr>
        <w:tc>
          <w:tcPr>
            <w:tcW w:w="796" w:type="pct"/>
          </w:tcPr>
          <w:p w14:paraId="70145B44" w14:textId="77777777" w:rsidR="006B1F0D" w:rsidRDefault="006B1F0D">
            <w:pPr>
              <w:pStyle w:val="TableBodyCenter"/>
            </w:pPr>
            <w:r w:rsidRPr="005F4CCE">
              <w:t>109</w:t>
            </w:r>
          </w:p>
        </w:tc>
        <w:tc>
          <w:tcPr>
            <w:tcW w:w="1190" w:type="pct"/>
          </w:tcPr>
          <w:p w14:paraId="57FE40F4" w14:textId="40F5B827" w:rsidR="006B1F0D" w:rsidRDefault="006B1F0D">
            <w:pPr>
              <w:pStyle w:val="TableBody"/>
            </w:pPr>
            <w:r w:rsidRPr="005F4CCE">
              <w:t>Bedford St</w:t>
            </w:r>
            <w:r w:rsidR="00896CC8">
              <w:t>reet</w:t>
            </w:r>
          </w:p>
        </w:tc>
        <w:tc>
          <w:tcPr>
            <w:tcW w:w="1191" w:type="pct"/>
          </w:tcPr>
          <w:p w14:paraId="500EB738" w14:textId="77777777" w:rsidR="006B1F0D" w:rsidRDefault="006B1F0D">
            <w:pPr>
              <w:pStyle w:val="TableBody"/>
            </w:pPr>
            <w:r w:rsidRPr="005F4CCE">
              <w:t>Fixed Route</w:t>
            </w:r>
          </w:p>
        </w:tc>
        <w:tc>
          <w:tcPr>
            <w:tcW w:w="1822" w:type="pct"/>
          </w:tcPr>
          <w:p w14:paraId="5F97AC5E" w14:textId="0C27A322" w:rsidR="006B1F0D" w:rsidRDefault="006B1F0D">
            <w:pPr>
              <w:pStyle w:val="TableBody"/>
            </w:pPr>
            <w:r w:rsidRPr="005F4CCE">
              <w:t>Bedford St</w:t>
            </w:r>
            <w:r w:rsidR="004C47C0">
              <w:t>reet</w:t>
            </w:r>
            <w:r w:rsidRPr="005F4CCE">
              <w:t xml:space="preserve"> </w:t>
            </w:r>
            <w:r w:rsidR="004C47C0">
              <w:t>and</w:t>
            </w:r>
            <w:r w:rsidR="004C47C0" w:rsidRPr="005F4CCE">
              <w:t xml:space="preserve"> </w:t>
            </w:r>
            <w:r w:rsidRPr="005F4CCE">
              <w:t>17th St</w:t>
            </w:r>
            <w:r w:rsidR="004C47C0">
              <w:t>reet</w:t>
            </w:r>
            <w:r w:rsidRPr="005F4CCE">
              <w:t>, County St</w:t>
            </w:r>
            <w:r w:rsidR="004C47C0">
              <w:t>reet</w:t>
            </w:r>
            <w:r w:rsidRPr="005F4CCE">
              <w:t xml:space="preserve"> </w:t>
            </w:r>
            <w:r w:rsidR="004C47C0">
              <w:t>and</w:t>
            </w:r>
            <w:r w:rsidR="004C47C0" w:rsidRPr="005F4CCE">
              <w:t xml:space="preserve"> </w:t>
            </w:r>
            <w:r w:rsidRPr="005F4CCE">
              <w:t>Pleasant St</w:t>
            </w:r>
            <w:r w:rsidR="004C47C0">
              <w:t>reet</w:t>
            </w:r>
          </w:p>
        </w:tc>
      </w:tr>
      <w:tr w:rsidR="006B1F0D" w14:paraId="3AA8F380" w14:textId="77777777" w:rsidTr="00301A2F">
        <w:trPr>
          <w:cantSplit/>
          <w:trHeight w:val="144"/>
        </w:trPr>
        <w:tc>
          <w:tcPr>
            <w:tcW w:w="796" w:type="pct"/>
          </w:tcPr>
          <w:p w14:paraId="53B4EA79" w14:textId="77777777" w:rsidR="006B1F0D" w:rsidRDefault="006B1F0D">
            <w:pPr>
              <w:pStyle w:val="TableBodyCenter"/>
            </w:pPr>
            <w:r w:rsidRPr="005F4CCE">
              <w:t>110</w:t>
            </w:r>
          </w:p>
        </w:tc>
        <w:tc>
          <w:tcPr>
            <w:tcW w:w="1190" w:type="pct"/>
          </w:tcPr>
          <w:p w14:paraId="5E93FED8" w14:textId="36FF88C2" w:rsidR="006B1F0D" w:rsidRDefault="006B1F0D">
            <w:pPr>
              <w:pStyle w:val="TableBody"/>
            </w:pPr>
            <w:r w:rsidRPr="005F4CCE">
              <w:t>Rodman St</w:t>
            </w:r>
            <w:r w:rsidR="00896CC8">
              <w:t>reet</w:t>
            </w:r>
          </w:p>
        </w:tc>
        <w:tc>
          <w:tcPr>
            <w:tcW w:w="1191" w:type="pct"/>
          </w:tcPr>
          <w:p w14:paraId="6EA48AF8" w14:textId="77777777" w:rsidR="006B1F0D" w:rsidRDefault="006B1F0D">
            <w:pPr>
              <w:pStyle w:val="TableBody"/>
            </w:pPr>
            <w:r w:rsidRPr="005F4CCE">
              <w:t>Fixed Route</w:t>
            </w:r>
          </w:p>
        </w:tc>
        <w:tc>
          <w:tcPr>
            <w:tcW w:w="1822" w:type="pct"/>
          </w:tcPr>
          <w:p w14:paraId="39743884" w14:textId="57291DC5" w:rsidR="006B1F0D" w:rsidRDefault="006B1F0D">
            <w:pPr>
              <w:pStyle w:val="TableBody"/>
            </w:pPr>
            <w:r w:rsidRPr="005F4CCE">
              <w:t>Rodman St</w:t>
            </w:r>
            <w:r w:rsidR="004C47C0">
              <w:t>reet</w:t>
            </w:r>
            <w:r w:rsidRPr="005F4CCE">
              <w:t xml:space="preserve"> </w:t>
            </w:r>
            <w:r w:rsidR="004C47C0">
              <w:t>and</w:t>
            </w:r>
            <w:r w:rsidR="004C47C0" w:rsidRPr="005F4CCE">
              <w:t xml:space="preserve"> </w:t>
            </w:r>
            <w:r w:rsidRPr="005F4CCE">
              <w:t>Brayton Ave</w:t>
            </w:r>
            <w:r w:rsidR="004C47C0">
              <w:t>nue</w:t>
            </w:r>
            <w:r w:rsidRPr="005F4CCE">
              <w:t>, Fall River Walmart</w:t>
            </w:r>
          </w:p>
        </w:tc>
      </w:tr>
      <w:tr w:rsidR="006B1F0D" w14:paraId="42EEBFB0" w14:textId="77777777" w:rsidTr="00301A2F">
        <w:trPr>
          <w:cantSplit/>
          <w:trHeight w:val="808"/>
        </w:trPr>
        <w:tc>
          <w:tcPr>
            <w:tcW w:w="796" w:type="pct"/>
          </w:tcPr>
          <w:p w14:paraId="7E923D47" w14:textId="77777777" w:rsidR="006B1F0D" w:rsidRDefault="006B1F0D">
            <w:pPr>
              <w:pStyle w:val="TableBodyCenter"/>
            </w:pPr>
            <w:r w:rsidRPr="005F4CCE">
              <w:t>114</w:t>
            </w:r>
          </w:p>
        </w:tc>
        <w:tc>
          <w:tcPr>
            <w:tcW w:w="1190" w:type="pct"/>
          </w:tcPr>
          <w:p w14:paraId="4B45CD72" w14:textId="77777777" w:rsidR="006B1F0D" w:rsidRDefault="006B1F0D">
            <w:pPr>
              <w:pStyle w:val="TableBody"/>
            </w:pPr>
            <w:r w:rsidRPr="005F4CCE">
              <w:t>Swansea Mall</w:t>
            </w:r>
          </w:p>
        </w:tc>
        <w:tc>
          <w:tcPr>
            <w:tcW w:w="1191" w:type="pct"/>
          </w:tcPr>
          <w:p w14:paraId="4FE7639B" w14:textId="77777777" w:rsidR="006B1F0D" w:rsidRDefault="006B1F0D">
            <w:pPr>
              <w:pStyle w:val="TableBody"/>
            </w:pPr>
            <w:r w:rsidRPr="005F4CCE">
              <w:t>Fixed Route</w:t>
            </w:r>
          </w:p>
        </w:tc>
        <w:tc>
          <w:tcPr>
            <w:tcW w:w="1822" w:type="pct"/>
          </w:tcPr>
          <w:p w14:paraId="7AE51F4D" w14:textId="63EB4A07" w:rsidR="006B1F0D" w:rsidRDefault="006B1F0D">
            <w:pPr>
              <w:pStyle w:val="TableBody"/>
            </w:pPr>
            <w:r w:rsidRPr="4ED09AEE">
              <w:t>Commonwealth Landing, Somerset Stop</w:t>
            </w:r>
            <w:r w:rsidR="004C47C0">
              <w:t xml:space="preserve"> </w:t>
            </w:r>
            <w:r w:rsidRPr="4ED09AEE">
              <w:t>&amp;</w:t>
            </w:r>
            <w:r w:rsidR="004C47C0">
              <w:t xml:space="preserve"> </w:t>
            </w:r>
            <w:r w:rsidRPr="4ED09AEE">
              <w:t>Shop, Swansea Walmart</w:t>
            </w:r>
          </w:p>
        </w:tc>
      </w:tr>
      <w:tr w:rsidR="006B1F0D" w14:paraId="336CBFE0" w14:textId="77777777" w:rsidTr="00301A2F">
        <w:trPr>
          <w:cantSplit/>
          <w:trHeight w:val="673"/>
        </w:trPr>
        <w:tc>
          <w:tcPr>
            <w:tcW w:w="796" w:type="pct"/>
          </w:tcPr>
          <w:p w14:paraId="5C3CA05F" w14:textId="78564CFC" w:rsidR="006B1F0D" w:rsidRPr="005F4CCE" w:rsidRDefault="00F2701C">
            <w:pPr>
              <w:pStyle w:val="TableBodyCenter"/>
            </w:pPr>
            <w:r w:rsidRPr="00F2701C">
              <w:t>—</w:t>
            </w:r>
          </w:p>
        </w:tc>
        <w:tc>
          <w:tcPr>
            <w:tcW w:w="1190" w:type="pct"/>
          </w:tcPr>
          <w:p w14:paraId="1CE149C2" w14:textId="0BE90000" w:rsidR="006B1F0D" w:rsidRPr="005F4CCE" w:rsidRDefault="006B1F0D">
            <w:pPr>
              <w:pStyle w:val="TableBody"/>
            </w:pPr>
            <w:r w:rsidRPr="00A43063">
              <w:t>Boston Hospital</w:t>
            </w:r>
            <w:r>
              <w:t xml:space="preserve"> </w:t>
            </w:r>
            <w:r w:rsidRPr="00A43063">
              <w:t>Shuttle</w:t>
            </w:r>
            <w:r w:rsidR="00835F30">
              <w:t xml:space="preserve"> </w:t>
            </w:r>
            <w:r w:rsidR="00896CC8" w:rsidRPr="00896CC8">
              <w:rPr>
                <w:vertAlign w:val="superscript"/>
              </w:rPr>
              <w:t>a</w:t>
            </w:r>
          </w:p>
        </w:tc>
        <w:tc>
          <w:tcPr>
            <w:tcW w:w="1191" w:type="pct"/>
          </w:tcPr>
          <w:p w14:paraId="09D76AE0" w14:textId="3C308BA7" w:rsidR="006B1F0D" w:rsidRPr="005F4CCE" w:rsidRDefault="008C6280">
            <w:pPr>
              <w:pStyle w:val="TableBody"/>
            </w:pPr>
            <w:r>
              <w:t>Demand Response</w:t>
            </w:r>
          </w:p>
        </w:tc>
        <w:tc>
          <w:tcPr>
            <w:tcW w:w="1822" w:type="pct"/>
          </w:tcPr>
          <w:p w14:paraId="282BCD39" w14:textId="77777777" w:rsidR="006B1F0D" w:rsidRPr="005F4CCE" w:rsidRDefault="006B1F0D">
            <w:pPr>
              <w:pStyle w:val="TableBody"/>
            </w:pPr>
            <w:r w:rsidRPr="00A43063">
              <w:t>Various Boston hospitals</w:t>
            </w:r>
          </w:p>
        </w:tc>
      </w:tr>
    </w:tbl>
    <w:p w14:paraId="44E7DF71" w14:textId="77777777" w:rsidR="006B1F0D" w:rsidRDefault="006B1F0D" w:rsidP="006B1F0D">
      <w:pPr>
        <w:pStyle w:val="Source"/>
      </w:pPr>
      <w:r>
        <w:t>Source: SRTA</w:t>
      </w:r>
    </w:p>
    <w:p w14:paraId="6E09C8BE" w14:textId="3305300D" w:rsidR="006B1F0D" w:rsidRDefault="00896CC8" w:rsidP="006B1F0D">
      <w:pPr>
        <w:pStyle w:val="Source"/>
      </w:pPr>
      <w:r w:rsidRPr="00896CC8">
        <w:rPr>
          <w:vertAlign w:val="superscript"/>
        </w:rPr>
        <w:t>a</w:t>
      </w:r>
      <w:r w:rsidR="00835F30">
        <w:rPr>
          <w:vertAlign w:val="superscript"/>
        </w:rPr>
        <w:t xml:space="preserve"> </w:t>
      </w:r>
      <w:r w:rsidR="006B1F0D">
        <w:t>Serves both Fall River and New Bedford</w:t>
      </w:r>
    </w:p>
    <w:p w14:paraId="6E8430F8" w14:textId="0E1BC526" w:rsidR="00C87024" w:rsidRDefault="00C87024" w:rsidP="008C2612">
      <w:pPr>
        <w:pStyle w:val="Heading4"/>
      </w:pPr>
      <w:r>
        <w:t xml:space="preserve">New Bedford </w:t>
      </w:r>
      <w:r w:rsidR="005032D5">
        <w:t>Services</w:t>
      </w:r>
    </w:p>
    <w:p w14:paraId="60579B0B" w14:textId="13E866CE" w:rsidR="00C87024" w:rsidRDefault="00C87024" w:rsidP="00C87024">
      <w:pPr>
        <w:pStyle w:val="BodyText"/>
      </w:pPr>
      <w:r>
        <w:t>New Bedford is served by 1</w:t>
      </w:r>
      <w:r w:rsidR="00D242EE">
        <w:t>1</w:t>
      </w:r>
      <w:r>
        <w:t xml:space="preserve"> fixed route</w:t>
      </w:r>
      <w:r w:rsidR="00FB2C85">
        <w:t>s</w:t>
      </w:r>
      <w:r>
        <w:t>, plus the Boston Hospital Shuttle</w:t>
      </w:r>
      <w:r w:rsidR="009F1A07">
        <w:t>,</w:t>
      </w:r>
      <w:r>
        <w:t xml:space="preserve"> as seen in </w:t>
      </w:r>
      <w:r>
        <w:fldChar w:fldCharType="begin"/>
      </w:r>
      <w:r>
        <w:instrText xml:space="preserve"> REF _Ref199846934 \h </w:instrText>
      </w:r>
      <w:r>
        <w:fldChar w:fldCharType="separate"/>
      </w:r>
      <w:r w:rsidR="00E4623A">
        <w:t xml:space="preserve">Table </w:t>
      </w:r>
      <w:r w:rsidR="00E4623A">
        <w:rPr>
          <w:noProof/>
        </w:rPr>
        <w:t>4</w:t>
      </w:r>
      <w:r>
        <w:fldChar w:fldCharType="end"/>
      </w:r>
      <w:r>
        <w:t xml:space="preserve">. </w:t>
      </w:r>
    </w:p>
    <w:p w14:paraId="1BE3E611" w14:textId="78603777" w:rsidR="00C87024" w:rsidRDefault="00C87024" w:rsidP="00C87024">
      <w:pPr>
        <w:pStyle w:val="Caption"/>
      </w:pPr>
      <w:bookmarkStart w:id="129" w:name="_Ref199846934"/>
      <w:bookmarkStart w:id="130" w:name="_Toc222142759"/>
      <w:r>
        <w:lastRenderedPageBreak/>
        <w:t xml:space="preserve">Table </w:t>
      </w:r>
      <w:r>
        <w:fldChar w:fldCharType="begin"/>
      </w:r>
      <w:r>
        <w:instrText xml:space="preserve"> SEQ Table \* ARABIC </w:instrText>
      </w:r>
      <w:r>
        <w:fldChar w:fldCharType="separate"/>
      </w:r>
      <w:r w:rsidR="00E4623A">
        <w:rPr>
          <w:noProof/>
        </w:rPr>
        <w:t>4</w:t>
      </w:r>
      <w:r>
        <w:fldChar w:fldCharType="end"/>
      </w:r>
      <w:bookmarkEnd w:id="129"/>
      <w:r>
        <w:t>. New Bedford Fixed Routes</w:t>
      </w:r>
      <w:bookmarkEnd w:id="130"/>
    </w:p>
    <w:tbl>
      <w:tblPr>
        <w:tblStyle w:val="TableGrid"/>
        <w:tblW w:w="5000" w:type="pct"/>
        <w:tblBorders>
          <w:left w:val="none" w:sz="0" w:space="0" w:color="auto"/>
          <w:right w:val="none" w:sz="0" w:space="0" w:color="auto"/>
        </w:tblBorders>
        <w:tblLook w:val="04A0" w:firstRow="1" w:lastRow="0" w:firstColumn="1" w:lastColumn="0" w:noHBand="0" w:noVBand="1"/>
      </w:tblPr>
      <w:tblGrid>
        <w:gridCol w:w="1491"/>
        <w:gridCol w:w="2228"/>
        <w:gridCol w:w="2230"/>
        <w:gridCol w:w="3411"/>
      </w:tblGrid>
      <w:tr w:rsidR="00C87024" w14:paraId="12765DDD" w14:textId="77777777" w:rsidTr="009C07F6">
        <w:trPr>
          <w:cnfStyle w:val="100000000000" w:firstRow="1" w:lastRow="0" w:firstColumn="0" w:lastColumn="0" w:oddVBand="0" w:evenVBand="0" w:oddHBand="0" w:evenHBand="0" w:firstRowFirstColumn="0" w:firstRowLastColumn="0" w:lastRowFirstColumn="0" w:lastRowLastColumn="0"/>
          <w:cantSplit/>
          <w:tblHeader/>
        </w:trPr>
        <w:tc>
          <w:tcPr>
            <w:tcW w:w="796" w:type="pct"/>
            <w:tcBorders>
              <w:bottom w:val="single" w:sz="24" w:space="0" w:color="auto"/>
            </w:tcBorders>
            <w:vAlign w:val="bottom"/>
          </w:tcPr>
          <w:p w14:paraId="10FDD154" w14:textId="77777777" w:rsidR="00C87024" w:rsidRDefault="00C87024" w:rsidP="005F5CC9">
            <w:pPr>
              <w:pStyle w:val="TableHeadingCenter"/>
            </w:pPr>
            <w:r>
              <w:t>Route Number</w:t>
            </w:r>
          </w:p>
        </w:tc>
        <w:tc>
          <w:tcPr>
            <w:tcW w:w="1190" w:type="pct"/>
            <w:tcBorders>
              <w:bottom w:val="single" w:sz="24" w:space="0" w:color="auto"/>
            </w:tcBorders>
            <w:vAlign w:val="bottom"/>
          </w:tcPr>
          <w:p w14:paraId="74542B00" w14:textId="77777777" w:rsidR="00C87024" w:rsidRDefault="00C87024" w:rsidP="005F5CC9">
            <w:pPr>
              <w:pStyle w:val="TableHeadingCenter"/>
            </w:pPr>
            <w:r>
              <w:t>Route Name</w:t>
            </w:r>
          </w:p>
        </w:tc>
        <w:tc>
          <w:tcPr>
            <w:tcW w:w="1191" w:type="pct"/>
            <w:tcBorders>
              <w:bottom w:val="single" w:sz="24" w:space="0" w:color="auto"/>
            </w:tcBorders>
            <w:vAlign w:val="bottom"/>
          </w:tcPr>
          <w:p w14:paraId="5C0294A3" w14:textId="77777777" w:rsidR="00C87024" w:rsidRDefault="00C87024" w:rsidP="005F5CC9">
            <w:pPr>
              <w:pStyle w:val="TableHeadingCenter"/>
            </w:pPr>
            <w:r>
              <w:t>Service Type</w:t>
            </w:r>
          </w:p>
        </w:tc>
        <w:tc>
          <w:tcPr>
            <w:tcW w:w="1822" w:type="pct"/>
            <w:tcBorders>
              <w:bottom w:val="single" w:sz="24" w:space="0" w:color="auto"/>
            </w:tcBorders>
            <w:vAlign w:val="bottom"/>
          </w:tcPr>
          <w:p w14:paraId="6A0D11F2" w14:textId="77777777" w:rsidR="00C87024" w:rsidRDefault="00C87024" w:rsidP="005F5CC9">
            <w:pPr>
              <w:pStyle w:val="TableHeadingCenter"/>
            </w:pPr>
            <w:r>
              <w:t>Service Destinations</w:t>
            </w:r>
          </w:p>
        </w:tc>
      </w:tr>
      <w:tr w:rsidR="00C87024" w14:paraId="520D8C7B" w14:textId="77777777" w:rsidTr="009C07F6">
        <w:trPr>
          <w:cantSplit/>
        </w:trPr>
        <w:tc>
          <w:tcPr>
            <w:tcW w:w="796" w:type="pct"/>
            <w:tcBorders>
              <w:top w:val="single" w:sz="24" w:space="0" w:color="auto"/>
            </w:tcBorders>
          </w:tcPr>
          <w:p w14:paraId="61FB9ECE" w14:textId="77777777" w:rsidR="00C87024" w:rsidRDefault="00C87024">
            <w:pPr>
              <w:pStyle w:val="TableBodyCenter"/>
            </w:pPr>
            <w:r w:rsidRPr="005F4CCE">
              <w:t>9</w:t>
            </w:r>
            <w:r>
              <w:t>, 9X</w:t>
            </w:r>
          </w:p>
        </w:tc>
        <w:tc>
          <w:tcPr>
            <w:tcW w:w="1190" w:type="pct"/>
            <w:tcBorders>
              <w:top w:val="single" w:sz="24" w:space="0" w:color="auto"/>
            </w:tcBorders>
          </w:tcPr>
          <w:p w14:paraId="0D083588" w14:textId="0AC8CF81" w:rsidR="00C87024" w:rsidRDefault="00C87024">
            <w:pPr>
              <w:pStyle w:val="TableBody"/>
            </w:pPr>
            <w:r w:rsidRPr="005F4CCE">
              <w:t>Intercity</w:t>
            </w:r>
            <w:r w:rsidR="00835F30">
              <w:t xml:space="preserve"> </w:t>
            </w:r>
            <w:r w:rsidR="00F333A0" w:rsidRPr="00F333A0">
              <w:rPr>
                <w:vertAlign w:val="superscript"/>
              </w:rPr>
              <w:t>a</w:t>
            </w:r>
          </w:p>
        </w:tc>
        <w:tc>
          <w:tcPr>
            <w:tcW w:w="1191" w:type="pct"/>
            <w:tcBorders>
              <w:top w:val="single" w:sz="24" w:space="0" w:color="auto"/>
            </w:tcBorders>
          </w:tcPr>
          <w:p w14:paraId="0EFA5D14" w14:textId="77777777" w:rsidR="00C87024" w:rsidRDefault="00C87024">
            <w:pPr>
              <w:pStyle w:val="TableBody"/>
            </w:pPr>
            <w:r w:rsidRPr="005F4CCE">
              <w:t>Fixed Route</w:t>
            </w:r>
          </w:p>
        </w:tc>
        <w:tc>
          <w:tcPr>
            <w:tcW w:w="1822" w:type="pct"/>
            <w:tcBorders>
              <w:top w:val="single" w:sz="24" w:space="0" w:color="auto"/>
            </w:tcBorders>
          </w:tcPr>
          <w:p w14:paraId="35D1845C" w14:textId="07D80FFD" w:rsidR="00C87024" w:rsidRDefault="00C87024">
            <w:pPr>
              <w:pStyle w:val="TableBody"/>
            </w:pPr>
            <w:r w:rsidRPr="005F4CCE">
              <w:t>Fall River Terminal, UMass Dartmouth, Dartmouth Mall, New Bedford Terminal</w:t>
            </w:r>
            <w:r>
              <w:t>. Includes Route 199 Intercity Tripper</w:t>
            </w:r>
            <w:r w:rsidR="00F2701C">
              <w:t>.</w:t>
            </w:r>
          </w:p>
          <w:p w14:paraId="41CF8AD3" w14:textId="7E0054E2" w:rsidR="00C87024" w:rsidRDefault="00C87024">
            <w:pPr>
              <w:pStyle w:val="TableBody"/>
            </w:pPr>
            <w:r>
              <w:t>The 9X route is the express Route 9 service that runs every hour</w:t>
            </w:r>
            <w:r w:rsidR="00F2701C">
              <w:t>.</w:t>
            </w:r>
          </w:p>
        </w:tc>
      </w:tr>
      <w:tr w:rsidR="00C87024" w14:paraId="4AE957CD" w14:textId="77777777" w:rsidTr="009C07F6">
        <w:trPr>
          <w:cantSplit/>
        </w:trPr>
        <w:tc>
          <w:tcPr>
            <w:tcW w:w="796" w:type="pct"/>
            <w:tcBorders>
              <w:right w:val="single" w:sz="4" w:space="0" w:color="auto"/>
            </w:tcBorders>
          </w:tcPr>
          <w:p w14:paraId="6CD31DA0" w14:textId="77777777" w:rsidR="00C87024" w:rsidRDefault="00C87024">
            <w:pPr>
              <w:pStyle w:val="TableBodyCenter"/>
            </w:pPr>
            <w:r w:rsidRPr="00647E79">
              <w:t>201</w:t>
            </w:r>
          </w:p>
        </w:tc>
        <w:tc>
          <w:tcPr>
            <w:tcW w:w="1190" w:type="pct"/>
            <w:tcBorders>
              <w:left w:val="single" w:sz="4" w:space="0" w:color="auto"/>
              <w:right w:val="single" w:sz="4" w:space="0" w:color="auto"/>
            </w:tcBorders>
          </w:tcPr>
          <w:p w14:paraId="7A24863F" w14:textId="77777777" w:rsidR="00C87024" w:rsidRDefault="00C87024">
            <w:pPr>
              <w:pStyle w:val="TableBody"/>
            </w:pPr>
            <w:r w:rsidRPr="00647E79">
              <w:t>Fort Rodman</w:t>
            </w:r>
          </w:p>
        </w:tc>
        <w:tc>
          <w:tcPr>
            <w:tcW w:w="1191" w:type="pct"/>
            <w:tcBorders>
              <w:left w:val="single" w:sz="4" w:space="0" w:color="auto"/>
            </w:tcBorders>
          </w:tcPr>
          <w:p w14:paraId="663F1A4B" w14:textId="77777777" w:rsidR="00C87024" w:rsidRDefault="00C87024">
            <w:pPr>
              <w:pStyle w:val="TableBody"/>
            </w:pPr>
            <w:r w:rsidRPr="00647E79">
              <w:t>Fixed Route</w:t>
            </w:r>
          </w:p>
        </w:tc>
        <w:tc>
          <w:tcPr>
            <w:tcW w:w="1822" w:type="pct"/>
            <w:tcBorders>
              <w:left w:val="nil"/>
            </w:tcBorders>
          </w:tcPr>
          <w:p w14:paraId="1DE08F62" w14:textId="4BF385C1" w:rsidR="00C87024" w:rsidRDefault="00C87024">
            <w:pPr>
              <w:pStyle w:val="TableBody"/>
            </w:pPr>
            <w:r w:rsidRPr="00647E79">
              <w:t>Howland Green Library, Brock Ave</w:t>
            </w:r>
            <w:r w:rsidR="00F2701C">
              <w:t>nue</w:t>
            </w:r>
            <w:r w:rsidRPr="00647E79">
              <w:t xml:space="preserve"> </w:t>
            </w:r>
            <w:r w:rsidR="00F2701C">
              <w:t>and</w:t>
            </w:r>
            <w:r w:rsidR="00F2701C" w:rsidRPr="00647E79">
              <w:t xml:space="preserve"> </w:t>
            </w:r>
            <w:r w:rsidRPr="00647E79">
              <w:t>Portland St</w:t>
            </w:r>
            <w:r w:rsidR="00F2701C">
              <w:t>reet</w:t>
            </w:r>
            <w:r w:rsidRPr="00647E79">
              <w:t xml:space="preserve">, Rodney French </w:t>
            </w:r>
            <w:r w:rsidR="00F2701C">
              <w:t>Boulevard</w:t>
            </w:r>
            <w:r w:rsidR="00F2701C" w:rsidRPr="00647E79" w:rsidDel="00F2701C">
              <w:t xml:space="preserve"> </w:t>
            </w:r>
            <w:r w:rsidR="00F2701C">
              <w:t>and</w:t>
            </w:r>
            <w:r w:rsidR="00F2701C" w:rsidRPr="00647E79">
              <w:t xml:space="preserve"> </w:t>
            </w:r>
            <w:r w:rsidRPr="00647E79">
              <w:t>Welcome St</w:t>
            </w:r>
            <w:r w:rsidR="00F2701C">
              <w:t>reet</w:t>
            </w:r>
            <w:r w:rsidRPr="00647E79">
              <w:t>, Portland St</w:t>
            </w:r>
            <w:r w:rsidR="00F2701C">
              <w:t>reet</w:t>
            </w:r>
            <w:r w:rsidRPr="00647E79">
              <w:t xml:space="preserve"> </w:t>
            </w:r>
            <w:r w:rsidR="00F2701C">
              <w:t>and</w:t>
            </w:r>
            <w:r w:rsidR="00F2701C" w:rsidRPr="00647E79">
              <w:t xml:space="preserve"> </w:t>
            </w:r>
            <w:r w:rsidRPr="00647E79">
              <w:t>Coral St</w:t>
            </w:r>
            <w:r w:rsidR="00F2701C">
              <w:t>reet</w:t>
            </w:r>
          </w:p>
        </w:tc>
      </w:tr>
      <w:tr w:rsidR="00C87024" w14:paraId="2962383E" w14:textId="77777777" w:rsidTr="009C07F6">
        <w:trPr>
          <w:cantSplit/>
        </w:trPr>
        <w:tc>
          <w:tcPr>
            <w:tcW w:w="796" w:type="pct"/>
          </w:tcPr>
          <w:p w14:paraId="74DA2BF6" w14:textId="77777777" w:rsidR="00C87024" w:rsidRDefault="00C87024">
            <w:pPr>
              <w:pStyle w:val="TableBodyCenter"/>
            </w:pPr>
            <w:r w:rsidRPr="00647E79">
              <w:t>202</w:t>
            </w:r>
          </w:p>
        </w:tc>
        <w:tc>
          <w:tcPr>
            <w:tcW w:w="1190" w:type="pct"/>
          </w:tcPr>
          <w:p w14:paraId="70D56A0F" w14:textId="77777777" w:rsidR="00C87024" w:rsidRDefault="00C87024">
            <w:pPr>
              <w:pStyle w:val="TableBody"/>
            </w:pPr>
            <w:r w:rsidRPr="00647E79">
              <w:t>Lund's Corner</w:t>
            </w:r>
          </w:p>
        </w:tc>
        <w:tc>
          <w:tcPr>
            <w:tcW w:w="1191" w:type="pct"/>
          </w:tcPr>
          <w:p w14:paraId="4652BEA8" w14:textId="77777777" w:rsidR="00C87024" w:rsidRDefault="00C87024">
            <w:pPr>
              <w:pStyle w:val="TableBody"/>
            </w:pPr>
            <w:r w:rsidRPr="00647E79">
              <w:t>Fixed Route</w:t>
            </w:r>
          </w:p>
        </w:tc>
        <w:tc>
          <w:tcPr>
            <w:tcW w:w="1822" w:type="pct"/>
          </w:tcPr>
          <w:p w14:paraId="6F68FA96" w14:textId="451031BD" w:rsidR="00C87024" w:rsidRDefault="00C87024">
            <w:pPr>
              <w:pStyle w:val="TableBody"/>
            </w:pPr>
            <w:r w:rsidRPr="00647E79">
              <w:t>Market Basket, Acushnet Ave</w:t>
            </w:r>
            <w:r w:rsidR="00F2701C">
              <w:t>nue</w:t>
            </w:r>
            <w:r w:rsidRPr="00647E79">
              <w:t xml:space="preserve"> </w:t>
            </w:r>
            <w:r w:rsidR="00F2701C">
              <w:t>and</w:t>
            </w:r>
            <w:r w:rsidR="00F2701C" w:rsidRPr="00647E79">
              <w:t xml:space="preserve"> </w:t>
            </w:r>
            <w:r w:rsidRPr="00647E79">
              <w:t>Belleville R</w:t>
            </w:r>
            <w:r w:rsidR="00F2701C">
              <w:t>oa</w:t>
            </w:r>
            <w:r w:rsidRPr="00647E79">
              <w:t>d, Lund's Corner</w:t>
            </w:r>
          </w:p>
        </w:tc>
      </w:tr>
      <w:tr w:rsidR="00C87024" w14:paraId="08E01177" w14:textId="77777777" w:rsidTr="009C07F6">
        <w:trPr>
          <w:cantSplit/>
        </w:trPr>
        <w:tc>
          <w:tcPr>
            <w:tcW w:w="796" w:type="pct"/>
          </w:tcPr>
          <w:p w14:paraId="38145DCB" w14:textId="77777777" w:rsidR="00C87024" w:rsidRDefault="00C87024">
            <w:pPr>
              <w:pStyle w:val="TableBodyCenter"/>
            </w:pPr>
            <w:r w:rsidRPr="00647E79">
              <w:t>203</w:t>
            </w:r>
          </w:p>
        </w:tc>
        <w:tc>
          <w:tcPr>
            <w:tcW w:w="1190" w:type="pct"/>
          </w:tcPr>
          <w:p w14:paraId="005F023A" w14:textId="4A2E3CB0" w:rsidR="00C87024" w:rsidRDefault="00C87024">
            <w:pPr>
              <w:pStyle w:val="TableBody"/>
            </w:pPr>
            <w:r w:rsidRPr="00647E79">
              <w:t>Dartmouth St</w:t>
            </w:r>
            <w:r w:rsidR="00F2701C">
              <w:t>reet</w:t>
            </w:r>
          </w:p>
        </w:tc>
        <w:tc>
          <w:tcPr>
            <w:tcW w:w="1191" w:type="pct"/>
          </w:tcPr>
          <w:p w14:paraId="57E51780" w14:textId="77777777" w:rsidR="00C87024" w:rsidRDefault="00C87024">
            <w:pPr>
              <w:pStyle w:val="TableBody"/>
            </w:pPr>
            <w:r w:rsidRPr="00647E79">
              <w:t>Fixed Route</w:t>
            </w:r>
          </w:p>
        </w:tc>
        <w:tc>
          <w:tcPr>
            <w:tcW w:w="1822" w:type="pct"/>
          </w:tcPr>
          <w:p w14:paraId="0AC37EB1" w14:textId="5A9917FC" w:rsidR="00C87024" w:rsidRDefault="00C87024">
            <w:pPr>
              <w:pStyle w:val="TableBody"/>
            </w:pPr>
            <w:r w:rsidRPr="00647E79">
              <w:t>St Luke's Hospital, Dartmouth St</w:t>
            </w:r>
            <w:r w:rsidR="00F2701C">
              <w:t>reet</w:t>
            </w:r>
            <w:r w:rsidRPr="00647E79">
              <w:t xml:space="preserve"> Stop &amp; Shop, Tripp Tower, Big Value Plaza</w:t>
            </w:r>
          </w:p>
        </w:tc>
      </w:tr>
      <w:tr w:rsidR="00C87024" w14:paraId="33199228" w14:textId="77777777" w:rsidTr="009C07F6">
        <w:trPr>
          <w:cantSplit/>
        </w:trPr>
        <w:tc>
          <w:tcPr>
            <w:tcW w:w="796" w:type="pct"/>
          </w:tcPr>
          <w:p w14:paraId="170AA872" w14:textId="77777777" w:rsidR="00C87024" w:rsidRDefault="00C87024">
            <w:pPr>
              <w:pStyle w:val="TableBodyCenter"/>
            </w:pPr>
            <w:r w:rsidRPr="00647E79">
              <w:t>204</w:t>
            </w:r>
          </w:p>
        </w:tc>
        <w:tc>
          <w:tcPr>
            <w:tcW w:w="1190" w:type="pct"/>
          </w:tcPr>
          <w:p w14:paraId="0EECE952" w14:textId="3AF3C84F" w:rsidR="00C87024" w:rsidRDefault="00C87024">
            <w:pPr>
              <w:pStyle w:val="TableBody"/>
            </w:pPr>
            <w:r w:rsidRPr="00647E79">
              <w:t xml:space="preserve">Ashley </w:t>
            </w:r>
            <w:r w:rsidR="00F2701C">
              <w:t>Boulevard</w:t>
            </w:r>
          </w:p>
        </w:tc>
        <w:tc>
          <w:tcPr>
            <w:tcW w:w="1191" w:type="pct"/>
          </w:tcPr>
          <w:p w14:paraId="31BFA257" w14:textId="77777777" w:rsidR="00C87024" w:rsidRDefault="00C87024">
            <w:pPr>
              <w:pStyle w:val="TableBody"/>
            </w:pPr>
            <w:r w:rsidRPr="00647E79">
              <w:t>Fixed Route</w:t>
            </w:r>
          </w:p>
        </w:tc>
        <w:tc>
          <w:tcPr>
            <w:tcW w:w="1822" w:type="pct"/>
          </w:tcPr>
          <w:p w14:paraId="1FC3BC3F" w14:textId="4F709019" w:rsidR="00C87024" w:rsidRDefault="00C87024">
            <w:pPr>
              <w:pStyle w:val="TableBody"/>
            </w:pPr>
            <w:r w:rsidRPr="00647E79">
              <w:t xml:space="preserve">Ashley </w:t>
            </w:r>
            <w:r w:rsidR="00F2701C">
              <w:t>Boulevard</w:t>
            </w:r>
            <w:r w:rsidR="00F2701C" w:rsidRPr="00647E79" w:rsidDel="00F2701C">
              <w:t xml:space="preserve"> </w:t>
            </w:r>
            <w:r w:rsidR="00F2701C">
              <w:t>and</w:t>
            </w:r>
            <w:r w:rsidR="00F2701C" w:rsidRPr="00647E79">
              <w:t xml:space="preserve"> </w:t>
            </w:r>
            <w:r w:rsidRPr="00647E79">
              <w:t>Sawyer St</w:t>
            </w:r>
            <w:r w:rsidR="00F2701C">
              <w:t>reet</w:t>
            </w:r>
            <w:r w:rsidRPr="00647E79">
              <w:t xml:space="preserve">, Ashley </w:t>
            </w:r>
            <w:r w:rsidR="00F2701C">
              <w:t>Boulevard</w:t>
            </w:r>
            <w:r w:rsidR="00F2701C" w:rsidRPr="00647E79" w:rsidDel="00F2701C">
              <w:t xml:space="preserve"> </w:t>
            </w:r>
            <w:r w:rsidR="00F2701C">
              <w:t>and</w:t>
            </w:r>
            <w:r w:rsidR="00F2701C" w:rsidRPr="00647E79">
              <w:t xml:space="preserve"> </w:t>
            </w:r>
            <w:r w:rsidRPr="00647E79">
              <w:t>Daniel St</w:t>
            </w:r>
            <w:r w:rsidR="00F2701C">
              <w:t>reet</w:t>
            </w:r>
            <w:r w:rsidRPr="00647E79">
              <w:t>, Trucchi's</w:t>
            </w:r>
          </w:p>
        </w:tc>
      </w:tr>
      <w:tr w:rsidR="00C87024" w14:paraId="62CB260E" w14:textId="77777777" w:rsidTr="009C07F6">
        <w:trPr>
          <w:cantSplit/>
        </w:trPr>
        <w:tc>
          <w:tcPr>
            <w:tcW w:w="796" w:type="pct"/>
          </w:tcPr>
          <w:p w14:paraId="7708D721" w14:textId="77777777" w:rsidR="00C87024" w:rsidRDefault="00C87024">
            <w:pPr>
              <w:pStyle w:val="TableBodyCenter"/>
            </w:pPr>
            <w:r w:rsidRPr="00647E79">
              <w:t>205</w:t>
            </w:r>
          </w:p>
        </w:tc>
        <w:tc>
          <w:tcPr>
            <w:tcW w:w="1190" w:type="pct"/>
          </w:tcPr>
          <w:p w14:paraId="2931FB96" w14:textId="77777777" w:rsidR="00C87024" w:rsidRDefault="00C87024">
            <w:pPr>
              <w:pStyle w:val="TableBody"/>
            </w:pPr>
            <w:r w:rsidRPr="00647E79">
              <w:t>South Central</w:t>
            </w:r>
          </w:p>
        </w:tc>
        <w:tc>
          <w:tcPr>
            <w:tcW w:w="1191" w:type="pct"/>
          </w:tcPr>
          <w:p w14:paraId="7D8D60DC" w14:textId="77777777" w:rsidR="00C87024" w:rsidRDefault="00C87024">
            <w:pPr>
              <w:pStyle w:val="TableBody"/>
            </w:pPr>
            <w:r w:rsidRPr="00647E79">
              <w:t>Fixed Route</w:t>
            </w:r>
          </w:p>
        </w:tc>
        <w:tc>
          <w:tcPr>
            <w:tcW w:w="1822" w:type="pct"/>
          </w:tcPr>
          <w:p w14:paraId="33C9E10B" w14:textId="47CED756" w:rsidR="00C87024" w:rsidRDefault="00C87024">
            <w:pPr>
              <w:pStyle w:val="TableBody"/>
            </w:pPr>
            <w:r w:rsidRPr="00647E79">
              <w:t>MacArthur Dr</w:t>
            </w:r>
            <w:r w:rsidR="00F2701C">
              <w:t>ive</w:t>
            </w:r>
            <w:r w:rsidRPr="00647E79">
              <w:t xml:space="preserve"> </w:t>
            </w:r>
            <w:r w:rsidR="00F2701C">
              <w:t>and</w:t>
            </w:r>
            <w:r w:rsidR="00F2701C" w:rsidRPr="00647E79">
              <w:t xml:space="preserve"> </w:t>
            </w:r>
            <w:r w:rsidRPr="00647E79">
              <w:t>South St</w:t>
            </w:r>
            <w:r w:rsidR="00F2701C">
              <w:t>reet</w:t>
            </w:r>
          </w:p>
        </w:tc>
      </w:tr>
      <w:tr w:rsidR="00C87024" w14:paraId="4A34FB90" w14:textId="77777777" w:rsidTr="009C07F6">
        <w:trPr>
          <w:cantSplit/>
        </w:trPr>
        <w:tc>
          <w:tcPr>
            <w:tcW w:w="796" w:type="pct"/>
          </w:tcPr>
          <w:p w14:paraId="267FD6BB" w14:textId="77777777" w:rsidR="00C87024" w:rsidRDefault="00C87024">
            <w:pPr>
              <w:pStyle w:val="TableBodyCenter"/>
            </w:pPr>
            <w:r w:rsidRPr="00647E79">
              <w:t>206</w:t>
            </w:r>
          </w:p>
        </w:tc>
        <w:tc>
          <w:tcPr>
            <w:tcW w:w="1190" w:type="pct"/>
          </w:tcPr>
          <w:p w14:paraId="115D9024" w14:textId="78AC28A6" w:rsidR="00C87024" w:rsidRDefault="00C87024">
            <w:pPr>
              <w:pStyle w:val="TableBody"/>
            </w:pPr>
            <w:r w:rsidRPr="00647E79">
              <w:t>Shawmut Ave</w:t>
            </w:r>
            <w:r w:rsidR="00F2701C">
              <w:t>nue</w:t>
            </w:r>
          </w:p>
        </w:tc>
        <w:tc>
          <w:tcPr>
            <w:tcW w:w="1191" w:type="pct"/>
          </w:tcPr>
          <w:p w14:paraId="4D6F5E23" w14:textId="77777777" w:rsidR="00C87024" w:rsidRDefault="00C87024">
            <w:pPr>
              <w:pStyle w:val="TableBody"/>
            </w:pPr>
            <w:r w:rsidRPr="00647E79">
              <w:t>Fixed Route</w:t>
            </w:r>
          </w:p>
        </w:tc>
        <w:tc>
          <w:tcPr>
            <w:tcW w:w="1822" w:type="pct"/>
          </w:tcPr>
          <w:p w14:paraId="447B533C" w14:textId="6CCA7417" w:rsidR="00C87024" w:rsidRDefault="00C87024">
            <w:pPr>
              <w:pStyle w:val="TableBody"/>
            </w:pPr>
            <w:r w:rsidRPr="00647E79">
              <w:t>Shawmut Ave</w:t>
            </w:r>
            <w:r w:rsidR="00F2701C">
              <w:t>nue</w:t>
            </w:r>
            <w:r w:rsidRPr="00647E79">
              <w:t xml:space="preserve"> and Mt Vernon St</w:t>
            </w:r>
            <w:r w:rsidR="00F2701C">
              <w:t>reet</w:t>
            </w:r>
            <w:r w:rsidRPr="00647E79">
              <w:t>, Rockway St</w:t>
            </w:r>
            <w:r w:rsidR="00F2701C">
              <w:t>reet</w:t>
            </w:r>
            <w:r w:rsidRPr="00647E79">
              <w:t xml:space="preserve"> and Carriage Dr</w:t>
            </w:r>
            <w:r w:rsidR="00F2701C">
              <w:t>ive</w:t>
            </w:r>
          </w:p>
        </w:tc>
      </w:tr>
      <w:tr w:rsidR="00C87024" w14:paraId="58D4AEBE" w14:textId="77777777" w:rsidTr="009C07F6">
        <w:trPr>
          <w:cantSplit/>
        </w:trPr>
        <w:tc>
          <w:tcPr>
            <w:tcW w:w="796" w:type="pct"/>
          </w:tcPr>
          <w:p w14:paraId="6DA3AA30" w14:textId="77777777" w:rsidR="00C87024" w:rsidRDefault="00C87024">
            <w:pPr>
              <w:pStyle w:val="TableBodyCenter"/>
            </w:pPr>
            <w:r w:rsidRPr="00647E79">
              <w:t>208</w:t>
            </w:r>
          </w:p>
        </w:tc>
        <w:tc>
          <w:tcPr>
            <w:tcW w:w="1190" w:type="pct"/>
          </w:tcPr>
          <w:p w14:paraId="3AC4DC56" w14:textId="22A41F42" w:rsidR="00C87024" w:rsidRDefault="00C87024">
            <w:pPr>
              <w:pStyle w:val="TableBody"/>
            </w:pPr>
            <w:r w:rsidRPr="00647E79">
              <w:t>Mt Pleasant St</w:t>
            </w:r>
            <w:r w:rsidR="00F2701C">
              <w:t>reet</w:t>
            </w:r>
          </w:p>
        </w:tc>
        <w:tc>
          <w:tcPr>
            <w:tcW w:w="1191" w:type="pct"/>
          </w:tcPr>
          <w:p w14:paraId="2D45B479" w14:textId="77777777" w:rsidR="00C87024" w:rsidRDefault="00C87024">
            <w:pPr>
              <w:pStyle w:val="TableBody"/>
            </w:pPr>
            <w:r w:rsidRPr="00647E79">
              <w:t>Fixed Route</w:t>
            </w:r>
          </w:p>
        </w:tc>
        <w:tc>
          <w:tcPr>
            <w:tcW w:w="1822" w:type="pct"/>
          </w:tcPr>
          <w:p w14:paraId="662948A4" w14:textId="628C426A" w:rsidR="00C87024" w:rsidRDefault="00C87024">
            <w:pPr>
              <w:pStyle w:val="TableBody"/>
            </w:pPr>
            <w:r w:rsidRPr="00647E79">
              <w:t>Mt Pleasant St</w:t>
            </w:r>
            <w:r w:rsidR="00F2701C">
              <w:t>reet</w:t>
            </w:r>
            <w:r w:rsidRPr="00647E79">
              <w:t xml:space="preserve"> and Nauset St</w:t>
            </w:r>
            <w:r w:rsidR="00F2701C">
              <w:t>reet</w:t>
            </w:r>
            <w:r w:rsidRPr="00647E79">
              <w:t>, Stop &amp; Shop</w:t>
            </w:r>
          </w:p>
        </w:tc>
      </w:tr>
      <w:tr w:rsidR="00C87024" w14:paraId="76E99D54" w14:textId="77777777" w:rsidTr="009C07F6">
        <w:trPr>
          <w:cantSplit/>
        </w:trPr>
        <w:tc>
          <w:tcPr>
            <w:tcW w:w="796" w:type="pct"/>
          </w:tcPr>
          <w:p w14:paraId="72408FD4" w14:textId="77777777" w:rsidR="00C87024" w:rsidRDefault="00C87024">
            <w:pPr>
              <w:pStyle w:val="TableBodyCenter"/>
            </w:pPr>
            <w:r w:rsidRPr="00647E79">
              <w:t>210</w:t>
            </w:r>
          </w:p>
        </w:tc>
        <w:tc>
          <w:tcPr>
            <w:tcW w:w="1190" w:type="pct"/>
          </w:tcPr>
          <w:p w14:paraId="31DAABEE" w14:textId="77777777" w:rsidR="00C87024" w:rsidRDefault="00C87024">
            <w:pPr>
              <w:pStyle w:val="TableBody"/>
            </w:pPr>
            <w:r w:rsidRPr="00647E79">
              <w:t>Dartmouth Mall</w:t>
            </w:r>
          </w:p>
        </w:tc>
        <w:tc>
          <w:tcPr>
            <w:tcW w:w="1191" w:type="pct"/>
          </w:tcPr>
          <w:p w14:paraId="2D02A34D" w14:textId="77777777" w:rsidR="00C87024" w:rsidRDefault="00C87024">
            <w:pPr>
              <w:pStyle w:val="TableBody"/>
            </w:pPr>
            <w:r w:rsidRPr="00647E79">
              <w:t>Fixed Route</w:t>
            </w:r>
          </w:p>
        </w:tc>
        <w:tc>
          <w:tcPr>
            <w:tcW w:w="1822" w:type="pct"/>
          </w:tcPr>
          <w:p w14:paraId="593F92A5" w14:textId="77777777" w:rsidR="00C87024" w:rsidRDefault="00C87024">
            <w:pPr>
              <w:pStyle w:val="TableBody"/>
            </w:pPr>
            <w:r w:rsidRPr="00647E79">
              <w:t>Dartmouth Mall, Hawthorn Medical</w:t>
            </w:r>
          </w:p>
        </w:tc>
      </w:tr>
      <w:tr w:rsidR="00C87024" w14:paraId="4552BF9D" w14:textId="77777777" w:rsidTr="009C07F6">
        <w:trPr>
          <w:cantSplit/>
        </w:trPr>
        <w:tc>
          <w:tcPr>
            <w:tcW w:w="796" w:type="pct"/>
          </w:tcPr>
          <w:p w14:paraId="7B45941A" w14:textId="77777777" w:rsidR="00C87024" w:rsidRDefault="00C87024">
            <w:pPr>
              <w:pStyle w:val="TableBodyCenter"/>
            </w:pPr>
            <w:r w:rsidRPr="00647E79">
              <w:t>211</w:t>
            </w:r>
          </w:p>
        </w:tc>
        <w:tc>
          <w:tcPr>
            <w:tcW w:w="1190" w:type="pct"/>
          </w:tcPr>
          <w:p w14:paraId="374F9B90" w14:textId="77777777" w:rsidR="00C87024" w:rsidRDefault="00C87024">
            <w:pPr>
              <w:pStyle w:val="TableBody"/>
            </w:pPr>
            <w:r w:rsidRPr="00647E79">
              <w:t>Fairhaven</w:t>
            </w:r>
          </w:p>
        </w:tc>
        <w:tc>
          <w:tcPr>
            <w:tcW w:w="1191" w:type="pct"/>
          </w:tcPr>
          <w:p w14:paraId="040FAF5E" w14:textId="77777777" w:rsidR="00C87024" w:rsidRDefault="00C87024">
            <w:pPr>
              <w:pStyle w:val="TableBody"/>
            </w:pPr>
            <w:r w:rsidRPr="00647E79">
              <w:t>Fixed Route</w:t>
            </w:r>
          </w:p>
        </w:tc>
        <w:tc>
          <w:tcPr>
            <w:tcW w:w="1822" w:type="pct"/>
          </w:tcPr>
          <w:p w14:paraId="68C76AA2" w14:textId="77777777" w:rsidR="00C87024" w:rsidRDefault="00C87024">
            <w:pPr>
              <w:pStyle w:val="TableBody"/>
            </w:pPr>
            <w:r w:rsidRPr="00647E79">
              <w:t>Market Basket, Fairhaven Walmart, Stop &amp; Shop</w:t>
            </w:r>
          </w:p>
        </w:tc>
      </w:tr>
      <w:tr w:rsidR="00C87024" w14:paraId="69D570C0" w14:textId="77777777" w:rsidTr="009C07F6">
        <w:trPr>
          <w:cantSplit/>
        </w:trPr>
        <w:tc>
          <w:tcPr>
            <w:tcW w:w="796" w:type="pct"/>
          </w:tcPr>
          <w:p w14:paraId="128DC00E" w14:textId="77777777" w:rsidR="00C87024" w:rsidRDefault="00C87024">
            <w:pPr>
              <w:pStyle w:val="TableBodyCenter"/>
            </w:pPr>
            <w:r w:rsidRPr="00647E79">
              <w:t>221</w:t>
            </w:r>
          </w:p>
        </w:tc>
        <w:tc>
          <w:tcPr>
            <w:tcW w:w="1190" w:type="pct"/>
          </w:tcPr>
          <w:p w14:paraId="630DA0A4" w14:textId="77777777" w:rsidR="00C87024" w:rsidRDefault="00C87024">
            <w:pPr>
              <w:pStyle w:val="TableBody"/>
            </w:pPr>
            <w:r w:rsidRPr="00647E79">
              <w:t>North End Shuttle</w:t>
            </w:r>
          </w:p>
        </w:tc>
        <w:tc>
          <w:tcPr>
            <w:tcW w:w="1191" w:type="pct"/>
          </w:tcPr>
          <w:p w14:paraId="1CD89F54" w14:textId="77777777" w:rsidR="00C87024" w:rsidRDefault="00C87024">
            <w:pPr>
              <w:pStyle w:val="TableBody"/>
            </w:pPr>
            <w:r w:rsidRPr="00647E79">
              <w:t>Fixed Route</w:t>
            </w:r>
          </w:p>
        </w:tc>
        <w:tc>
          <w:tcPr>
            <w:tcW w:w="1822" w:type="pct"/>
          </w:tcPr>
          <w:p w14:paraId="3D6514A2" w14:textId="19F612BB" w:rsidR="00C87024" w:rsidRDefault="00C87024">
            <w:pPr>
              <w:pStyle w:val="TableBody"/>
            </w:pPr>
            <w:r w:rsidRPr="00647E79">
              <w:t>Stop &amp; Shop, Lund's Corner, Church St</w:t>
            </w:r>
            <w:r w:rsidR="009D0930">
              <w:t>reet</w:t>
            </w:r>
            <w:r w:rsidRPr="00647E79">
              <w:t xml:space="preserve"> </w:t>
            </w:r>
            <w:r w:rsidR="00F2701C">
              <w:t>and</w:t>
            </w:r>
            <w:r w:rsidR="00F2701C" w:rsidRPr="00647E79">
              <w:t xml:space="preserve"> </w:t>
            </w:r>
            <w:r w:rsidRPr="00647E79">
              <w:t>Amanda Ave</w:t>
            </w:r>
            <w:r w:rsidR="00F2701C">
              <w:t>nue</w:t>
            </w:r>
          </w:p>
        </w:tc>
      </w:tr>
      <w:tr w:rsidR="00C87024" w14:paraId="777A3CCD" w14:textId="77777777" w:rsidTr="009C07F6">
        <w:trPr>
          <w:cantSplit/>
        </w:trPr>
        <w:tc>
          <w:tcPr>
            <w:tcW w:w="796" w:type="pct"/>
          </w:tcPr>
          <w:p w14:paraId="3C537727" w14:textId="573EFCED" w:rsidR="00C87024" w:rsidRPr="00F2701C" w:rsidRDefault="00F2701C" w:rsidP="00F2701C">
            <w:pPr>
              <w:pStyle w:val="TableBodyCenter"/>
            </w:pPr>
            <w:r w:rsidRPr="00F2701C">
              <w:t>—</w:t>
            </w:r>
          </w:p>
        </w:tc>
        <w:tc>
          <w:tcPr>
            <w:tcW w:w="1190" w:type="pct"/>
          </w:tcPr>
          <w:p w14:paraId="690EE13E" w14:textId="62129C9D" w:rsidR="00C87024" w:rsidRPr="005F4CCE" w:rsidRDefault="00C87024">
            <w:pPr>
              <w:pStyle w:val="TableBody"/>
            </w:pPr>
            <w:r w:rsidRPr="00A43063">
              <w:t>Boston Hospital</w:t>
            </w:r>
            <w:r>
              <w:t xml:space="preserve"> </w:t>
            </w:r>
            <w:r w:rsidRPr="00A43063">
              <w:t>Shuttle</w:t>
            </w:r>
            <w:r w:rsidR="00F333A0" w:rsidRPr="00F333A0">
              <w:rPr>
                <w:vertAlign w:val="superscript"/>
              </w:rPr>
              <w:t xml:space="preserve"> a</w:t>
            </w:r>
          </w:p>
        </w:tc>
        <w:tc>
          <w:tcPr>
            <w:tcW w:w="1191" w:type="pct"/>
          </w:tcPr>
          <w:p w14:paraId="7AE3EBB3" w14:textId="7FF7132A" w:rsidR="00C87024" w:rsidRPr="005F4CCE" w:rsidRDefault="00A55EB3">
            <w:pPr>
              <w:pStyle w:val="TableBody"/>
            </w:pPr>
            <w:r>
              <w:t>Demand Response</w:t>
            </w:r>
          </w:p>
        </w:tc>
        <w:tc>
          <w:tcPr>
            <w:tcW w:w="1822" w:type="pct"/>
          </w:tcPr>
          <w:p w14:paraId="14D62C9D" w14:textId="77777777" w:rsidR="00C87024" w:rsidRPr="005F4CCE" w:rsidRDefault="00C87024">
            <w:pPr>
              <w:pStyle w:val="TableBody"/>
            </w:pPr>
            <w:r w:rsidRPr="00A43063">
              <w:t>Various Boston hospitals</w:t>
            </w:r>
          </w:p>
        </w:tc>
      </w:tr>
    </w:tbl>
    <w:p w14:paraId="03A17DBF" w14:textId="77777777" w:rsidR="005F5CC9" w:rsidRDefault="005F5CC9" w:rsidP="005F5CC9">
      <w:pPr>
        <w:pStyle w:val="Source"/>
      </w:pPr>
      <w:r>
        <w:t>Source: SRTA</w:t>
      </w:r>
    </w:p>
    <w:p w14:paraId="277B8666" w14:textId="05285B9C" w:rsidR="00C87024" w:rsidRDefault="00F333A0" w:rsidP="005F5CC9">
      <w:pPr>
        <w:pStyle w:val="Source"/>
      </w:pPr>
      <w:r w:rsidRPr="00F333A0">
        <w:rPr>
          <w:vertAlign w:val="superscript"/>
        </w:rPr>
        <w:t>a</w:t>
      </w:r>
      <w:r>
        <w:t xml:space="preserve"> </w:t>
      </w:r>
      <w:r w:rsidR="00C87024">
        <w:t>Serves both Fall River and New Bedford</w:t>
      </w:r>
    </w:p>
    <w:p w14:paraId="4D2FB4EF" w14:textId="505E11E2" w:rsidR="00C87024" w:rsidRDefault="00CE72E5" w:rsidP="008C2612">
      <w:pPr>
        <w:pStyle w:val="Heading3"/>
      </w:pPr>
      <w:bookmarkStart w:id="131" w:name="_Toc222142627"/>
      <w:r>
        <w:lastRenderedPageBreak/>
        <w:t>Provided Services</w:t>
      </w:r>
      <w:bookmarkEnd w:id="131"/>
    </w:p>
    <w:p w14:paraId="3A3D036D" w14:textId="115222CF" w:rsidR="00C87024" w:rsidRPr="00203872" w:rsidRDefault="00C87024" w:rsidP="00C87024">
      <w:pPr>
        <w:pStyle w:val="BodyText"/>
      </w:pPr>
      <w:r w:rsidRPr="4ED09AEE">
        <w:t xml:space="preserve">SRTA operates on a consistent schedule all year, with most services </w:t>
      </w:r>
      <w:proofErr w:type="gramStart"/>
      <w:r w:rsidRPr="4ED09AEE">
        <w:t>operating</w:t>
      </w:r>
      <w:proofErr w:type="gramEnd"/>
      <w:r w:rsidRPr="4ED09AEE">
        <w:t xml:space="preserve"> </w:t>
      </w:r>
      <w:r>
        <w:t>seven</w:t>
      </w:r>
      <w:r w:rsidRPr="4ED09AEE">
        <w:t xml:space="preserve"> days a week</w:t>
      </w:r>
      <w:r>
        <w:t xml:space="preserve">, as seen in </w:t>
      </w:r>
      <w:r w:rsidR="00DE5CE4">
        <w:fldChar w:fldCharType="begin"/>
      </w:r>
      <w:r w:rsidR="00DE5CE4">
        <w:instrText xml:space="preserve"> REF _Ref216795520 \h </w:instrText>
      </w:r>
      <w:r w:rsidR="00DE5CE4">
        <w:fldChar w:fldCharType="separate"/>
      </w:r>
      <w:r w:rsidR="00E4623A">
        <w:t xml:space="preserve">Table </w:t>
      </w:r>
      <w:r w:rsidR="00E4623A">
        <w:rPr>
          <w:noProof/>
        </w:rPr>
        <w:t>5</w:t>
      </w:r>
      <w:r w:rsidR="00DE5CE4">
        <w:fldChar w:fldCharType="end"/>
      </w:r>
      <w:r>
        <w:t xml:space="preserve"> and </w:t>
      </w:r>
      <w:r w:rsidR="00DE5CE4">
        <w:fldChar w:fldCharType="begin"/>
      </w:r>
      <w:r w:rsidR="00DE5CE4">
        <w:instrText xml:space="preserve"> REF _Ref216795534 \h </w:instrText>
      </w:r>
      <w:r w:rsidR="00DE5CE4">
        <w:fldChar w:fldCharType="separate"/>
      </w:r>
      <w:r w:rsidR="00E4623A">
        <w:t xml:space="preserve">Table </w:t>
      </w:r>
      <w:r w:rsidR="00E4623A">
        <w:rPr>
          <w:noProof/>
        </w:rPr>
        <w:t>6</w:t>
      </w:r>
      <w:r w:rsidR="00DE5CE4">
        <w:fldChar w:fldCharType="end"/>
      </w:r>
      <w:r w:rsidRPr="4ED09AEE">
        <w:t xml:space="preserve">. </w:t>
      </w:r>
    </w:p>
    <w:p w14:paraId="51B934D4" w14:textId="361C2E77" w:rsidR="00C87024" w:rsidRDefault="00C87024" w:rsidP="00C87024">
      <w:pPr>
        <w:pStyle w:val="Caption"/>
      </w:pPr>
      <w:bookmarkStart w:id="132" w:name="_Ref216795520"/>
      <w:bookmarkStart w:id="133" w:name="_Toc222142760"/>
      <w:r>
        <w:t xml:space="preserve">Table </w:t>
      </w:r>
      <w:r>
        <w:fldChar w:fldCharType="begin"/>
      </w:r>
      <w:r>
        <w:instrText xml:space="preserve"> SEQ Table \* ARABIC </w:instrText>
      </w:r>
      <w:r>
        <w:fldChar w:fldCharType="separate"/>
      </w:r>
      <w:r w:rsidR="00E4623A">
        <w:rPr>
          <w:noProof/>
        </w:rPr>
        <w:t>5</w:t>
      </w:r>
      <w:r>
        <w:fldChar w:fldCharType="end"/>
      </w:r>
      <w:bookmarkEnd w:id="132"/>
      <w:r>
        <w:t>. Fall River Service Offerings</w:t>
      </w:r>
      <w:bookmarkEnd w:id="133"/>
    </w:p>
    <w:tbl>
      <w:tblPr>
        <w:tblW w:w="5007" w:type="pct"/>
        <w:tblBorders>
          <w:top w:val="outset" w:sz="6" w:space="0" w:color="auto"/>
          <w:left w:val="outset" w:sz="6" w:space="0" w:color="auto"/>
          <w:bottom w:val="outset" w:sz="6" w:space="0" w:color="auto"/>
          <w:right w:val="outset" w:sz="6" w:space="0" w:color="auto"/>
        </w:tblBorders>
        <w:tblLayout w:type="fixed"/>
        <w:tblCellMar>
          <w:left w:w="0" w:type="dxa"/>
          <w:right w:w="0" w:type="dxa"/>
        </w:tblCellMar>
        <w:tblLook w:val="04A0" w:firstRow="1" w:lastRow="0" w:firstColumn="1" w:lastColumn="0" w:noHBand="0" w:noVBand="1"/>
      </w:tblPr>
      <w:tblGrid>
        <w:gridCol w:w="1248"/>
        <w:gridCol w:w="2308"/>
        <w:gridCol w:w="1738"/>
        <w:gridCol w:w="1359"/>
        <w:gridCol w:w="1359"/>
        <w:gridCol w:w="1361"/>
      </w:tblGrid>
      <w:tr w:rsidR="00C87024" w:rsidRPr="00E96803" w14:paraId="7B7BC7D0" w14:textId="77777777" w:rsidTr="00301A2F">
        <w:trPr>
          <w:cantSplit/>
          <w:trHeight w:val="300"/>
          <w:tblHeader/>
        </w:trPr>
        <w:tc>
          <w:tcPr>
            <w:tcW w:w="666" w:type="pct"/>
            <w:tcBorders>
              <w:top w:val="single" w:sz="6" w:space="0" w:color="auto"/>
              <w:left w:val="nil"/>
              <w:bottom w:val="single" w:sz="24" w:space="0" w:color="auto"/>
              <w:right w:val="single" w:sz="6" w:space="0" w:color="auto"/>
            </w:tcBorders>
            <w:vAlign w:val="bottom"/>
            <w:hideMark/>
          </w:tcPr>
          <w:p w14:paraId="492C86C0" w14:textId="71EEB332" w:rsidR="00C87024" w:rsidRPr="00F01C1A" w:rsidRDefault="00C87024" w:rsidP="00225FF6">
            <w:pPr>
              <w:pStyle w:val="TableHeadingCenter"/>
              <w:rPr>
                <w:rFonts w:ascii="Segoe UI" w:hAnsi="Segoe UI"/>
                <w:sz w:val="18"/>
              </w:rPr>
            </w:pPr>
            <w:r w:rsidRPr="00F01C1A">
              <w:t>Route N</w:t>
            </w:r>
            <w:r>
              <w:t>umber</w:t>
            </w:r>
          </w:p>
        </w:tc>
        <w:tc>
          <w:tcPr>
            <w:tcW w:w="1231" w:type="pct"/>
            <w:tcBorders>
              <w:top w:val="single" w:sz="6" w:space="0" w:color="auto"/>
              <w:left w:val="single" w:sz="6" w:space="0" w:color="auto"/>
              <w:bottom w:val="single" w:sz="24" w:space="0" w:color="auto"/>
              <w:right w:val="single" w:sz="6" w:space="0" w:color="auto"/>
            </w:tcBorders>
            <w:vAlign w:val="bottom"/>
            <w:hideMark/>
          </w:tcPr>
          <w:p w14:paraId="4C3A5681" w14:textId="6D5D6AC4" w:rsidR="00C87024" w:rsidRPr="00F01C1A" w:rsidRDefault="00C87024" w:rsidP="00225FF6">
            <w:pPr>
              <w:pStyle w:val="TableHeadingCenter"/>
              <w:rPr>
                <w:rFonts w:ascii="Segoe UI" w:hAnsi="Segoe UI"/>
                <w:sz w:val="18"/>
              </w:rPr>
            </w:pPr>
            <w:r w:rsidRPr="00F01C1A">
              <w:t>Weekday Service Hours</w:t>
            </w:r>
          </w:p>
        </w:tc>
        <w:tc>
          <w:tcPr>
            <w:tcW w:w="927" w:type="pct"/>
            <w:tcBorders>
              <w:top w:val="single" w:sz="6" w:space="0" w:color="auto"/>
              <w:left w:val="single" w:sz="6" w:space="0" w:color="auto"/>
              <w:bottom w:val="single" w:sz="24" w:space="0" w:color="auto"/>
              <w:right w:val="single" w:sz="6" w:space="0" w:color="auto"/>
            </w:tcBorders>
            <w:vAlign w:val="bottom"/>
          </w:tcPr>
          <w:p w14:paraId="75157C22" w14:textId="33D5C6BB" w:rsidR="00C87024" w:rsidRPr="00F01C1A" w:rsidRDefault="00C87024" w:rsidP="00225FF6">
            <w:pPr>
              <w:pStyle w:val="TableHeadingCenter"/>
            </w:pPr>
            <w:r>
              <w:rPr>
                <w:bCs/>
              </w:rPr>
              <w:t>Weekend</w:t>
            </w:r>
            <w:r w:rsidRPr="00F01C1A">
              <w:t xml:space="preserve"> Service Hours</w:t>
            </w:r>
          </w:p>
        </w:tc>
        <w:tc>
          <w:tcPr>
            <w:tcW w:w="725" w:type="pct"/>
            <w:tcBorders>
              <w:top w:val="single" w:sz="6" w:space="0" w:color="auto"/>
              <w:left w:val="single" w:sz="6" w:space="0" w:color="auto"/>
              <w:bottom w:val="single" w:sz="24" w:space="0" w:color="auto"/>
              <w:right w:val="single" w:sz="6" w:space="0" w:color="auto"/>
            </w:tcBorders>
            <w:vAlign w:val="bottom"/>
            <w:hideMark/>
          </w:tcPr>
          <w:p w14:paraId="54482C6C" w14:textId="15983093" w:rsidR="00C87024" w:rsidRPr="00F01C1A" w:rsidRDefault="00C87024" w:rsidP="00225FF6">
            <w:pPr>
              <w:pStyle w:val="TableHeadingCenter"/>
              <w:rPr>
                <w:rFonts w:ascii="Segoe UI" w:hAnsi="Segoe UI"/>
                <w:sz w:val="18"/>
              </w:rPr>
            </w:pPr>
            <w:r w:rsidRPr="00F01C1A">
              <w:t xml:space="preserve">Weekday  </w:t>
            </w:r>
            <w:r w:rsidR="00835F30">
              <w:t>Headway</w:t>
            </w:r>
            <w:r w:rsidR="00835F30" w:rsidRPr="00F01C1A">
              <w:t xml:space="preserve"> </w:t>
            </w:r>
            <w:r w:rsidRPr="00F01C1A">
              <w:t>(Minutes)</w:t>
            </w:r>
          </w:p>
        </w:tc>
        <w:tc>
          <w:tcPr>
            <w:tcW w:w="725" w:type="pct"/>
            <w:tcBorders>
              <w:top w:val="single" w:sz="6" w:space="0" w:color="auto"/>
              <w:left w:val="single" w:sz="6" w:space="0" w:color="auto"/>
              <w:bottom w:val="single" w:sz="24" w:space="0" w:color="auto"/>
              <w:right w:val="single" w:sz="6" w:space="0" w:color="auto"/>
            </w:tcBorders>
            <w:vAlign w:val="bottom"/>
          </w:tcPr>
          <w:p w14:paraId="6FDCFFAD" w14:textId="5B194148" w:rsidR="00C87024" w:rsidRPr="00F01C1A" w:rsidRDefault="00C87024" w:rsidP="00225FF6">
            <w:pPr>
              <w:pStyle w:val="TableHeadingCenter"/>
            </w:pPr>
            <w:r>
              <w:rPr>
                <w:bCs/>
              </w:rPr>
              <w:t>Weekend</w:t>
            </w:r>
            <w:r w:rsidRPr="00F01C1A">
              <w:t xml:space="preserve"> </w:t>
            </w:r>
            <w:r w:rsidR="00835F30">
              <w:t>Headway</w:t>
            </w:r>
            <w:r w:rsidR="00835F30" w:rsidRPr="00F01C1A">
              <w:t xml:space="preserve"> </w:t>
            </w:r>
            <w:r w:rsidRPr="00F01C1A">
              <w:t>(Minutes)</w:t>
            </w:r>
          </w:p>
        </w:tc>
        <w:tc>
          <w:tcPr>
            <w:tcW w:w="726" w:type="pct"/>
            <w:tcBorders>
              <w:top w:val="single" w:sz="6" w:space="0" w:color="auto"/>
              <w:left w:val="single" w:sz="6" w:space="0" w:color="auto"/>
              <w:bottom w:val="single" w:sz="24" w:space="0" w:color="auto"/>
              <w:right w:val="nil"/>
            </w:tcBorders>
            <w:vAlign w:val="bottom"/>
            <w:hideMark/>
          </w:tcPr>
          <w:p w14:paraId="0C4984E4" w14:textId="4ADBEE53" w:rsidR="00C87024" w:rsidRPr="00F01C1A" w:rsidRDefault="00C87024" w:rsidP="00225FF6">
            <w:pPr>
              <w:pStyle w:val="TableHeadingCenter"/>
              <w:rPr>
                <w:rFonts w:ascii="Segoe UI" w:hAnsi="Segoe UI"/>
                <w:sz w:val="18"/>
              </w:rPr>
            </w:pPr>
            <w:r w:rsidRPr="00F01C1A">
              <w:t>Days Operated</w:t>
            </w:r>
          </w:p>
        </w:tc>
      </w:tr>
      <w:tr w:rsidR="00C87024" w:rsidRPr="00A31DD3" w14:paraId="42D5AC3E" w14:textId="77777777" w:rsidTr="00301A2F">
        <w:trPr>
          <w:cantSplit/>
          <w:trHeight w:val="300"/>
          <w:tblHeader/>
        </w:trPr>
        <w:tc>
          <w:tcPr>
            <w:tcW w:w="666" w:type="pct"/>
            <w:tcBorders>
              <w:top w:val="single" w:sz="24" w:space="0" w:color="auto"/>
              <w:left w:val="nil"/>
              <w:bottom w:val="single" w:sz="4" w:space="0" w:color="auto"/>
              <w:right w:val="single" w:sz="6" w:space="0" w:color="auto"/>
            </w:tcBorders>
            <w:hideMark/>
          </w:tcPr>
          <w:p w14:paraId="56AD5E1D" w14:textId="1C815860" w:rsidR="00C87024" w:rsidRPr="00F55C46" w:rsidRDefault="00C87024">
            <w:pPr>
              <w:pStyle w:val="TableBodyCenter"/>
            </w:pPr>
            <w:r>
              <w:t>9, 9X</w:t>
            </w:r>
            <w:r w:rsidR="00F2701C" w:rsidRPr="00896CC8">
              <w:rPr>
                <w:vertAlign w:val="superscript"/>
              </w:rPr>
              <w:t xml:space="preserve"> a</w:t>
            </w:r>
          </w:p>
        </w:tc>
        <w:tc>
          <w:tcPr>
            <w:tcW w:w="1231" w:type="pct"/>
            <w:tcBorders>
              <w:top w:val="single" w:sz="24" w:space="0" w:color="auto"/>
              <w:left w:val="single" w:sz="6" w:space="0" w:color="auto"/>
              <w:bottom w:val="single" w:sz="4" w:space="0" w:color="auto"/>
              <w:right w:val="single" w:sz="6" w:space="0" w:color="auto"/>
            </w:tcBorders>
            <w:hideMark/>
          </w:tcPr>
          <w:p w14:paraId="54005992" w14:textId="0638B1D7" w:rsidR="00C87024" w:rsidRPr="00F55C46" w:rsidRDefault="00C87024">
            <w:pPr>
              <w:pStyle w:val="TableBodyCenter"/>
            </w:pPr>
            <w:r w:rsidRPr="00F55C46">
              <w:t>6:</w:t>
            </w:r>
            <w:r w:rsidR="00696D47">
              <w:t>00</w:t>
            </w:r>
            <w:r w:rsidR="00696D47" w:rsidRPr="00F55C46">
              <w:t xml:space="preserve"> </w:t>
            </w:r>
            <w:r w:rsidRPr="00F55C46">
              <w:t>AM - 10:10</w:t>
            </w:r>
            <w:r w:rsidR="00F2701C">
              <w:t xml:space="preserve"> </w:t>
            </w:r>
            <w:r w:rsidRPr="00F55C46">
              <w:t>PM</w:t>
            </w:r>
          </w:p>
        </w:tc>
        <w:tc>
          <w:tcPr>
            <w:tcW w:w="927" w:type="pct"/>
            <w:tcBorders>
              <w:top w:val="single" w:sz="24" w:space="0" w:color="auto"/>
              <w:left w:val="single" w:sz="6" w:space="0" w:color="auto"/>
              <w:bottom w:val="single" w:sz="4" w:space="0" w:color="auto"/>
              <w:right w:val="single" w:sz="6" w:space="0" w:color="auto"/>
            </w:tcBorders>
          </w:tcPr>
          <w:p w14:paraId="2C792A7B" w14:textId="1B0B6BE4" w:rsidR="00C87024" w:rsidRDefault="00C87024">
            <w:pPr>
              <w:pStyle w:val="TableBodyCenter"/>
            </w:pPr>
            <w:r w:rsidRPr="00F55C46">
              <w:t>8:</w:t>
            </w:r>
            <w:r w:rsidR="005E1E0B">
              <w:t>00</w:t>
            </w:r>
            <w:r w:rsidR="005E1E0B" w:rsidRPr="00F55C46">
              <w:t xml:space="preserve"> </w:t>
            </w:r>
            <w:r w:rsidRPr="00F55C46">
              <w:t xml:space="preserve">AM </w:t>
            </w:r>
            <w:r>
              <w:t>–</w:t>
            </w:r>
            <w:r w:rsidRPr="00F55C46">
              <w:t xml:space="preserve"> </w:t>
            </w:r>
          </w:p>
          <w:p w14:paraId="3F5F6E80" w14:textId="77777777" w:rsidR="00C87024" w:rsidRPr="00F55C46" w:rsidRDefault="00C87024">
            <w:pPr>
              <w:pStyle w:val="TableBodyCenter"/>
            </w:pPr>
            <w:r w:rsidRPr="00F55C46">
              <w:t>8:10 PM</w:t>
            </w:r>
          </w:p>
        </w:tc>
        <w:tc>
          <w:tcPr>
            <w:tcW w:w="725" w:type="pct"/>
            <w:tcBorders>
              <w:top w:val="single" w:sz="24" w:space="0" w:color="auto"/>
              <w:left w:val="single" w:sz="6" w:space="0" w:color="auto"/>
              <w:bottom w:val="single" w:sz="4" w:space="0" w:color="auto"/>
              <w:right w:val="single" w:sz="6" w:space="0" w:color="auto"/>
            </w:tcBorders>
            <w:hideMark/>
          </w:tcPr>
          <w:p w14:paraId="4B1EF8B8" w14:textId="77777777" w:rsidR="00C87024" w:rsidRPr="00F55C46" w:rsidRDefault="00C87024">
            <w:pPr>
              <w:pStyle w:val="TableBodyCenter"/>
            </w:pPr>
            <w:r w:rsidRPr="00F55C46">
              <w:t>20</w:t>
            </w:r>
          </w:p>
        </w:tc>
        <w:tc>
          <w:tcPr>
            <w:tcW w:w="725" w:type="pct"/>
            <w:tcBorders>
              <w:top w:val="single" w:sz="24" w:space="0" w:color="auto"/>
              <w:left w:val="single" w:sz="6" w:space="0" w:color="auto"/>
              <w:bottom w:val="single" w:sz="4" w:space="0" w:color="auto"/>
              <w:right w:val="single" w:sz="6" w:space="0" w:color="auto"/>
            </w:tcBorders>
          </w:tcPr>
          <w:p w14:paraId="7E388AF9" w14:textId="77777777" w:rsidR="00C87024" w:rsidRPr="00F55C46" w:rsidRDefault="00C87024">
            <w:pPr>
              <w:pStyle w:val="TableBodyCenter"/>
            </w:pPr>
            <w:r w:rsidRPr="00F55C46">
              <w:t>20</w:t>
            </w:r>
          </w:p>
        </w:tc>
        <w:tc>
          <w:tcPr>
            <w:tcW w:w="726" w:type="pct"/>
            <w:tcBorders>
              <w:top w:val="single" w:sz="24" w:space="0" w:color="auto"/>
              <w:left w:val="single" w:sz="6" w:space="0" w:color="auto"/>
              <w:bottom w:val="single" w:sz="4" w:space="0" w:color="auto"/>
              <w:right w:val="nil"/>
            </w:tcBorders>
            <w:hideMark/>
          </w:tcPr>
          <w:p w14:paraId="5A387462" w14:textId="77777777" w:rsidR="00C87024" w:rsidRPr="00F55C46" w:rsidRDefault="00C87024">
            <w:pPr>
              <w:pStyle w:val="TableBodyCenter"/>
            </w:pPr>
            <w:r w:rsidRPr="00F55C46">
              <w:t>7 Days</w:t>
            </w:r>
          </w:p>
        </w:tc>
      </w:tr>
      <w:tr w:rsidR="00C87024" w:rsidRPr="00A31DD3" w14:paraId="363ED3BA" w14:textId="77777777" w:rsidTr="00301A2F">
        <w:trPr>
          <w:cantSplit/>
          <w:trHeight w:val="300"/>
          <w:tblHeader/>
        </w:trPr>
        <w:tc>
          <w:tcPr>
            <w:tcW w:w="666" w:type="pct"/>
            <w:tcBorders>
              <w:top w:val="single" w:sz="4" w:space="0" w:color="auto"/>
              <w:left w:val="nil"/>
              <w:bottom w:val="single" w:sz="4" w:space="0" w:color="auto"/>
              <w:right w:val="single" w:sz="6" w:space="0" w:color="auto"/>
            </w:tcBorders>
            <w:hideMark/>
          </w:tcPr>
          <w:p w14:paraId="1A3D9BCB" w14:textId="77777777" w:rsidR="00C87024" w:rsidRPr="00F55C46" w:rsidRDefault="00C87024">
            <w:pPr>
              <w:pStyle w:val="TableBodyCenter"/>
            </w:pPr>
            <w:r w:rsidRPr="00587A13">
              <w:t>101</w:t>
            </w:r>
          </w:p>
        </w:tc>
        <w:tc>
          <w:tcPr>
            <w:tcW w:w="1231" w:type="pct"/>
            <w:tcBorders>
              <w:top w:val="single" w:sz="4" w:space="0" w:color="auto"/>
              <w:left w:val="single" w:sz="6" w:space="0" w:color="auto"/>
              <w:bottom w:val="single" w:sz="4" w:space="0" w:color="auto"/>
              <w:right w:val="single" w:sz="6" w:space="0" w:color="auto"/>
            </w:tcBorders>
            <w:hideMark/>
          </w:tcPr>
          <w:p w14:paraId="488E8958" w14:textId="17EF43D5" w:rsidR="00C87024" w:rsidRPr="00F55C46" w:rsidRDefault="00C87024">
            <w:pPr>
              <w:pStyle w:val="TableBodyCenter"/>
            </w:pPr>
            <w:r w:rsidRPr="00F55C46">
              <w:t>6:</w:t>
            </w:r>
            <w:r w:rsidR="0068303B">
              <w:t>10</w:t>
            </w:r>
            <w:r w:rsidR="0068303B" w:rsidRPr="00F55C46">
              <w:t xml:space="preserve"> </w:t>
            </w:r>
            <w:r w:rsidRPr="00F55C46">
              <w:t>AM - 8:5</w:t>
            </w:r>
            <w:r>
              <w:t>2</w:t>
            </w:r>
            <w:r w:rsidRPr="00F55C46">
              <w:t xml:space="preserve"> PM</w:t>
            </w:r>
          </w:p>
        </w:tc>
        <w:tc>
          <w:tcPr>
            <w:tcW w:w="927" w:type="pct"/>
            <w:tcBorders>
              <w:top w:val="single" w:sz="4" w:space="0" w:color="auto"/>
              <w:left w:val="single" w:sz="6" w:space="0" w:color="auto"/>
              <w:bottom w:val="single" w:sz="4" w:space="0" w:color="auto"/>
              <w:right w:val="single" w:sz="6" w:space="0" w:color="auto"/>
            </w:tcBorders>
          </w:tcPr>
          <w:p w14:paraId="1F37E391" w14:textId="77777777" w:rsidR="00C87024" w:rsidRDefault="00C87024">
            <w:pPr>
              <w:pStyle w:val="TableBodyCenter"/>
            </w:pPr>
            <w:r w:rsidRPr="00F55C46">
              <w:t xml:space="preserve">6:10 AM </w:t>
            </w:r>
            <w:r>
              <w:t>–</w:t>
            </w:r>
            <w:r w:rsidRPr="00F55C46">
              <w:t xml:space="preserve"> </w:t>
            </w:r>
          </w:p>
          <w:p w14:paraId="3E21E90C" w14:textId="5E08D486" w:rsidR="00C87024" w:rsidRPr="00F55C46" w:rsidRDefault="00C87024">
            <w:pPr>
              <w:pStyle w:val="TableBodyCenter"/>
            </w:pPr>
            <w:r>
              <w:t>5</w:t>
            </w:r>
            <w:r w:rsidRPr="00F55C46">
              <w:t>:</w:t>
            </w:r>
            <w:r w:rsidR="0068303B">
              <w:t>37</w:t>
            </w:r>
            <w:r w:rsidR="0068303B" w:rsidRPr="00F55C46">
              <w:t xml:space="preserve"> </w:t>
            </w:r>
            <w:r w:rsidRPr="00F55C46">
              <w:t>PM</w:t>
            </w:r>
          </w:p>
        </w:tc>
        <w:tc>
          <w:tcPr>
            <w:tcW w:w="725" w:type="pct"/>
            <w:tcBorders>
              <w:top w:val="single" w:sz="4" w:space="0" w:color="auto"/>
              <w:left w:val="single" w:sz="6" w:space="0" w:color="auto"/>
              <w:bottom w:val="single" w:sz="4" w:space="0" w:color="auto"/>
              <w:right w:val="single" w:sz="6" w:space="0" w:color="auto"/>
            </w:tcBorders>
            <w:hideMark/>
          </w:tcPr>
          <w:p w14:paraId="35F6541E" w14:textId="77777777" w:rsidR="00C87024" w:rsidRPr="00F55C46" w:rsidRDefault="00C87024">
            <w:pPr>
              <w:pStyle w:val="TableBodyCenter"/>
            </w:pPr>
            <w:r w:rsidRPr="00F55C46">
              <w:t>30</w:t>
            </w:r>
          </w:p>
        </w:tc>
        <w:tc>
          <w:tcPr>
            <w:tcW w:w="725" w:type="pct"/>
            <w:tcBorders>
              <w:top w:val="single" w:sz="4" w:space="0" w:color="auto"/>
              <w:left w:val="single" w:sz="6" w:space="0" w:color="auto"/>
              <w:bottom w:val="single" w:sz="4" w:space="0" w:color="auto"/>
              <w:right w:val="single" w:sz="6" w:space="0" w:color="auto"/>
            </w:tcBorders>
          </w:tcPr>
          <w:p w14:paraId="4605C5CF" w14:textId="77777777" w:rsidR="00C87024" w:rsidRPr="00F55C46" w:rsidRDefault="00C87024">
            <w:pPr>
              <w:pStyle w:val="TableBodyCenter"/>
            </w:pPr>
            <w:r w:rsidRPr="00F55C46">
              <w:t>30</w:t>
            </w:r>
          </w:p>
        </w:tc>
        <w:tc>
          <w:tcPr>
            <w:tcW w:w="726" w:type="pct"/>
            <w:tcBorders>
              <w:top w:val="single" w:sz="4" w:space="0" w:color="auto"/>
              <w:left w:val="single" w:sz="6" w:space="0" w:color="auto"/>
              <w:bottom w:val="single" w:sz="4" w:space="0" w:color="auto"/>
              <w:right w:val="nil"/>
            </w:tcBorders>
            <w:hideMark/>
          </w:tcPr>
          <w:p w14:paraId="668277E7" w14:textId="77777777" w:rsidR="00C87024" w:rsidRPr="00F55C46" w:rsidRDefault="00C87024">
            <w:pPr>
              <w:pStyle w:val="TableBodyCenter"/>
            </w:pPr>
            <w:r w:rsidRPr="00F55C46">
              <w:t>7 Days</w:t>
            </w:r>
          </w:p>
        </w:tc>
      </w:tr>
      <w:tr w:rsidR="00C87024" w:rsidRPr="00A31DD3" w14:paraId="66FC91B8" w14:textId="77777777" w:rsidTr="00301A2F">
        <w:trPr>
          <w:cantSplit/>
          <w:trHeight w:val="300"/>
          <w:tblHeader/>
        </w:trPr>
        <w:tc>
          <w:tcPr>
            <w:tcW w:w="666" w:type="pct"/>
            <w:tcBorders>
              <w:top w:val="single" w:sz="4" w:space="0" w:color="auto"/>
              <w:left w:val="nil"/>
              <w:bottom w:val="single" w:sz="4" w:space="0" w:color="auto"/>
              <w:right w:val="single" w:sz="6" w:space="0" w:color="auto"/>
            </w:tcBorders>
            <w:hideMark/>
          </w:tcPr>
          <w:p w14:paraId="234D553F" w14:textId="77777777" w:rsidR="00C87024" w:rsidRPr="00F55C46" w:rsidRDefault="00C87024">
            <w:pPr>
              <w:pStyle w:val="TableBodyCenter"/>
            </w:pPr>
            <w:r w:rsidRPr="00587A13">
              <w:t>102</w:t>
            </w:r>
          </w:p>
        </w:tc>
        <w:tc>
          <w:tcPr>
            <w:tcW w:w="1231" w:type="pct"/>
            <w:tcBorders>
              <w:top w:val="single" w:sz="4" w:space="0" w:color="auto"/>
              <w:left w:val="single" w:sz="6" w:space="0" w:color="auto"/>
              <w:bottom w:val="single" w:sz="4" w:space="0" w:color="auto"/>
              <w:right w:val="single" w:sz="6" w:space="0" w:color="auto"/>
            </w:tcBorders>
            <w:hideMark/>
          </w:tcPr>
          <w:p w14:paraId="68CC2115" w14:textId="77777777" w:rsidR="00C87024" w:rsidRPr="00F55C46" w:rsidRDefault="00C87024">
            <w:pPr>
              <w:pStyle w:val="TableBodyCenter"/>
            </w:pPr>
            <w:r w:rsidRPr="00F55C46">
              <w:t>6:00 AM - 9:2</w:t>
            </w:r>
            <w:r>
              <w:t>4</w:t>
            </w:r>
            <w:r w:rsidRPr="00F55C46">
              <w:t xml:space="preserve"> PM</w:t>
            </w:r>
          </w:p>
        </w:tc>
        <w:tc>
          <w:tcPr>
            <w:tcW w:w="927" w:type="pct"/>
            <w:tcBorders>
              <w:top w:val="single" w:sz="4" w:space="0" w:color="auto"/>
              <w:left w:val="single" w:sz="6" w:space="0" w:color="auto"/>
              <w:bottom w:val="single" w:sz="4" w:space="0" w:color="auto"/>
              <w:right w:val="single" w:sz="6" w:space="0" w:color="auto"/>
            </w:tcBorders>
          </w:tcPr>
          <w:p w14:paraId="7A1E229A" w14:textId="77777777" w:rsidR="00C87024" w:rsidRDefault="00C87024">
            <w:pPr>
              <w:pStyle w:val="TableBodyCenter"/>
            </w:pPr>
            <w:r w:rsidRPr="00F55C46">
              <w:t xml:space="preserve">6:30 AM </w:t>
            </w:r>
            <w:r>
              <w:t>–</w:t>
            </w:r>
            <w:r w:rsidRPr="00F55C46">
              <w:t xml:space="preserve"> </w:t>
            </w:r>
          </w:p>
          <w:p w14:paraId="71227770" w14:textId="77777777" w:rsidR="00C87024" w:rsidRPr="00F55C46" w:rsidRDefault="00C87024">
            <w:pPr>
              <w:pStyle w:val="TableBodyCenter"/>
            </w:pPr>
            <w:r w:rsidRPr="00F55C46">
              <w:t>7:2</w:t>
            </w:r>
            <w:r>
              <w:t>4</w:t>
            </w:r>
            <w:r w:rsidRPr="00F55C46">
              <w:t xml:space="preserve"> PM</w:t>
            </w:r>
          </w:p>
        </w:tc>
        <w:tc>
          <w:tcPr>
            <w:tcW w:w="725" w:type="pct"/>
            <w:tcBorders>
              <w:top w:val="single" w:sz="4" w:space="0" w:color="auto"/>
              <w:left w:val="single" w:sz="6" w:space="0" w:color="auto"/>
              <w:bottom w:val="single" w:sz="4" w:space="0" w:color="auto"/>
              <w:right w:val="single" w:sz="6" w:space="0" w:color="auto"/>
            </w:tcBorders>
            <w:hideMark/>
          </w:tcPr>
          <w:p w14:paraId="524CE984" w14:textId="77777777" w:rsidR="00C87024" w:rsidRPr="00F55C46" w:rsidRDefault="00C87024">
            <w:pPr>
              <w:pStyle w:val="TableBodyCenter"/>
            </w:pPr>
            <w:r w:rsidRPr="00F55C46">
              <w:t>30</w:t>
            </w:r>
          </w:p>
        </w:tc>
        <w:tc>
          <w:tcPr>
            <w:tcW w:w="725" w:type="pct"/>
            <w:tcBorders>
              <w:top w:val="single" w:sz="4" w:space="0" w:color="auto"/>
              <w:left w:val="single" w:sz="6" w:space="0" w:color="auto"/>
              <w:bottom w:val="single" w:sz="4" w:space="0" w:color="auto"/>
              <w:right w:val="single" w:sz="6" w:space="0" w:color="auto"/>
            </w:tcBorders>
          </w:tcPr>
          <w:p w14:paraId="6BA74118" w14:textId="77777777" w:rsidR="00C87024" w:rsidRPr="00F55C46" w:rsidRDefault="00C87024">
            <w:pPr>
              <w:pStyle w:val="TableBodyCenter"/>
            </w:pPr>
            <w:r w:rsidRPr="00F55C46">
              <w:t>30</w:t>
            </w:r>
          </w:p>
        </w:tc>
        <w:tc>
          <w:tcPr>
            <w:tcW w:w="726" w:type="pct"/>
            <w:tcBorders>
              <w:top w:val="single" w:sz="4" w:space="0" w:color="auto"/>
              <w:left w:val="single" w:sz="6" w:space="0" w:color="auto"/>
              <w:bottom w:val="single" w:sz="4" w:space="0" w:color="auto"/>
              <w:right w:val="nil"/>
            </w:tcBorders>
            <w:hideMark/>
          </w:tcPr>
          <w:p w14:paraId="0A793540" w14:textId="77777777" w:rsidR="00C87024" w:rsidRPr="00F55C46" w:rsidRDefault="00C87024">
            <w:pPr>
              <w:pStyle w:val="TableBodyCenter"/>
            </w:pPr>
            <w:r w:rsidRPr="00F55C46">
              <w:t>7 Days</w:t>
            </w:r>
          </w:p>
        </w:tc>
      </w:tr>
      <w:tr w:rsidR="00C87024" w:rsidRPr="00A31DD3" w14:paraId="78F88D57" w14:textId="77777777" w:rsidTr="00301A2F">
        <w:trPr>
          <w:cantSplit/>
          <w:trHeight w:val="300"/>
          <w:tblHeader/>
        </w:trPr>
        <w:tc>
          <w:tcPr>
            <w:tcW w:w="666" w:type="pct"/>
            <w:tcBorders>
              <w:top w:val="single" w:sz="4" w:space="0" w:color="auto"/>
              <w:left w:val="nil"/>
              <w:bottom w:val="single" w:sz="4" w:space="0" w:color="auto"/>
              <w:right w:val="single" w:sz="6" w:space="0" w:color="auto"/>
            </w:tcBorders>
            <w:hideMark/>
          </w:tcPr>
          <w:p w14:paraId="026F25E6" w14:textId="77777777" w:rsidR="00C87024" w:rsidRPr="00F55C46" w:rsidRDefault="00C87024">
            <w:pPr>
              <w:pStyle w:val="TableBodyCenter"/>
            </w:pPr>
            <w:r w:rsidRPr="00587A13">
              <w:t>103</w:t>
            </w:r>
          </w:p>
        </w:tc>
        <w:tc>
          <w:tcPr>
            <w:tcW w:w="1231" w:type="pct"/>
            <w:tcBorders>
              <w:top w:val="single" w:sz="4" w:space="0" w:color="auto"/>
              <w:left w:val="single" w:sz="6" w:space="0" w:color="auto"/>
              <w:bottom w:val="single" w:sz="4" w:space="0" w:color="auto"/>
              <w:right w:val="single" w:sz="6" w:space="0" w:color="auto"/>
            </w:tcBorders>
            <w:hideMark/>
          </w:tcPr>
          <w:p w14:paraId="7D0DAB2A" w14:textId="77777777" w:rsidR="00C87024" w:rsidRPr="00F55C46" w:rsidRDefault="00C87024">
            <w:pPr>
              <w:pStyle w:val="TableBodyCenter"/>
            </w:pPr>
            <w:r w:rsidRPr="00F55C46">
              <w:t>6:20 AM - 5:</w:t>
            </w:r>
            <w:r>
              <w:t>50</w:t>
            </w:r>
            <w:r w:rsidRPr="00F55C46">
              <w:t xml:space="preserve"> PM</w:t>
            </w:r>
          </w:p>
        </w:tc>
        <w:tc>
          <w:tcPr>
            <w:tcW w:w="927" w:type="pct"/>
            <w:tcBorders>
              <w:top w:val="single" w:sz="4" w:space="0" w:color="auto"/>
              <w:left w:val="single" w:sz="6" w:space="0" w:color="auto"/>
              <w:bottom w:val="single" w:sz="4" w:space="0" w:color="auto"/>
              <w:right w:val="single" w:sz="6" w:space="0" w:color="auto"/>
            </w:tcBorders>
          </w:tcPr>
          <w:p w14:paraId="106C5676" w14:textId="77777777" w:rsidR="00C87024" w:rsidRDefault="00C87024">
            <w:pPr>
              <w:pStyle w:val="TableBodyCenter"/>
            </w:pPr>
            <w:r w:rsidRPr="00F55C46">
              <w:t xml:space="preserve">7:30 AM </w:t>
            </w:r>
            <w:r>
              <w:t>–</w:t>
            </w:r>
            <w:r w:rsidRPr="00F55C46">
              <w:t xml:space="preserve"> </w:t>
            </w:r>
          </w:p>
          <w:p w14:paraId="273D9C26" w14:textId="77777777" w:rsidR="00C87024" w:rsidRPr="00F55C46" w:rsidRDefault="00C87024">
            <w:pPr>
              <w:pStyle w:val="TableBodyCenter"/>
            </w:pPr>
            <w:r>
              <w:t>6</w:t>
            </w:r>
            <w:r w:rsidRPr="00F55C46">
              <w:t>:</w:t>
            </w:r>
            <w:r>
              <w:t>00</w:t>
            </w:r>
            <w:r w:rsidRPr="00F55C46">
              <w:t xml:space="preserve"> PM</w:t>
            </w:r>
          </w:p>
        </w:tc>
        <w:tc>
          <w:tcPr>
            <w:tcW w:w="725" w:type="pct"/>
            <w:tcBorders>
              <w:top w:val="single" w:sz="4" w:space="0" w:color="auto"/>
              <w:left w:val="single" w:sz="6" w:space="0" w:color="auto"/>
              <w:bottom w:val="single" w:sz="4" w:space="0" w:color="auto"/>
              <w:right w:val="single" w:sz="6" w:space="0" w:color="auto"/>
            </w:tcBorders>
            <w:hideMark/>
          </w:tcPr>
          <w:p w14:paraId="019C28E3" w14:textId="77777777" w:rsidR="00C87024" w:rsidRPr="00F55C46" w:rsidRDefault="00C87024">
            <w:pPr>
              <w:pStyle w:val="TableBodyCenter"/>
            </w:pPr>
            <w:r w:rsidRPr="00F55C46">
              <w:t>30</w:t>
            </w:r>
          </w:p>
        </w:tc>
        <w:tc>
          <w:tcPr>
            <w:tcW w:w="725" w:type="pct"/>
            <w:tcBorders>
              <w:top w:val="single" w:sz="4" w:space="0" w:color="auto"/>
              <w:left w:val="single" w:sz="6" w:space="0" w:color="auto"/>
              <w:bottom w:val="single" w:sz="4" w:space="0" w:color="auto"/>
              <w:right w:val="single" w:sz="6" w:space="0" w:color="auto"/>
            </w:tcBorders>
          </w:tcPr>
          <w:p w14:paraId="5ED94017" w14:textId="77777777" w:rsidR="00C87024" w:rsidRPr="00F55C46" w:rsidRDefault="00C87024">
            <w:pPr>
              <w:pStyle w:val="TableBodyCenter"/>
            </w:pPr>
            <w:r w:rsidRPr="00F55C46">
              <w:t>30</w:t>
            </w:r>
          </w:p>
        </w:tc>
        <w:tc>
          <w:tcPr>
            <w:tcW w:w="726" w:type="pct"/>
            <w:tcBorders>
              <w:top w:val="single" w:sz="4" w:space="0" w:color="auto"/>
              <w:left w:val="single" w:sz="6" w:space="0" w:color="auto"/>
              <w:bottom w:val="single" w:sz="4" w:space="0" w:color="auto"/>
              <w:right w:val="nil"/>
            </w:tcBorders>
            <w:hideMark/>
          </w:tcPr>
          <w:p w14:paraId="4F7C91F7" w14:textId="77777777" w:rsidR="00C87024" w:rsidRPr="00F55C46" w:rsidRDefault="00C87024">
            <w:pPr>
              <w:pStyle w:val="TableBodyCenter"/>
            </w:pPr>
            <w:r w:rsidRPr="00F55C46">
              <w:t>7 Days</w:t>
            </w:r>
          </w:p>
        </w:tc>
      </w:tr>
      <w:tr w:rsidR="00C87024" w:rsidRPr="00A31DD3" w14:paraId="61902B31" w14:textId="77777777" w:rsidTr="00301A2F">
        <w:trPr>
          <w:cantSplit/>
          <w:trHeight w:val="300"/>
          <w:tblHeader/>
        </w:trPr>
        <w:tc>
          <w:tcPr>
            <w:tcW w:w="666" w:type="pct"/>
            <w:tcBorders>
              <w:top w:val="single" w:sz="4" w:space="0" w:color="auto"/>
              <w:left w:val="nil"/>
              <w:bottom w:val="single" w:sz="4" w:space="0" w:color="auto"/>
              <w:right w:val="single" w:sz="6" w:space="0" w:color="auto"/>
            </w:tcBorders>
            <w:hideMark/>
          </w:tcPr>
          <w:p w14:paraId="72532FEC" w14:textId="77777777" w:rsidR="00C87024" w:rsidRPr="00F55C46" w:rsidRDefault="00C87024">
            <w:pPr>
              <w:pStyle w:val="TableBodyCenter"/>
            </w:pPr>
            <w:r w:rsidRPr="00587A13">
              <w:t>104</w:t>
            </w:r>
          </w:p>
        </w:tc>
        <w:tc>
          <w:tcPr>
            <w:tcW w:w="1231" w:type="pct"/>
            <w:tcBorders>
              <w:top w:val="single" w:sz="4" w:space="0" w:color="auto"/>
              <w:left w:val="single" w:sz="6" w:space="0" w:color="auto"/>
              <w:bottom w:val="single" w:sz="4" w:space="0" w:color="auto"/>
              <w:right w:val="single" w:sz="6" w:space="0" w:color="auto"/>
            </w:tcBorders>
            <w:hideMark/>
          </w:tcPr>
          <w:p w14:paraId="7C627188" w14:textId="77777777" w:rsidR="00C87024" w:rsidRPr="00F55C46" w:rsidRDefault="00C87024">
            <w:pPr>
              <w:pStyle w:val="TableBodyCenter"/>
            </w:pPr>
            <w:r>
              <w:t>5</w:t>
            </w:r>
            <w:r w:rsidRPr="00F55C46">
              <w:t>:</w:t>
            </w:r>
            <w:r>
              <w:t>59</w:t>
            </w:r>
            <w:r w:rsidRPr="00F55C46">
              <w:t xml:space="preserve"> AM - 5:57 PM</w:t>
            </w:r>
          </w:p>
        </w:tc>
        <w:tc>
          <w:tcPr>
            <w:tcW w:w="927" w:type="pct"/>
            <w:tcBorders>
              <w:top w:val="single" w:sz="4" w:space="0" w:color="auto"/>
              <w:left w:val="single" w:sz="6" w:space="0" w:color="auto"/>
              <w:bottom w:val="single" w:sz="4" w:space="0" w:color="auto"/>
              <w:right w:val="single" w:sz="6" w:space="0" w:color="auto"/>
            </w:tcBorders>
          </w:tcPr>
          <w:p w14:paraId="67AA77E6" w14:textId="77777777" w:rsidR="00C87024" w:rsidRDefault="00C87024">
            <w:pPr>
              <w:pStyle w:val="TableBodyCenter"/>
            </w:pPr>
            <w:r w:rsidRPr="00F55C46">
              <w:t xml:space="preserve">6:28 AM </w:t>
            </w:r>
            <w:r>
              <w:t>–</w:t>
            </w:r>
            <w:r w:rsidRPr="00F55C46">
              <w:t xml:space="preserve"> </w:t>
            </w:r>
          </w:p>
          <w:p w14:paraId="11C69863" w14:textId="77777777" w:rsidR="00C87024" w:rsidRPr="00F55C46" w:rsidRDefault="00C87024">
            <w:pPr>
              <w:pStyle w:val="TableBodyCenter"/>
            </w:pPr>
            <w:r w:rsidRPr="00F55C46">
              <w:t>6:25 PM</w:t>
            </w:r>
          </w:p>
        </w:tc>
        <w:tc>
          <w:tcPr>
            <w:tcW w:w="725" w:type="pct"/>
            <w:tcBorders>
              <w:top w:val="single" w:sz="4" w:space="0" w:color="auto"/>
              <w:left w:val="single" w:sz="6" w:space="0" w:color="auto"/>
              <w:bottom w:val="single" w:sz="4" w:space="0" w:color="auto"/>
              <w:right w:val="single" w:sz="6" w:space="0" w:color="auto"/>
            </w:tcBorders>
            <w:hideMark/>
          </w:tcPr>
          <w:p w14:paraId="0AD0BBAD" w14:textId="77777777" w:rsidR="00C87024" w:rsidRPr="00F55C46" w:rsidRDefault="00C87024">
            <w:pPr>
              <w:pStyle w:val="TableBodyCenter"/>
            </w:pPr>
            <w:r w:rsidRPr="00F55C46">
              <w:t>30</w:t>
            </w:r>
          </w:p>
        </w:tc>
        <w:tc>
          <w:tcPr>
            <w:tcW w:w="725" w:type="pct"/>
            <w:tcBorders>
              <w:top w:val="single" w:sz="4" w:space="0" w:color="auto"/>
              <w:left w:val="single" w:sz="6" w:space="0" w:color="auto"/>
              <w:bottom w:val="single" w:sz="4" w:space="0" w:color="auto"/>
              <w:right w:val="single" w:sz="6" w:space="0" w:color="auto"/>
            </w:tcBorders>
          </w:tcPr>
          <w:p w14:paraId="04BC87AF" w14:textId="77777777" w:rsidR="00C87024" w:rsidRPr="00F55C46" w:rsidRDefault="00C87024">
            <w:pPr>
              <w:pStyle w:val="TableBodyCenter"/>
            </w:pPr>
            <w:r w:rsidRPr="00F55C46">
              <w:t>60</w:t>
            </w:r>
          </w:p>
        </w:tc>
        <w:tc>
          <w:tcPr>
            <w:tcW w:w="726" w:type="pct"/>
            <w:tcBorders>
              <w:top w:val="single" w:sz="4" w:space="0" w:color="auto"/>
              <w:left w:val="single" w:sz="6" w:space="0" w:color="auto"/>
              <w:bottom w:val="single" w:sz="4" w:space="0" w:color="auto"/>
              <w:right w:val="nil"/>
            </w:tcBorders>
            <w:hideMark/>
          </w:tcPr>
          <w:p w14:paraId="4FAE0204" w14:textId="77777777" w:rsidR="00C87024" w:rsidRPr="00F55C46" w:rsidRDefault="00C87024">
            <w:pPr>
              <w:pStyle w:val="TableBodyCenter"/>
            </w:pPr>
            <w:r w:rsidRPr="00F55C46">
              <w:t>7 Days</w:t>
            </w:r>
          </w:p>
        </w:tc>
      </w:tr>
      <w:tr w:rsidR="00C87024" w:rsidRPr="00A31DD3" w14:paraId="623EA928" w14:textId="77777777" w:rsidTr="00301A2F">
        <w:trPr>
          <w:cantSplit/>
          <w:trHeight w:val="300"/>
          <w:tblHeader/>
        </w:trPr>
        <w:tc>
          <w:tcPr>
            <w:tcW w:w="666" w:type="pct"/>
            <w:tcBorders>
              <w:top w:val="single" w:sz="4" w:space="0" w:color="auto"/>
              <w:left w:val="nil"/>
              <w:bottom w:val="single" w:sz="4" w:space="0" w:color="auto"/>
              <w:right w:val="single" w:sz="6" w:space="0" w:color="auto"/>
            </w:tcBorders>
            <w:hideMark/>
          </w:tcPr>
          <w:p w14:paraId="72D5EB89" w14:textId="77777777" w:rsidR="00C87024" w:rsidRPr="00F55C46" w:rsidRDefault="00C87024">
            <w:pPr>
              <w:pStyle w:val="TableBodyCenter"/>
            </w:pPr>
            <w:r w:rsidRPr="00587A13">
              <w:t>105</w:t>
            </w:r>
          </w:p>
        </w:tc>
        <w:tc>
          <w:tcPr>
            <w:tcW w:w="1231" w:type="pct"/>
            <w:tcBorders>
              <w:top w:val="single" w:sz="4" w:space="0" w:color="auto"/>
              <w:left w:val="single" w:sz="6" w:space="0" w:color="auto"/>
              <w:bottom w:val="single" w:sz="4" w:space="0" w:color="auto"/>
              <w:right w:val="single" w:sz="6" w:space="0" w:color="auto"/>
            </w:tcBorders>
            <w:hideMark/>
          </w:tcPr>
          <w:p w14:paraId="13B9E6D3" w14:textId="77777777" w:rsidR="00C87024" w:rsidRPr="00F55C46" w:rsidRDefault="00C87024">
            <w:pPr>
              <w:pStyle w:val="TableBodyCenter"/>
            </w:pPr>
            <w:r w:rsidRPr="00F55C46">
              <w:t>6:10 AM - 8:</w:t>
            </w:r>
            <w:r>
              <w:t>19</w:t>
            </w:r>
            <w:r w:rsidRPr="00F55C46">
              <w:t xml:space="preserve"> PM</w:t>
            </w:r>
          </w:p>
        </w:tc>
        <w:tc>
          <w:tcPr>
            <w:tcW w:w="927" w:type="pct"/>
            <w:tcBorders>
              <w:top w:val="single" w:sz="4" w:space="0" w:color="auto"/>
              <w:left w:val="single" w:sz="6" w:space="0" w:color="auto"/>
              <w:bottom w:val="single" w:sz="4" w:space="0" w:color="auto"/>
              <w:right w:val="single" w:sz="6" w:space="0" w:color="auto"/>
            </w:tcBorders>
          </w:tcPr>
          <w:p w14:paraId="5DD8F076" w14:textId="77777777" w:rsidR="00C87024" w:rsidRDefault="00C87024">
            <w:pPr>
              <w:pStyle w:val="TableBodyCenter"/>
            </w:pPr>
            <w:r w:rsidRPr="00F55C46">
              <w:t xml:space="preserve">6:45 AM </w:t>
            </w:r>
            <w:r>
              <w:t>–</w:t>
            </w:r>
            <w:r w:rsidRPr="00F55C46">
              <w:t xml:space="preserve"> </w:t>
            </w:r>
          </w:p>
          <w:p w14:paraId="668DC777" w14:textId="77777777" w:rsidR="00C87024" w:rsidRPr="00F55C46" w:rsidRDefault="00C87024">
            <w:pPr>
              <w:pStyle w:val="TableBodyCenter"/>
            </w:pPr>
            <w:r w:rsidRPr="00F55C46">
              <w:t>5:5</w:t>
            </w:r>
            <w:r>
              <w:t>7</w:t>
            </w:r>
            <w:r w:rsidRPr="00F55C46">
              <w:t xml:space="preserve"> PM</w:t>
            </w:r>
          </w:p>
        </w:tc>
        <w:tc>
          <w:tcPr>
            <w:tcW w:w="725" w:type="pct"/>
            <w:tcBorders>
              <w:top w:val="single" w:sz="4" w:space="0" w:color="auto"/>
              <w:left w:val="single" w:sz="6" w:space="0" w:color="auto"/>
              <w:bottom w:val="single" w:sz="4" w:space="0" w:color="auto"/>
              <w:right w:val="single" w:sz="6" w:space="0" w:color="auto"/>
            </w:tcBorders>
            <w:hideMark/>
          </w:tcPr>
          <w:p w14:paraId="682A0FF2" w14:textId="77777777" w:rsidR="00C87024" w:rsidRPr="00F55C46" w:rsidRDefault="00C87024">
            <w:pPr>
              <w:pStyle w:val="TableBodyCenter"/>
            </w:pPr>
            <w:r w:rsidRPr="00F55C46">
              <w:t>30</w:t>
            </w:r>
          </w:p>
        </w:tc>
        <w:tc>
          <w:tcPr>
            <w:tcW w:w="725" w:type="pct"/>
            <w:tcBorders>
              <w:top w:val="single" w:sz="4" w:space="0" w:color="auto"/>
              <w:left w:val="single" w:sz="6" w:space="0" w:color="auto"/>
              <w:bottom w:val="single" w:sz="4" w:space="0" w:color="auto"/>
              <w:right w:val="single" w:sz="6" w:space="0" w:color="auto"/>
            </w:tcBorders>
          </w:tcPr>
          <w:p w14:paraId="30B2B073" w14:textId="77777777" w:rsidR="00C87024" w:rsidRPr="00F55C46" w:rsidRDefault="00C87024">
            <w:pPr>
              <w:pStyle w:val="TableBodyCenter"/>
            </w:pPr>
            <w:r w:rsidRPr="00F55C46">
              <w:t>30</w:t>
            </w:r>
          </w:p>
        </w:tc>
        <w:tc>
          <w:tcPr>
            <w:tcW w:w="726" w:type="pct"/>
            <w:tcBorders>
              <w:top w:val="single" w:sz="4" w:space="0" w:color="auto"/>
              <w:left w:val="single" w:sz="6" w:space="0" w:color="auto"/>
              <w:bottom w:val="single" w:sz="4" w:space="0" w:color="auto"/>
              <w:right w:val="nil"/>
            </w:tcBorders>
            <w:hideMark/>
          </w:tcPr>
          <w:p w14:paraId="5227F714" w14:textId="77777777" w:rsidR="00C87024" w:rsidRPr="00F55C46" w:rsidRDefault="00C87024">
            <w:pPr>
              <w:pStyle w:val="TableBodyCenter"/>
            </w:pPr>
            <w:r w:rsidRPr="00F55C46">
              <w:t>7 Days</w:t>
            </w:r>
          </w:p>
        </w:tc>
      </w:tr>
      <w:tr w:rsidR="00C87024" w:rsidRPr="00A31DD3" w14:paraId="7D7B7802" w14:textId="77777777" w:rsidTr="00301A2F">
        <w:trPr>
          <w:cantSplit/>
          <w:trHeight w:val="300"/>
          <w:tblHeader/>
        </w:trPr>
        <w:tc>
          <w:tcPr>
            <w:tcW w:w="666" w:type="pct"/>
            <w:tcBorders>
              <w:top w:val="single" w:sz="4" w:space="0" w:color="auto"/>
              <w:left w:val="nil"/>
              <w:bottom w:val="single" w:sz="4" w:space="0" w:color="auto"/>
              <w:right w:val="single" w:sz="6" w:space="0" w:color="auto"/>
            </w:tcBorders>
            <w:hideMark/>
          </w:tcPr>
          <w:p w14:paraId="18EC5D24" w14:textId="77777777" w:rsidR="00C87024" w:rsidRPr="0032642D" w:rsidRDefault="00C87024">
            <w:pPr>
              <w:pStyle w:val="TableBodyCenter"/>
            </w:pPr>
            <w:r w:rsidRPr="0032642D">
              <w:t>106</w:t>
            </w:r>
          </w:p>
        </w:tc>
        <w:tc>
          <w:tcPr>
            <w:tcW w:w="1231" w:type="pct"/>
            <w:tcBorders>
              <w:top w:val="single" w:sz="4" w:space="0" w:color="auto"/>
              <w:left w:val="single" w:sz="6" w:space="0" w:color="auto"/>
              <w:bottom w:val="single" w:sz="4" w:space="0" w:color="auto"/>
              <w:right w:val="single" w:sz="6" w:space="0" w:color="auto"/>
            </w:tcBorders>
            <w:hideMark/>
          </w:tcPr>
          <w:p w14:paraId="3EBE005A" w14:textId="63CEC97E" w:rsidR="00C87024" w:rsidRPr="0032642D" w:rsidRDefault="003454B6" w:rsidP="008C2612">
            <w:pPr>
              <w:pStyle w:val="Source"/>
              <w:jc w:val="center"/>
            </w:pPr>
            <w:r>
              <w:t>D</w:t>
            </w:r>
            <w:r w:rsidR="003A7940">
              <w:t>iscontinued in August of FY</w:t>
            </w:r>
            <w:r w:rsidR="00EC1A09">
              <w:t> </w:t>
            </w:r>
            <w:r w:rsidR="003A7940">
              <w:t>2024</w:t>
            </w:r>
          </w:p>
        </w:tc>
        <w:tc>
          <w:tcPr>
            <w:tcW w:w="927" w:type="pct"/>
            <w:tcBorders>
              <w:top w:val="single" w:sz="4" w:space="0" w:color="auto"/>
              <w:left w:val="single" w:sz="6" w:space="0" w:color="auto"/>
              <w:bottom w:val="single" w:sz="4" w:space="0" w:color="auto"/>
              <w:right w:val="single" w:sz="6" w:space="0" w:color="auto"/>
            </w:tcBorders>
          </w:tcPr>
          <w:p w14:paraId="1A20411C" w14:textId="77777777" w:rsidR="00C87024" w:rsidRPr="00F55C46" w:rsidRDefault="00C87024">
            <w:pPr>
              <w:pStyle w:val="TableBodyCenter"/>
            </w:pPr>
            <w:r>
              <w:t>N/A</w:t>
            </w:r>
          </w:p>
        </w:tc>
        <w:tc>
          <w:tcPr>
            <w:tcW w:w="725" w:type="pct"/>
            <w:tcBorders>
              <w:top w:val="single" w:sz="4" w:space="0" w:color="auto"/>
              <w:left w:val="single" w:sz="6" w:space="0" w:color="auto"/>
              <w:bottom w:val="single" w:sz="4" w:space="0" w:color="auto"/>
              <w:right w:val="single" w:sz="6" w:space="0" w:color="auto"/>
            </w:tcBorders>
            <w:hideMark/>
          </w:tcPr>
          <w:p w14:paraId="626E7C6D" w14:textId="77777777" w:rsidR="00C87024" w:rsidRPr="00F55C46" w:rsidRDefault="00C87024">
            <w:pPr>
              <w:pStyle w:val="TableBodyCenter"/>
            </w:pPr>
            <w:r>
              <w:t>N/A</w:t>
            </w:r>
          </w:p>
        </w:tc>
        <w:tc>
          <w:tcPr>
            <w:tcW w:w="725" w:type="pct"/>
            <w:tcBorders>
              <w:top w:val="single" w:sz="4" w:space="0" w:color="auto"/>
              <w:left w:val="single" w:sz="6" w:space="0" w:color="auto"/>
              <w:bottom w:val="single" w:sz="4" w:space="0" w:color="auto"/>
              <w:right w:val="single" w:sz="6" w:space="0" w:color="auto"/>
            </w:tcBorders>
          </w:tcPr>
          <w:p w14:paraId="43A856B6" w14:textId="77777777" w:rsidR="00C87024" w:rsidRPr="00F55C46" w:rsidRDefault="00C87024">
            <w:pPr>
              <w:pStyle w:val="TableBodyCenter"/>
            </w:pPr>
            <w:r>
              <w:t>N/A</w:t>
            </w:r>
          </w:p>
        </w:tc>
        <w:tc>
          <w:tcPr>
            <w:tcW w:w="726" w:type="pct"/>
            <w:tcBorders>
              <w:top w:val="single" w:sz="4" w:space="0" w:color="auto"/>
              <w:left w:val="single" w:sz="6" w:space="0" w:color="auto"/>
              <w:bottom w:val="single" w:sz="4" w:space="0" w:color="auto"/>
              <w:right w:val="nil"/>
            </w:tcBorders>
            <w:hideMark/>
          </w:tcPr>
          <w:p w14:paraId="2C135A49" w14:textId="77777777" w:rsidR="00C87024" w:rsidRPr="00F55C46" w:rsidRDefault="00C87024">
            <w:pPr>
              <w:pStyle w:val="TableBodyCenter"/>
            </w:pPr>
            <w:r>
              <w:t>N/A</w:t>
            </w:r>
          </w:p>
        </w:tc>
      </w:tr>
      <w:tr w:rsidR="00C87024" w:rsidRPr="00A31DD3" w14:paraId="64918A02" w14:textId="77777777" w:rsidTr="00301A2F">
        <w:trPr>
          <w:cantSplit/>
          <w:trHeight w:val="300"/>
          <w:tblHeader/>
        </w:trPr>
        <w:tc>
          <w:tcPr>
            <w:tcW w:w="666" w:type="pct"/>
            <w:tcBorders>
              <w:top w:val="single" w:sz="4" w:space="0" w:color="auto"/>
              <w:left w:val="nil"/>
              <w:bottom w:val="single" w:sz="4" w:space="0" w:color="auto"/>
              <w:right w:val="single" w:sz="6" w:space="0" w:color="auto"/>
            </w:tcBorders>
            <w:hideMark/>
          </w:tcPr>
          <w:p w14:paraId="04B7EE99" w14:textId="77777777" w:rsidR="00C87024" w:rsidRPr="00F55C46" w:rsidRDefault="00C87024">
            <w:pPr>
              <w:pStyle w:val="TableBodyCenter"/>
            </w:pPr>
            <w:r w:rsidRPr="00587A13">
              <w:t>107</w:t>
            </w:r>
          </w:p>
        </w:tc>
        <w:tc>
          <w:tcPr>
            <w:tcW w:w="1231" w:type="pct"/>
            <w:tcBorders>
              <w:top w:val="single" w:sz="4" w:space="0" w:color="auto"/>
              <w:left w:val="single" w:sz="6" w:space="0" w:color="auto"/>
              <w:bottom w:val="single" w:sz="4" w:space="0" w:color="auto"/>
              <w:right w:val="single" w:sz="6" w:space="0" w:color="auto"/>
            </w:tcBorders>
            <w:hideMark/>
          </w:tcPr>
          <w:p w14:paraId="1F491F74" w14:textId="1E6BEAE1" w:rsidR="00C87024" w:rsidRPr="00F55C46" w:rsidRDefault="00C87024">
            <w:pPr>
              <w:pStyle w:val="TableBodyCenter"/>
            </w:pPr>
            <w:r w:rsidRPr="00F55C46">
              <w:t>6:</w:t>
            </w:r>
            <w:r w:rsidR="00A03E76" w:rsidRPr="00F55C46">
              <w:t>1</w:t>
            </w:r>
            <w:r w:rsidR="00A03E76">
              <w:t>0</w:t>
            </w:r>
            <w:r w:rsidR="00A03E76" w:rsidRPr="00F55C46">
              <w:t xml:space="preserve"> </w:t>
            </w:r>
            <w:r w:rsidRPr="00F55C46">
              <w:t>AM - 6:</w:t>
            </w:r>
            <w:r w:rsidR="00A03E76" w:rsidRPr="00F55C46">
              <w:t>0</w:t>
            </w:r>
            <w:r w:rsidR="00A03E76">
              <w:t>6</w:t>
            </w:r>
            <w:r w:rsidR="00A03E76" w:rsidRPr="00F55C46">
              <w:t xml:space="preserve"> </w:t>
            </w:r>
            <w:r w:rsidRPr="00F55C46">
              <w:t>PM</w:t>
            </w:r>
          </w:p>
        </w:tc>
        <w:tc>
          <w:tcPr>
            <w:tcW w:w="927" w:type="pct"/>
            <w:tcBorders>
              <w:top w:val="single" w:sz="4" w:space="0" w:color="auto"/>
              <w:left w:val="single" w:sz="6" w:space="0" w:color="auto"/>
              <w:bottom w:val="single" w:sz="4" w:space="0" w:color="auto"/>
              <w:right w:val="single" w:sz="6" w:space="0" w:color="auto"/>
            </w:tcBorders>
          </w:tcPr>
          <w:p w14:paraId="53485DA3" w14:textId="77777777" w:rsidR="00C87024" w:rsidRDefault="00C87024">
            <w:pPr>
              <w:pStyle w:val="TableBodyCenter"/>
            </w:pPr>
            <w:r w:rsidRPr="00F55C46">
              <w:t xml:space="preserve">6:40 AM </w:t>
            </w:r>
            <w:r>
              <w:t>–</w:t>
            </w:r>
          </w:p>
          <w:p w14:paraId="1A3D0E68" w14:textId="77777777" w:rsidR="00C87024" w:rsidRPr="00F55C46" w:rsidRDefault="00C87024">
            <w:pPr>
              <w:pStyle w:val="TableBodyCenter"/>
            </w:pPr>
            <w:r w:rsidRPr="00F55C46">
              <w:t>5:1</w:t>
            </w:r>
            <w:r>
              <w:t>6</w:t>
            </w:r>
            <w:r w:rsidRPr="00F55C46">
              <w:t xml:space="preserve"> PM</w:t>
            </w:r>
          </w:p>
        </w:tc>
        <w:tc>
          <w:tcPr>
            <w:tcW w:w="725" w:type="pct"/>
            <w:tcBorders>
              <w:top w:val="single" w:sz="4" w:space="0" w:color="auto"/>
              <w:left w:val="single" w:sz="6" w:space="0" w:color="auto"/>
              <w:bottom w:val="single" w:sz="4" w:space="0" w:color="auto"/>
              <w:right w:val="single" w:sz="6" w:space="0" w:color="auto"/>
            </w:tcBorders>
            <w:hideMark/>
          </w:tcPr>
          <w:p w14:paraId="335E7D9B" w14:textId="77777777" w:rsidR="00C87024" w:rsidRPr="00F55C46" w:rsidRDefault="00C87024">
            <w:pPr>
              <w:pStyle w:val="TableBodyCenter"/>
            </w:pPr>
            <w:r w:rsidRPr="00F55C46">
              <w:t>60</w:t>
            </w:r>
          </w:p>
        </w:tc>
        <w:tc>
          <w:tcPr>
            <w:tcW w:w="725" w:type="pct"/>
            <w:tcBorders>
              <w:top w:val="single" w:sz="4" w:space="0" w:color="auto"/>
              <w:left w:val="single" w:sz="6" w:space="0" w:color="auto"/>
              <w:bottom w:val="single" w:sz="4" w:space="0" w:color="auto"/>
              <w:right w:val="single" w:sz="6" w:space="0" w:color="auto"/>
            </w:tcBorders>
          </w:tcPr>
          <w:p w14:paraId="4B056445" w14:textId="77777777" w:rsidR="00C87024" w:rsidRPr="00F55C46" w:rsidRDefault="00C87024">
            <w:pPr>
              <w:pStyle w:val="TableBodyCenter"/>
            </w:pPr>
            <w:r w:rsidRPr="00F55C46">
              <w:t>60</w:t>
            </w:r>
          </w:p>
        </w:tc>
        <w:tc>
          <w:tcPr>
            <w:tcW w:w="726" w:type="pct"/>
            <w:tcBorders>
              <w:top w:val="single" w:sz="4" w:space="0" w:color="auto"/>
              <w:left w:val="single" w:sz="6" w:space="0" w:color="auto"/>
              <w:bottom w:val="single" w:sz="4" w:space="0" w:color="auto"/>
              <w:right w:val="nil"/>
            </w:tcBorders>
            <w:hideMark/>
          </w:tcPr>
          <w:p w14:paraId="28E4976A" w14:textId="77777777" w:rsidR="00C87024" w:rsidRPr="00F55C46" w:rsidRDefault="00C87024">
            <w:pPr>
              <w:pStyle w:val="TableBodyCenter"/>
            </w:pPr>
            <w:r w:rsidRPr="00F55C46">
              <w:t>7 Days</w:t>
            </w:r>
          </w:p>
        </w:tc>
      </w:tr>
      <w:tr w:rsidR="00C87024" w:rsidRPr="00A31DD3" w14:paraId="79A74361" w14:textId="77777777" w:rsidTr="00301A2F">
        <w:trPr>
          <w:cantSplit/>
          <w:trHeight w:val="300"/>
          <w:tblHeader/>
        </w:trPr>
        <w:tc>
          <w:tcPr>
            <w:tcW w:w="666" w:type="pct"/>
            <w:tcBorders>
              <w:top w:val="single" w:sz="4" w:space="0" w:color="auto"/>
              <w:left w:val="nil"/>
              <w:bottom w:val="single" w:sz="4" w:space="0" w:color="auto"/>
              <w:right w:val="single" w:sz="6" w:space="0" w:color="auto"/>
            </w:tcBorders>
            <w:hideMark/>
          </w:tcPr>
          <w:p w14:paraId="3E685A06" w14:textId="77777777" w:rsidR="00C87024" w:rsidRPr="00F55C46" w:rsidRDefault="00C87024">
            <w:pPr>
              <w:pStyle w:val="TableBodyCenter"/>
            </w:pPr>
            <w:r w:rsidRPr="00587A13">
              <w:t>108</w:t>
            </w:r>
          </w:p>
        </w:tc>
        <w:tc>
          <w:tcPr>
            <w:tcW w:w="1231" w:type="pct"/>
            <w:tcBorders>
              <w:top w:val="single" w:sz="4" w:space="0" w:color="auto"/>
              <w:left w:val="single" w:sz="6" w:space="0" w:color="auto"/>
              <w:bottom w:val="single" w:sz="4" w:space="0" w:color="auto"/>
              <w:right w:val="single" w:sz="6" w:space="0" w:color="auto"/>
            </w:tcBorders>
            <w:hideMark/>
          </w:tcPr>
          <w:p w14:paraId="44527637" w14:textId="77777777" w:rsidR="00C87024" w:rsidRPr="00F55C46" w:rsidRDefault="00C87024">
            <w:pPr>
              <w:pStyle w:val="TableBodyCenter"/>
            </w:pPr>
            <w:r w:rsidRPr="00F55C46">
              <w:t>6:35 AM - 8:</w:t>
            </w:r>
            <w:r>
              <w:t>40</w:t>
            </w:r>
            <w:r w:rsidRPr="00F55C46">
              <w:t xml:space="preserve"> PM</w:t>
            </w:r>
          </w:p>
        </w:tc>
        <w:tc>
          <w:tcPr>
            <w:tcW w:w="927" w:type="pct"/>
            <w:tcBorders>
              <w:top w:val="single" w:sz="4" w:space="0" w:color="auto"/>
              <w:left w:val="single" w:sz="6" w:space="0" w:color="auto"/>
              <w:bottom w:val="single" w:sz="4" w:space="0" w:color="auto"/>
              <w:right w:val="single" w:sz="6" w:space="0" w:color="auto"/>
            </w:tcBorders>
          </w:tcPr>
          <w:p w14:paraId="2A8DF43F" w14:textId="77777777" w:rsidR="00C87024" w:rsidRDefault="00C87024">
            <w:pPr>
              <w:pStyle w:val="TableBodyCenter"/>
            </w:pPr>
            <w:r w:rsidRPr="00F55C46">
              <w:t xml:space="preserve">7:20 AM </w:t>
            </w:r>
            <w:r>
              <w:t>–</w:t>
            </w:r>
            <w:r w:rsidRPr="00F55C46">
              <w:t xml:space="preserve"> </w:t>
            </w:r>
          </w:p>
          <w:p w14:paraId="22DFEDAE" w14:textId="77777777" w:rsidR="00C87024" w:rsidRPr="00F55C46" w:rsidRDefault="00C87024">
            <w:pPr>
              <w:pStyle w:val="TableBodyCenter"/>
            </w:pPr>
            <w:r w:rsidRPr="00F55C46">
              <w:t>5:</w:t>
            </w:r>
            <w:r>
              <w:t>50</w:t>
            </w:r>
            <w:r w:rsidRPr="00F55C46">
              <w:t xml:space="preserve"> PM</w:t>
            </w:r>
          </w:p>
        </w:tc>
        <w:tc>
          <w:tcPr>
            <w:tcW w:w="725" w:type="pct"/>
            <w:tcBorders>
              <w:top w:val="single" w:sz="4" w:space="0" w:color="auto"/>
              <w:left w:val="single" w:sz="6" w:space="0" w:color="auto"/>
              <w:bottom w:val="single" w:sz="4" w:space="0" w:color="auto"/>
              <w:right w:val="single" w:sz="6" w:space="0" w:color="auto"/>
            </w:tcBorders>
            <w:hideMark/>
          </w:tcPr>
          <w:p w14:paraId="03ADE90F" w14:textId="77777777" w:rsidR="00C87024" w:rsidRPr="00F55C46" w:rsidRDefault="00C87024">
            <w:pPr>
              <w:pStyle w:val="TableBodyCenter"/>
            </w:pPr>
            <w:r w:rsidRPr="00F55C46">
              <w:t>30</w:t>
            </w:r>
          </w:p>
        </w:tc>
        <w:tc>
          <w:tcPr>
            <w:tcW w:w="725" w:type="pct"/>
            <w:tcBorders>
              <w:top w:val="single" w:sz="4" w:space="0" w:color="auto"/>
              <w:left w:val="single" w:sz="6" w:space="0" w:color="auto"/>
              <w:bottom w:val="single" w:sz="4" w:space="0" w:color="auto"/>
              <w:right w:val="single" w:sz="6" w:space="0" w:color="auto"/>
            </w:tcBorders>
          </w:tcPr>
          <w:p w14:paraId="41D28472" w14:textId="77777777" w:rsidR="00C87024" w:rsidRPr="00F55C46" w:rsidRDefault="00C87024">
            <w:pPr>
              <w:pStyle w:val="TableBodyCenter"/>
            </w:pPr>
            <w:r w:rsidRPr="00F55C46">
              <w:t>60</w:t>
            </w:r>
          </w:p>
        </w:tc>
        <w:tc>
          <w:tcPr>
            <w:tcW w:w="726" w:type="pct"/>
            <w:tcBorders>
              <w:top w:val="single" w:sz="4" w:space="0" w:color="auto"/>
              <w:left w:val="single" w:sz="6" w:space="0" w:color="auto"/>
              <w:bottom w:val="single" w:sz="4" w:space="0" w:color="auto"/>
              <w:right w:val="nil"/>
            </w:tcBorders>
            <w:hideMark/>
          </w:tcPr>
          <w:p w14:paraId="442FD265" w14:textId="77777777" w:rsidR="00C87024" w:rsidRPr="00F55C46" w:rsidRDefault="00C87024">
            <w:pPr>
              <w:pStyle w:val="TableBodyCenter"/>
            </w:pPr>
            <w:r w:rsidRPr="00F55C46">
              <w:t>7 Days</w:t>
            </w:r>
          </w:p>
        </w:tc>
      </w:tr>
      <w:tr w:rsidR="00C87024" w:rsidRPr="00A31DD3" w14:paraId="11CE0C52" w14:textId="77777777" w:rsidTr="00301A2F">
        <w:trPr>
          <w:cantSplit/>
          <w:trHeight w:val="300"/>
          <w:tblHeader/>
        </w:trPr>
        <w:tc>
          <w:tcPr>
            <w:tcW w:w="666" w:type="pct"/>
            <w:tcBorders>
              <w:top w:val="single" w:sz="4" w:space="0" w:color="auto"/>
              <w:left w:val="nil"/>
              <w:bottom w:val="single" w:sz="4" w:space="0" w:color="auto"/>
              <w:right w:val="single" w:sz="6" w:space="0" w:color="auto"/>
            </w:tcBorders>
            <w:hideMark/>
          </w:tcPr>
          <w:p w14:paraId="20D0E683" w14:textId="77777777" w:rsidR="00C87024" w:rsidRPr="00F55C46" w:rsidRDefault="00C87024">
            <w:pPr>
              <w:pStyle w:val="TableBodyCenter"/>
            </w:pPr>
            <w:r w:rsidRPr="00587A13">
              <w:t>109</w:t>
            </w:r>
          </w:p>
        </w:tc>
        <w:tc>
          <w:tcPr>
            <w:tcW w:w="1231" w:type="pct"/>
            <w:tcBorders>
              <w:top w:val="single" w:sz="4" w:space="0" w:color="auto"/>
              <w:left w:val="single" w:sz="6" w:space="0" w:color="auto"/>
              <w:bottom w:val="single" w:sz="4" w:space="0" w:color="auto"/>
              <w:right w:val="single" w:sz="6" w:space="0" w:color="auto"/>
            </w:tcBorders>
            <w:hideMark/>
          </w:tcPr>
          <w:p w14:paraId="0927F640" w14:textId="77777777" w:rsidR="00C87024" w:rsidRPr="00F55C46" w:rsidRDefault="00C87024">
            <w:pPr>
              <w:pStyle w:val="TableBodyCenter"/>
            </w:pPr>
            <w:r w:rsidRPr="00F55C46">
              <w:t>6:05 AM - 5:19 PM</w:t>
            </w:r>
          </w:p>
        </w:tc>
        <w:tc>
          <w:tcPr>
            <w:tcW w:w="927" w:type="pct"/>
            <w:tcBorders>
              <w:top w:val="single" w:sz="4" w:space="0" w:color="auto"/>
              <w:left w:val="single" w:sz="6" w:space="0" w:color="auto"/>
              <w:bottom w:val="single" w:sz="4" w:space="0" w:color="auto"/>
              <w:right w:val="single" w:sz="6" w:space="0" w:color="auto"/>
            </w:tcBorders>
          </w:tcPr>
          <w:p w14:paraId="5D1EB3BD" w14:textId="77777777" w:rsidR="00C87024" w:rsidRDefault="00C87024">
            <w:pPr>
              <w:pStyle w:val="TableBodyCenter"/>
            </w:pPr>
            <w:r w:rsidRPr="00F55C46">
              <w:t xml:space="preserve">6:50 AM </w:t>
            </w:r>
            <w:r>
              <w:t>–</w:t>
            </w:r>
            <w:r w:rsidRPr="00F55C46">
              <w:t xml:space="preserve"> </w:t>
            </w:r>
          </w:p>
          <w:p w14:paraId="7DE2463A" w14:textId="77777777" w:rsidR="00C87024" w:rsidRPr="00F55C46" w:rsidRDefault="00C87024">
            <w:pPr>
              <w:pStyle w:val="TableBodyCenter"/>
            </w:pPr>
            <w:r w:rsidRPr="00F55C46">
              <w:t>6:0</w:t>
            </w:r>
            <w:r>
              <w:t>2</w:t>
            </w:r>
            <w:r w:rsidRPr="00F55C46">
              <w:t xml:space="preserve"> PM</w:t>
            </w:r>
          </w:p>
        </w:tc>
        <w:tc>
          <w:tcPr>
            <w:tcW w:w="725" w:type="pct"/>
            <w:tcBorders>
              <w:top w:val="single" w:sz="4" w:space="0" w:color="auto"/>
              <w:left w:val="single" w:sz="6" w:space="0" w:color="auto"/>
              <w:bottom w:val="single" w:sz="4" w:space="0" w:color="auto"/>
              <w:right w:val="single" w:sz="6" w:space="0" w:color="auto"/>
            </w:tcBorders>
            <w:hideMark/>
          </w:tcPr>
          <w:p w14:paraId="6CAD26D7" w14:textId="77777777" w:rsidR="00C87024" w:rsidRPr="00F55C46" w:rsidRDefault="00C87024">
            <w:pPr>
              <w:pStyle w:val="TableBodyCenter"/>
            </w:pPr>
            <w:r w:rsidRPr="00F55C46">
              <w:t>30</w:t>
            </w:r>
          </w:p>
        </w:tc>
        <w:tc>
          <w:tcPr>
            <w:tcW w:w="725" w:type="pct"/>
            <w:tcBorders>
              <w:top w:val="single" w:sz="4" w:space="0" w:color="auto"/>
              <w:left w:val="single" w:sz="6" w:space="0" w:color="auto"/>
              <w:bottom w:val="single" w:sz="4" w:space="0" w:color="auto"/>
              <w:right w:val="single" w:sz="6" w:space="0" w:color="auto"/>
            </w:tcBorders>
          </w:tcPr>
          <w:p w14:paraId="49B7E50A" w14:textId="77777777" w:rsidR="00C87024" w:rsidRPr="00F55C46" w:rsidRDefault="00C87024">
            <w:pPr>
              <w:pStyle w:val="TableBodyCenter"/>
            </w:pPr>
            <w:r w:rsidRPr="00F55C46">
              <w:t>60</w:t>
            </w:r>
          </w:p>
        </w:tc>
        <w:tc>
          <w:tcPr>
            <w:tcW w:w="726" w:type="pct"/>
            <w:tcBorders>
              <w:top w:val="single" w:sz="4" w:space="0" w:color="auto"/>
              <w:left w:val="single" w:sz="6" w:space="0" w:color="auto"/>
              <w:bottom w:val="single" w:sz="4" w:space="0" w:color="auto"/>
              <w:right w:val="nil"/>
            </w:tcBorders>
            <w:hideMark/>
          </w:tcPr>
          <w:p w14:paraId="2EDA8FDE" w14:textId="77777777" w:rsidR="00C87024" w:rsidRPr="00F55C46" w:rsidRDefault="00C87024">
            <w:pPr>
              <w:pStyle w:val="TableBodyCenter"/>
            </w:pPr>
            <w:r w:rsidRPr="00F55C46">
              <w:t>7 Days</w:t>
            </w:r>
          </w:p>
        </w:tc>
      </w:tr>
      <w:tr w:rsidR="00C87024" w:rsidRPr="00A31DD3" w14:paraId="1416B5E2" w14:textId="77777777" w:rsidTr="00301A2F">
        <w:trPr>
          <w:cantSplit/>
          <w:trHeight w:val="300"/>
          <w:tblHeader/>
        </w:trPr>
        <w:tc>
          <w:tcPr>
            <w:tcW w:w="666" w:type="pct"/>
            <w:tcBorders>
              <w:top w:val="single" w:sz="4" w:space="0" w:color="auto"/>
              <w:left w:val="nil"/>
              <w:bottom w:val="single" w:sz="4" w:space="0" w:color="auto"/>
              <w:right w:val="single" w:sz="6" w:space="0" w:color="auto"/>
            </w:tcBorders>
            <w:hideMark/>
          </w:tcPr>
          <w:p w14:paraId="28BB6302" w14:textId="77777777" w:rsidR="00C87024" w:rsidRPr="00F55C46" w:rsidRDefault="00C87024">
            <w:pPr>
              <w:pStyle w:val="TableBodyCenter"/>
            </w:pPr>
            <w:r w:rsidRPr="00587A13">
              <w:t>110</w:t>
            </w:r>
          </w:p>
        </w:tc>
        <w:tc>
          <w:tcPr>
            <w:tcW w:w="1231" w:type="pct"/>
            <w:tcBorders>
              <w:top w:val="single" w:sz="4" w:space="0" w:color="auto"/>
              <w:left w:val="single" w:sz="6" w:space="0" w:color="auto"/>
              <w:bottom w:val="single" w:sz="4" w:space="0" w:color="auto"/>
              <w:right w:val="single" w:sz="6" w:space="0" w:color="auto"/>
            </w:tcBorders>
            <w:hideMark/>
          </w:tcPr>
          <w:p w14:paraId="37D20690" w14:textId="1F352F6F" w:rsidR="00C87024" w:rsidRPr="00F55C46" w:rsidRDefault="00C87024">
            <w:pPr>
              <w:pStyle w:val="TableBodyCenter"/>
            </w:pPr>
            <w:r w:rsidRPr="00F55C46">
              <w:t>6:</w:t>
            </w:r>
            <w:r w:rsidR="00516CF2" w:rsidRPr="00F55C46">
              <w:t>3</w:t>
            </w:r>
            <w:r w:rsidR="00516CF2">
              <w:t>3</w:t>
            </w:r>
            <w:r w:rsidR="00516CF2" w:rsidRPr="00F55C46">
              <w:t xml:space="preserve"> </w:t>
            </w:r>
            <w:r w:rsidRPr="00F55C46">
              <w:t>AM - 5:</w:t>
            </w:r>
            <w:r w:rsidR="00516CF2">
              <w:t>49</w:t>
            </w:r>
            <w:r w:rsidR="00516CF2" w:rsidRPr="00F55C46">
              <w:t xml:space="preserve"> </w:t>
            </w:r>
            <w:r w:rsidRPr="00F55C46">
              <w:t>PM</w:t>
            </w:r>
          </w:p>
        </w:tc>
        <w:tc>
          <w:tcPr>
            <w:tcW w:w="927" w:type="pct"/>
            <w:tcBorders>
              <w:top w:val="single" w:sz="4" w:space="0" w:color="auto"/>
              <w:left w:val="single" w:sz="6" w:space="0" w:color="auto"/>
              <w:bottom w:val="single" w:sz="4" w:space="0" w:color="auto"/>
              <w:right w:val="single" w:sz="6" w:space="0" w:color="auto"/>
            </w:tcBorders>
          </w:tcPr>
          <w:p w14:paraId="0F529D0E" w14:textId="77777777" w:rsidR="00C87024" w:rsidRDefault="00C87024">
            <w:pPr>
              <w:pStyle w:val="TableBodyCenter"/>
            </w:pPr>
            <w:r w:rsidRPr="00F55C46">
              <w:t xml:space="preserve">6:55 AM </w:t>
            </w:r>
            <w:r>
              <w:t>–</w:t>
            </w:r>
            <w:r w:rsidRPr="00F55C46">
              <w:t xml:space="preserve"> </w:t>
            </w:r>
          </w:p>
          <w:p w14:paraId="6F5FD449" w14:textId="77777777" w:rsidR="00C87024" w:rsidRPr="00F55C46" w:rsidRDefault="00C87024">
            <w:pPr>
              <w:pStyle w:val="TableBodyCenter"/>
            </w:pPr>
            <w:r w:rsidRPr="00F55C46">
              <w:t>6:0</w:t>
            </w:r>
            <w:r>
              <w:t>6</w:t>
            </w:r>
            <w:r w:rsidRPr="00F55C46">
              <w:t xml:space="preserve"> PM</w:t>
            </w:r>
          </w:p>
        </w:tc>
        <w:tc>
          <w:tcPr>
            <w:tcW w:w="725" w:type="pct"/>
            <w:tcBorders>
              <w:top w:val="single" w:sz="4" w:space="0" w:color="auto"/>
              <w:left w:val="single" w:sz="6" w:space="0" w:color="auto"/>
              <w:bottom w:val="single" w:sz="4" w:space="0" w:color="auto"/>
              <w:right w:val="single" w:sz="6" w:space="0" w:color="auto"/>
            </w:tcBorders>
            <w:hideMark/>
          </w:tcPr>
          <w:p w14:paraId="4A5FE92F" w14:textId="77777777" w:rsidR="00C87024" w:rsidRPr="00F55C46" w:rsidRDefault="00C87024">
            <w:pPr>
              <w:pStyle w:val="TableBodyCenter"/>
            </w:pPr>
            <w:r w:rsidRPr="00F55C46">
              <w:t>30</w:t>
            </w:r>
          </w:p>
        </w:tc>
        <w:tc>
          <w:tcPr>
            <w:tcW w:w="725" w:type="pct"/>
            <w:tcBorders>
              <w:top w:val="single" w:sz="4" w:space="0" w:color="auto"/>
              <w:left w:val="single" w:sz="6" w:space="0" w:color="auto"/>
              <w:bottom w:val="single" w:sz="4" w:space="0" w:color="auto"/>
              <w:right w:val="single" w:sz="6" w:space="0" w:color="auto"/>
            </w:tcBorders>
          </w:tcPr>
          <w:p w14:paraId="5C8182DE" w14:textId="77777777" w:rsidR="00C87024" w:rsidRPr="00F55C46" w:rsidRDefault="00C87024">
            <w:pPr>
              <w:pStyle w:val="TableBodyCenter"/>
            </w:pPr>
            <w:r w:rsidRPr="00F55C46">
              <w:t>30</w:t>
            </w:r>
          </w:p>
        </w:tc>
        <w:tc>
          <w:tcPr>
            <w:tcW w:w="726" w:type="pct"/>
            <w:tcBorders>
              <w:top w:val="single" w:sz="4" w:space="0" w:color="auto"/>
              <w:left w:val="single" w:sz="6" w:space="0" w:color="auto"/>
              <w:bottom w:val="single" w:sz="4" w:space="0" w:color="auto"/>
              <w:right w:val="nil"/>
            </w:tcBorders>
            <w:hideMark/>
          </w:tcPr>
          <w:p w14:paraId="6F8673D5" w14:textId="77777777" w:rsidR="00C87024" w:rsidRPr="00F55C46" w:rsidRDefault="00C87024">
            <w:pPr>
              <w:pStyle w:val="TableBodyCenter"/>
            </w:pPr>
            <w:r w:rsidRPr="00F55C46">
              <w:t>7 Days</w:t>
            </w:r>
          </w:p>
        </w:tc>
      </w:tr>
      <w:tr w:rsidR="00C87024" w:rsidRPr="00A31DD3" w14:paraId="5973CFAD" w14:textId="77777777" w:rsidTr="00301A2F">
        <w:trPr>
          <w:cantSplit/>
          <w:trHeight w:val="300"/>
          <w:tblHeader/>
        </w:trPr>
        <w:tc>
          <w:tcPr>
            <w:tcW w:w="666" w:type="pct"/>
            <w:tcBorders>
              <w:top w:val="single" w:sz="4" w:space="0" w:color="auto"/>
              <w:left w:val="nil"/>
              <w:bottom w:val="single" w:sz="4" w:space="0" w:color="auto"/>
              <w:right w:val="single" w:sz="6" w:space="0" w:color="auto"/>
            </w:tcBorders>
            <w:hideMark/>
          </w:tcPr>
          <w:p w14:paraId="464C4A2F" w14:textId="77777777" w:rsidR="00C87024" w:rsidRPr="00F55C46" w:rsidRDefault="00C87024">
            <w:pPr>
              <w:pStyle w:val="TableBodyCenter"/>
            </w:pPr>
            <w:r w:rsidRPr="00587A13">
              <w:t>114</w:t>
            </w:r>
          </w:p>
        </w:tc>
        <w:tc>
          <w:tcPr>
            <w:tcW w:w="1231" w:type="pct"/>
            <w:tcBorders>
              <w:top w:val="single" w:sz="4" w:space="0" w:color="auto"/>
              <w:left w:val="single" w:sz="6" w:space="0" w:color="auto"/>
              <w:bottom w:val="single" w:sz="4" w:space="0" w:color="auto"/>
              <w:right w:val="single" w:sz="6" w:space="0" w:color="auto"/>
            </w:tcBorders>
            <w:hideMark/>
          </w:tcPr>
          <w:p w14:paraId="77C6D7EB" w14:textId="77777777" w:rsidR="00C87024" w:rsidRPr="00F55C46" w:rsidRDefault="00C87024">
            <w:pPr>
              <w:pStyle w:val="TableBodyCenter"/>
            </w:pPr>
            <w:r w:rsidRPr="00F55C46">
              <w:t>8:30 AM - 9:2</w:t>
            </w:r>
            <w:r>
              <w:t>9</w:t>
            </w:r>
            <w:r w:rsidRPr="00F55C46">
              <w:t xml:space="preserve"> PM</w:t>
            </w:r>
          </w:p>
        </w:tc>
        <w:tc>
          <w:tcPr>
            <w:tcW w:w="927" w:type="pct"/>
            <w:tcBorders>
              <w:top w:val="single" w:sz="4" w:space="0" w:color="auto"/>
              <w:left w:val="single" w:sz="6" w:space="0" w:color="auto"/>
              <w:bottom w:val="single" w:sz="4" w:space="0" w:color="auto"/>
              <w:right w:val="single" w:sz="6" w:space="0" w:color="auto"/>
            </w:tcBorders>
          </w:tcPr>
          <w:p w14:paraId="22565353" w14:textId="77777777" w:rsidR="00C87024" w:rsidRDefault="00C87024">
            <w:pPr>
              <w:pStyle w:val="TableBodyCenter"/>
            </w:pPr>
            <w:r w:rsidRPr="00F55C46">
              <w:t xml:space="preserve">8:30 AM </w:t>
            </w:r>
            <w:r>
              <w:t>–</w:t>
            </w:r>
            <w:r w:rsidRPr="00F55C46">
              <w:t xml:space="preserve"> </w:t>
            </w:r>
          </w:p>
          <w:p w14:paraId="64C761DB" w14:textId="77777777" w:rsidR="00C87024" w:rsidRPr="00F55C46" w:rsidRDefault="00C87024">
            <w:pPr>
              <w:pStyle w:val="TableBodyCenter"/>
            </w:pPr>
            <w:r w:rsidRPr="00F55C46">
              <w:t>6:2</w:t>
            </w:r>
            <w:r>
              <w:t>4</w:t>
            </w:r>
            <w:r w:rsidRPr="00F55C46">
              <w:t xml:space="preserve"> PM</w:t>
            </w:r>
          </w:p>
        </w:tc>
        <w:tc>
          <w:tcPr>
            <w:tcW w:w="725" w:type="pct"/>
            <w:tcBorders>
              <w:top w:val="single" w:sz="4" w:space="0" w:color="auto"/>
              <w:left w:val="single" w:sz="6" w:space="0" w:color="auto"/>
              <w:bottom w:val="single" w:sz="4" w:space="0" w:color="auto"/>
              <w:right w:val="single" w:sz="6" w:space="0" w:color="auto"/>
            </w:tcBorders>
            <w:hideMark/>
          </w:tcPr>
          <w:p w14:paraId="5001EC12" w14:textId="77777777" w:rsidR="00C87024" w:rsidRPr="00F55C46" w:rsidRDefault="00C87024">
            <w:pPr>
              <w:pStyle w:val="TableBodyCenter"/>
            </w:pPr>
            <w:r w:rsidRPr="00F55C46">
              <w:t>60</w:t>
            </w:r>
          </w:p>
        </w:tc>
        <w:tc>
          <w:tcPr>
            <w:tcW w:w="725" w:type="pct"/>
            <w:tcBorders>
              <w:top w:val="single" w:sz="4" w:space="0" w:color="auto"/>
              <w:left w:val="single" w:sz="6" w:space="0" w:color="auto"/>
              <w:bottom w:val="single" w:sz="4" w:space="0" w:color="auto"/>
              <w:right w:val="single" w:sz="6" w:space="0" w:color="auto"/>
            </w:tcBorders>
          </w:tcPr>
          <w:p w14:paraId="74CA3C63" w14:textId="77777777" w:rsidR="00C87024" w:rsidRPr="00F55C46" w:rsidRDefault="00C87024">
            <w:pPr>
              <w:pStyle w:val="TableBodyCenter"/>
            </w:pPr>
            <w:r w:rsidRPr="00F55C46">
              <w:t>60</w:t>
            </w:r>
          </w:p>
        </w:tc>
        <w:tc>
          <w:tcPr>
            <w:tcW w:w="726" w:type="pct"/>
            <w:tcBorders>
              <w:top w:val="single" w:sz="4" w:space="0" w:color="auto"/>
              <w:left w:val="single" w:sz="6" w:space="0" w:color="auto"/>
              <w:bottom w:val="single" w:sz="4" w:space="0" w:color="auto"/>
              <w:right w:val="nil"/>
            </w:tcBorders>
            <w:hideMark/>
          </w:tcPr>
          <w:p w14:paraId="0D7B979B" w14:textId="77777777" w:rsidR="00C87024" w:rsidRPr="00F55C46" w:rsidRDefault="00C87024">
            <w:pPr>
              <w:pStyle w:val="TableBodyCenter"/>
            </w:pPr>
            <w:r w:rsidRPr="00F55C46">
              <w:t>7 Days</w:t>
            </w:r>
          </w:p>
        </w:tc>
      </w:tr>
      <w:tr w:rsidR="00C87024" w:rsidRPr="00A31DD3" w14:paraId="7A8D918F" w14:textId="77777777" w:rsidTr="00301A2F">
        <w:trPr>
          <w:cantSplit/>
          <w:trHeight w:val="300"/>
          <w:tblHeader/>
        </w:trPr>
        <w:tc>
          <w:tcPr>
            <w:tcW w:w="666" w:type="pct"/>
            <w:tcBorders>
              <w:top w:val="single" w:sz="4" w:space="0" w:color="auto"/>
              <w:left w:val="nil"/>
              <w:bottom w:val="single" w:sz="4" w:space="0" w:color="auto"/>
              <w:right w:val="single" w:sz="6" w:space="0" w:color="auto"/>
            </w:tcBorders>
            <w:hideMark/>
          </w:tcPr>
          <w:p w14:paraId="4AF30CCB" w14:textId="77777777" w:rsidR="00C87024" w:rsidRPr="00802E4D" w:rsidRDefault="00C87024">
            <w:pPr>
              <w:pStyle w:val="TableBodyCenter"/>
            </w:pPr>
            <w:r w:rsidRPr="00802E4D">
              <w:t>Boston Hospital Shuttle</w:t>
            </w:r>
          </w:p>
        </w:tc>
        <w:tc>
          <w:tcPr>
            <w:tcW w:w="1231" w:type="pct"/>
            <w:tcBorders>
              <w:top w:val="single" w:sz="4" w:space="0" w:color="auto"/>
              <w:left w:val="single" w:sz="6" w:space="0" w:color="auto"/>
              <w:bottom w:val="single" w:sz="4" w:space="0" w:color="auto"/>
              <w:right w:val="single" w:sz="6" w:space="0" w:color="auto"/>
            </w:tcBorders>
            <w:hideMark/>
          </w:tcPr>
          <w:p w14:paraId="693EA5A1" w14:textId="77777777" w:rsidR="00C87024" w:rsidRPr="00802E4D" w:rsidRDefault="00C87024">
            <w:pPr>
              <w:pStyle w:val="TableBodyCenter"/>
            </w:pPr>
            <w:r w:rsidRPr="00802E4D">
              <w:t xml:space="preserve">8:30 AM–2:30 PM (return trip leaves from Boston) </w:t>
            </w:r>
          </w:p>
        </w:tc>
        <w:tc>
          <w:tcPr>
            <w:tcW w:w="927" w:type="pct"/>
            <w:tcBorders>
              <w:top w:val="single" w:sz="4" w:space="0" w:color="auto"/>
              <w:left w:val="single" w:sz="6" w:space="0" w:color="auto"/>
              <w:bottom w:val="single" w:sz="4" w:space="0" w:color="auto"/>
              <w:right w:val="single" w:sz="6" w:space="0" w:color="auto"/>
            </w:tcBorders>
          </w:tcPr>
          <w:p w14:paraId="2365022F" w14:textId="5094326F" w:rsidR="00C87024" w:rsidRPr="00802E4D" w:rsidRDefault="00F2701C">
            <w:pPr>
              <w:pStyle w:val="TableBodyCenter"/>
            </w:pPr>
            <w:r>
              <w:t>N/A</w:t>
            </w:r>
          </w:p>
        </w:tc>
        <w:tc>
          <w:tcPr>
            <w:tcW w:w="725" w:type="pct"/>
            <w:tcBorders>
              <w:top w:val="single" w:sz="4" w:space="0" w:color="auto"/>
              <w:left w:val="single" w:sz="6" w:space="0" w:color="auto"/>
              <w:bottom w:val="single" w:sz="4" w:space="0" w:color="auto"/>
              <w:right w:val="single" w:sz="6" w:space="0" w:color="auto"/>
            </w:tcBorders>
            <w:hideMark/>
          </w:tcPr>
          <w:p w14:paraId="75117FBD" w14:textId="77777777" w:rsidR="00C87024" w:rsidRPr="00802E4D" w:rsidRDefault="00C87024">
            <w:pPr>
              <w:pStyle w:val="TableBodyCenter"/>
            </w:pPr>
            <w:r w:rsidRPr="00802E4D">
              <w:t>Thursdays only</w:t>
            </w:r>
          </w:p>
        </w:tc>
        <w:tc>
          <w:tcPr>
            <w:tcW w:w="725" w:type="pct"/>
            <w:tcBorders>
              <w:top w:val="single" w:sz="4" w:space="0" w:color="auto"/>
              <w:left w:val="single" w:sz="6" w:space="0" w:color="auto"/>
              <w:bottom w:val="single" w:sz="4" w:space="0" w:color="auto"/>
              <w:right w:val="single" w:sz="6" w:space="0" w:color="auto"/>
            </w:tcBorders>
          </w:tcPr>
          <w:p w14:paraId="3B5E7E7B" w14:textId="4F35B4D0" w:rsidR="00C87024" w:rsidRPr="00802E4D" w:rsidRDefault="00F2701C">
            <w:pPr>
              <w:pStyle w:val="TableBodyCenter"/>
            </w:pPr>
            <w:r>
              <w:t>N/A</w:t>
            </w:r>
          </w:p>
        </w:tc>
        <w:tc>
          <w:tcPr>
            <w:tcW w:w="726" w:type="pct"/>
            <w:tcBorders>
              <w:top w:val="single" w:sz="4" w:space="0" w:color="auto"/>
              <w:left w:val="single" w:sz="6" w:space="0" w:color="auto"/>
              <w:bottom w:val="single" w:sz="4" w:space="0" w:color="auto"/>
              <w:right w:val="nil"/>
            </w:tcBorders>
            <w:hideMark/>
          </w:tcPr>
          <w:p w14:paraId="3327023C" w14:textId="1AAEF4F3" w:rsidR="00C87024" w:rsidRPr="00802E4D" w:rsidRDefault="00F2701C">
            <w:pPr>
              <w:pStyle w:val="TableBodyCenter"/>
            </w:pPr>
            <w:r>
              <w:t>N/A</w:t>
            </w:r>
          </w:p>
        </w:tc>
      </w:tr>
      <w:tr w:rsidR="00C87024" w:rsidRPr="00A31DD3" w14:paraId="38A40E7F" w14:textId="77777777" w:rsidTr="00301A2F">
        <w:trPr>
          <w:cantSplit/>
          <w:trHeight w:val="300"/>
          <w:tblHeader/>
        </w:trPr>
        <w:tc>
          <w:tcPr>
            <w:tcW w:w="666" w:type="pct"/>
            <w:tcBorders>
              <w:top w:val="single" w:sz="4" w:space="0" w:color="auto"/>
              <w:left w:val="nil"/>
              <w:bottom w:val="single" w:sz="4" w:space="0" w:color="auto"/>
              <w:right w:val="single" w:sz="6" w:space="0" w:color="auto"/>
            </w:tcBorders>
            <w:hideMark/>
          </w:tcPr>
          <w:p w14:paraId="24160C05" w14:textId="77777777" w:rsidR="00C87024" w:rsidRPr="00802E4D" w:rsidRDefault="00C87024">
            <w:pPr>
              <w:pStyle w:val="TableBodyCenter"/>
            </w:pPr>
            <w:r w:rsidRPr="00802E4D">
              <w:t>ADA Demand Response</w:t>
            </w:r>
          </w:p>
        </w:tc>
        <w:tc>
          <w:tcPr>
            <w:tcW w:w="1231" w:type="pct"/>
            <w:tcBorders>
              <w:top w:val="single" w:sz="4" w:space="0" w:color="auto"/>
              <w:left w:val="single" w:sz="6" w:space="0" w:color="auto"/>
              <w:bottom w:val="single" w:sz="4" w:space="0" w:color="auto"/>
              <w:right w:val="single" w:sz="6" w:space="0" w:color="auto"/>
            </w:tcBorders>
            <w:hideMark/>
          </w:tcPr>
          <w:p w14:paraId="7CD7D309" w14:textId="77777777" w:rsidR="00C87024" w:rsidRPr="00802E4D" w:rsidRDefault="00C87024">
            <w:pPr>
              <w:pStyle w:val="TableBodyCenter"/>
            </w:pPr>
            <w:r w:rsidRPr="00802E4D">
              <w:t>5:20 AM - 10:10 PM</w:t>
            </w:r>
          </w:p>
        </w:tc>
        <w:tc>
          <w:tcPr>
            <w:tcW w:w="927" w:type="pct"/>
            <w:tcBorders>
              <w:top w:val="single" w:sz="4" w:space="0" w:color="auto"/>
              <w:left w:val="single" w:sz="6" w:space="0" w:color="auto"/>
              <w:bottom w:val="single" w:sz="4" w:space="0" w:color="auto"/>
              <w:right w:val="single" w:sz="6" w:space="0" w:color="auto"/>
            </w:tcBorders>
          </w:tcPr>
          <w:p w14:paraId="7EC7FB73" w14:textId="77777777" w:rsidR="00C87024" w:rsidRDefault="00C87024">
            <w:pPr>
              <w:pStyle w:val="TableBodyCenter"/>
            </w:pPr>
            <w:r w:rsidRPr="00802E4D">
              <w:t xml:space="preserve">6:10 AM </w:t>
            </w:r>
            <w:r>
              <w:t>–</w:t>
            </w:r>
            <w:r w:rsidRPr="00802E4D">
              <w:t xml:space="preserve"> </w:t>
            </w:r>
          </w:p>
          <w:p w14:paraId="59065C4B" w14:textId="77777777" w:rsidR="00C87024" w:rsidRPr="00802E4D" w:rsidRDefault="00C87024">
            <w:pPr>
              <w:pStyle w:val="TableBodyCenter"/>
            </w:pPr>
            <w:r w:rsidRPr="00802E4D">
              <w:t>8:05 PM</w:t>
            </w:r>
          </w:p>
        </w:tc>
        <w:tc>
          <w:tcPr>
            <w:tcW w:w="725" w:type="pct"/>
            <w:tcBorders>
              <w:top w:val="single" w:sz="4" w:space="0" w:color="auto"/>
              <w:left w:val="single" w:sz="6" w:space="0" w:color="auto"/>
              <w:bottom w:val="single" w:sz="4" w:space="0" w:color="auto"/>
              <w:right w:val="single" w:sz="6" w:space="0" w:color="auto"/>
            </w:tcBorders>
            <w:hideMark/>
          </w:tcPr>
          <w:p w14:paraId="640F8A47" w14:textId="77777777" w:rsidR="00C87024" w:rsidRPr="00802E4D" w:rsidRDefault="00C87024">
            <w:pPr>
              <w:pStyle w:val="TableBodyCenter"/>
            </w:pPr>
            <w:r w:rsidRPr="00802E4D">
              <w:t>N/A</w:t>
            </w:r>
          </w:p>
        </w:tc>
        <w:tc>
          <w:tcPr>
            <w:tcW w:w="725" w:type="pct"/>
            <w:tcBorders>
              <w:top w:val="single" w:sz="4" w:space="0" w:color="auto"/>
              <w:left w:val="single" w:sz="6" w:space="0" w:color="auto"/>
              <w:bottom w:val="single" w:sz="4" w:space="0" w:color="auto"/>
              <w:right w:val="single" w:sz="6" w:space="0" w:color="auto"/>
            </w:tcBorders>
          </w:tcPr>
          <w:p w14:paraId="4338A840" w14:textId="77777777" w:rsidR="00C87024" w:rsidRPr="00802E4D" w:rsidRDefault="00C87024">
            <w:pPr>
              <w:pStyle w:val="TableBodyCenter"/>
            </w:pPr>
            <w:r w:rsidRPr="00802E4D">
              <w:t>N/A</w:t>
            </w:r>
          </w:p>
        </w:tc>
        <w:tc>
          <w:tcPr>
            <w:tcW w:w="726" w:type="pct"/>
            <w:tcBorders>
              <w:top w:val="single" w:sz="4" w:space="0" w:color="auto"/>
              <w:left w:val="single" w:sz="6" w:space="0" w:color="auto"/>
              <w:bottom w:val="single" w:sz="4" w:space="0" w:color="auto"/>
              <w:right w:val="nil"/>
            </w:tcBorders>
            <w:hideMark/>
          </w:tcPr>
          <w:p w14:paraId="6F9B6CA6" w14:textId="48AABE2A" w:rsidR="00C87024" w:rsidRPr="00802E4D" w:rsidRDefault="00F2701C">
            <w:pPr>
              <w:pStyle w:val="TableBodyCenter"/>
            </w:pPr>
            <w:r>
              <w:t>N/A</w:t>
            </w:r>
          </w:p>
        </w:tc>
      </w:tr>
    </w:tbl>
    <w:p w14:paraId="0A71F44E" w14:textId="77777777" w:rsidR="00225FF6" w:rsidRDefault="00225FF6" w:rsidP="00225FF6">
      <w:pPr>
        <w:pStyle w:val="Source"/>
      </w:pPr>
      <w:r>
        <w:t xml:space="preserve">Source: SRTA </w:t>
      </w:r>
    </w:p>
    <w:p w14:paraId="08CCF116" w14:textId="49B12A2D" w:rsidR="00C87024" w:rsidRDefault="00F2701C" w:rsidP="00225FF6">
      <w:pPr>
        <w:pStyle w:val="Source"/>
      </w:pPr>
      <w:r w:rsidRPr="00F2701C">
        <w:rPr>
          <w:vertAlign w:val="superscript"/>
        </w:rPr>
        <w:t>a</w:t>
      </w:r>
      <w:r w:rsidR="00835F30">
        <w:rPr>
          <w:vertAlign w:val="superscript"/>
        </w:rPr>
        <w:t xml:space="preserve"> </w:t>
      </w:r>
      <w:r w:rsidR="00C87024">
        <w:t>Serves both Fall River and New Bedford</w:t>
      </w:r>
    </w:p>
    <w:p w14:paraId="524819A7" w14:textId="6BFB3649" w:rsidR="00F2701C" w:rsidRDefault="00F2701C" w:rsidP="00225FF6">
      <w:pPr>
        <w:pStyle w:val="Source"/>
      </w:pPr>
      <w:r>
        <w:t>N/A = Not Applicable</w:t>
      </w:r>
    </w:p>
    <w:p w14:paraId="560EC439" w14:textId="62CABD0E" w:rsidR="00C87024" w:rsidRDefault="00C87024" w:rsidP="00C87024">
      <w:pPr>
        <w:pStyle w:val="Caption"/>
      </w:pPr>
      <w:bookmarkStart w:id="134" w:name="_Ref216795534"/>
      <w:bookmarkStart w:id="135" w:name="_Toc222142761"/>
      <w:r>
        <w:lastRenderedPageBreak/>
        <w:t xml:space="preserve">Table </w:t>
      </w:r>
      <w:r>
        <w:fldChar w:fldCharType="begin"/>
      </w:r>
      <w:r>
        <w:instrText xml:space="preserve"> SEQ Table \* ARABIC </w:instrText>
      </w:r>
      <w:r>
        <w:fldChar w:fldCharType="separate"/>
      </w:r>
      <w:r w:rsidR="00E4623A">
        <w:rPr>
          <w:noProof/>
        </w:rPr>
        <w:t>6</w:t>
      </w:r>
      <w:r>
        <w:fldChar w:fldCharType="end"/>
      </w:r>
      <w:bookmarkEnd w:id="134"/>
      <w:r>
        <w:t>. New Bedford Service Offerings</w:t>
      </w:r>
      <w:bookmarkEnd w:id="135"/>
    </w:p>
    <w:tbl>
      <w:tblPr>
        <w:tblW w:w="5000" w:type="pct"/>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415"/>
        <w:gridCol w:w="2190"/>
        <w:gridCol w:w="1677"/>
        <w:gridCol w:w="1359"/>
        <w:gridCol w:w="1360"/>
        <w:gridCol w:w="1359"/>
      </w:tblGrid>
      <w:tr w:rsidR="00C87024" w:rsidRPr="00E96803" w14:paraId="17B05E03" w14:textId="77777777" w:rsidTr="00301A2F">
        <w:trPr>
          <w:cantSplit/>
          <w:trHeight w:val="300"/>
          <w:tblHeader/>
        </w:trPr>
        <w:tc>
          <w:tcPr>
            <w:tcW w:w="1415" w:type="dxa"/>
            <w:tcBorders>
              <w:top w:val="single" w:sz="6" w:space="0" w:color="auto"/>
              <w:left w:val="nil"/>
              <w:bottom w:val="single" w:sz="24" w:space="0" w:color="auto"/>
              <w:right w:val="single" w:sz="6" w:space="0" w:color="auto"/>
            </w:tcBorders>
            <w:vAlign w:val="bottom"/>
            <w:hideMark/>
          </w:tcPr>
          <w:p w14:paraId="0F8A90D5" w14:textId="4505E134" w:rsidR="00C87024" w:rsidRPr="00F01C1A" w:rsidRDefault="00C87024" w:rsidP="008C2612">
            <w:pPr>
              <w:pStyle w:val="TableHeadingCenter"/>
              <w:rPr>
                <w:rFonts w:ascii="Segoe UI" w:hAnsi="Segoe UI"/>
                <w:sz w:val="18"/>
              </w:rPr>
            </w:pPr>
            <w:r w:rsidRPr="00F01C1A">
              <w:t>Route N</w:t>
            </w:r>
            <w:r>
              <w:t>umber</w:t>
            </w:r>
          </w:p>
        </w:tc>
        <w:tc>
          <w:tcPr>
            <w:tcW w:w="2190" w:type="dxa"/>
            <w:tcBorders>
              <w:top w:val="single" w:sz="6" w:space="0" w:color="auto"/>
              <w:left w:val="single" w:sz="6" w:space="0" w:color="auto"/>
              <w:bottom w:val="single" w:sz="24" w:space="0" w:color="auto"/>
              <w:right w:val="single" w:sz="6" w:space="0" w:color="auto"/>
            </w:tcBorders>
            <w:vAlign w:val="bottom"/>
            <w:hideMark/>
          </w:tcPr>
          <w:p w14:paraId="51E2F1DA" w14:textId="0D9D6F25" w:rsidR="00C87024" w:rsidRPr="00F01C1A" w:rsidRDefault="00C87024" w:rsidP="008C2612">
            <w:pPr>
              <w:pStyle w:val="TableHeadingCenter"/>
              <w:rPr>
                <w:rFonts w:ascii="Segoe UI" w:hAnsi="Segoe UI"/>
                <w:sz w:val="18"/>
              </w:rPr>
            </w:pPr>
            <w:r w:rsidRPr="00F01C1A">
              <w:t>Weekday Service Hours</w:t>
            </w:r>
          </w:p>
        </w:tc>
        <w:tc>
          <w:tcPr>
            <w:tcW w:w="1677" w:type="dxa"/>
            <w:tcBorders>
              <w:top w:val="single" w:sz="6" w:space="0" w:color="auto"/>
              <w:left w:val="single" w:sz="6" w:space="0" w:color="auto"/>
              <w:bottom w:val="single" w:sz="24" w:space="0" w:color="auto"/>
              <w:right w:val="single" w:sz="6" w:space="0" w:color="auto"/>
            </w:tcBorders>
            <w:vAlign w:val="bottom"/>
          </w:tcPr>
          <w:p w14:paraId="0A651410" w14:textId="6BBD9D74" w:rsidR="00C87024" w:rsidRPr="00F01C1A" w:rsidRDefault="00C87024" w:rsidP="008C2612">
            <w:pPr>
              <w:pStyle w:val="TableHeadingCenter"/>
            </w:pPr>
            <w:r>
              <w:t>Weekend</w:t>
            </w:r>
            <w:r w:rsidRPr="00F01C1A">
              <w:t xml:space="preserve"> Service Hours</w:t>
            </w:r>
          </w:p>
        </w:tc>
        <w:tc>
          <w:tcPr>
            <w:tcW w:w="1359" w:type="dxa"/>
            <w:tcBorders>
              <w:top w:val="single" w:sz="6" w:space="0" w:color="auto"/>
              <w:left w:val="single" w:sz="6" w:space="0" w:color="auto"/>
              <w:bottom w:val="single" w:sz="24" w:space="0" w:color="auto"/>
              <w:right w:val="single" w:sz="6" w:space="0" w:color="auto"/>
            </w:tcBorders>
            <w:vAlign w:val="bottom"/>
            <w:hideMark/>
          </w:tcPr>
          <w:p w14:paraId="62BF5173" w14:textId="644E6220" w:rsidR="00C87024" w:rsidRPr="00F01C1A" w:rsidRDefault="008C5254" w:rsidP="008C2612">
            <w:pPr>
              <w:pStyle w:val="TableHeadingCenter"/>
              <w:rPr>
                <w:rFonts w:ascii="Segoe UI" w:hAnsi="Segoe UI"/>
                <w:sz w:val="18"/>
              </w:rPr>
            </w:pPr>
            <w:r w:rsidRPr="00F01C1A">
              <w:t>Weekday Headway</w:t>
            </w:r>
            <w:r w:rsidR="00835F30" w:rsidRPr="00F01C1A">
              <w:t xml:space="preserve"> </w:t>
            </w:r>
            <w:r w:rsidR="00C87024" w:rsidRPr="00F01C1A">
              <w:t>(Minutes)</w:t>
            </w:r>
          </w:p>
        </w:tc>
        <w:tc>
          <w:tcPr>
            <w:tcW w:w="1360" w:type="dxa"/>
            <w:tcBorders>
              <w:top w:val="single" w:sz="6" w:space="0" w:color="auto"/>
              <w:left w:val="single" w:sz="6" w:space="0" w:color="auto"/>
              <w:bottom w:val="single" w:sz="24" w:space="0" w:color="auto"/>
              <w:right w:val="single" w:sz="6" w:space="0" w:color="auto"/>
            </w:tcBorders>
            <w:vAlign w:val="bottom"/>
          </w:tcPr>
          <w:p w14:paraId="60A485FD" w14:textId="545F81A2" w:rsidR="00C87024" w:rsidRPr="00F01C1A" w:rsidRDefault="00C87024" w:rsidP="008C2612">
            <w:pPr>
              <w:pStyle w:val="TableHeadingCenter"/>
            </w:pPr>
            <w:r>
              <w:t>Weekend</w:t>
            </w:r>
            <w:r w:rsidRPr="00F01C1A">
              <w:t xml:space="preserve"> </w:t>
            </w:r>
            <w:r w:rsidR="00835F30">
              <w:t>Headway</w:t>
            </w:r>
            <w:r w:rsidR="00835F30" w:rsidRPr="00F01C1A">
              <w:t xml:space="preserve"> </w:t>
            </w:r>
            <w:r w:rsidRPr="00F01C1A">
              <w:t>(Minutes)</w:t>
            </w:r>
          </w:p>
        </w:tc>
        <w:tc>
          <w:tcPr>
            <w:tcW w:w="1359" w:type="dxa"/>
            <w:tcBorders>
              <w:top w:val="single" w:sz="6" w:space="0" w:color="auto"/>
              <w:left w:val="single" w:sz="6" w:space="0" w:color="auto"/>
              <w:bottom w:val="single" w:sz="24" w:space="0" w:color="auto"/>
              <w:right w:val="nil"/>
            </w:tcBorders>
            <w:vAlign w:val="bottom"/>
            <w:hideMark/>
          </w:tcPr>
          <w:p w14:paraId="22B51341" w14:textId="2E17508D" w:rsidR="00C87024" w:rsidRPr="00F01C1A" w:rsidRDefault="00C87024" w:rsidP="008C2612">
            <w:pPr>
              <w:pStyle w:val="TableHeadingCenter"/>
              <w:rPr>
                <w:rFonts w:ascii="Segoe UI" w:hAnsi="Segoe UI"/>
                <w:sz w:val="18"/>
              </w:rPr>
            </w:pPr>
            <w:r w:rsidRPr="00F01C1A">
              <w:t>Days Operated</w:t>
            </w:r>
          </w:p>
        </w:tc>
      </w:tr>
      <w:tr w:rsidR="00C87024" w:rsidRPr="00A31DD3" w14:paraId="0BEF7CEC" w14:textId="77777777" w:rsidTr="00301A2F">
        <w:trPr>
          <w:cantSplit/>
          <w:trHeight w:val="300"/>
          <w:tblHeader/>
        </w:trPr>
        <w:tc>
          <w:tcPr>
            <w:tcW w:w="1415" w:type="dxa"/>
            <w:tcBorders>
              <w:top w:val="single" w:sz="24" w:space="0" w:color="auto"/>
              <w:left w:val="nil"/>
              <w:bottom w:val="single" w:sz="4" w:space="0" w:color="auto"/>
              <w:right w:val="single" w:sz="6" w:space="0" w:color="auto"/>
            </w:tcBorders>
            <w:hideMark/>
          </w:tcPr>
          <w:p w14:paraId="641351CF" w14:textId="67DEBF46" w:rsidR="00C87024" w:rsidRPr="00F55C46" w:rsidRDefault="00C87024" w:rsidP="009D0930">
            <w:pPr>
              <w:pStyle w:val="TableBodyCenter"/>
            </w:pPr>
            <w:r>
              <w:t>9, 9X</w:t>
            </w:r>
            <w:r w:rsidR="00F2701C" w:rsidRPr="00F2701C">
              <w:rPr>
                <w:vertAlign w:val="superscript"/>
              </w:rPr>
              <w:t xml:space="preserve"> a</w:t>
            </w:r>
          </w:p>
        </w:tc>
        <w:tc>
          <w:tcPr>
            <w:tcW w:w="2190" w:type="dxa"/>
            <w:tcBorders>
              <w:top w:val="single" w:sz="24" w:space="0" w:color="auto"/>
              <w:left w:val="single" w:sz="6" w:space="0" w:color="auto"/>
              <w:bottom w:val="single" w:sz="4" w:space="0" w:color="auto"/>
              <w:right w:val="single" w:sz="6" w:space="0" w:color="auto"/>
            </w:tcBorders>
            <w:hideMark/>
          </w:tcPr>
          <w:p w14:paraId="54365F4B" w14:textId="77777777" w:rsidR="00C87024" w:rsidRPr="00F55C46" w:rsidRDefault="00C87024" w:rsidP="009D0930">
            <w:pPr>
              <w:pStyle w:val="TableBodyCenter"/>
            </w:pPr>
            <w:r w:rsidRPr="00004EBE">
              <w:t xml:space="preserve">6:00 AM </w:t>
            </w:r>
            <w:r>
              <w:t>–</w:t>
            </w:r>
            <w:r w:rsidRPr="00004EBE">
              <w:t xml:space="preserve"> </w:t>
            </w:r>
            <w:r>
              <w:t xml:space="preserve">10:10 </w:t>
            </w:r>
            <w:r w:rsidRPr="00004EBE">
              <w:t>PM</w:t>
            </w:r>
          </w:p>
        </w:tc>
        <w:tc>
          <w:tcPr>
            <w:tcW w:w="1677" w:type="dxa"/>
            <w:tcBorders>
              <w:top w:val="single" w:sz="24" w:space="0" w:color="auto"/>
              <w:left w:val="single" w:sz="6" w:space="0" w:color="auto"/>
              <w:bottom w:val="single" w:sz="4" w:space="0" w:color="auto"/>
              <w:right w:val="single" w:sz="6" w:space="0" w:color="auto"/>
            </w:tcBorders>
          </w:tcPr>
          <w:p w14:paraId="44F2AC11" w14:textId="6609297C" w:rsidR="00C87024" w:rsidRDefault="00C87024" w:rsidP="009D0930">
            <w:pPr>
              <w:pStyle w:val="TableBodyCenter"/>
            </w:pPr>
            <w:r w:rsidRPr="00004EBE">
              <w:t xml:space="preserve">8:00 AM </w:t>
            </w:r>
            <w:r>
              <w:t>–</w:t>
            </w:r>
          </w:p>
          <w:p w14:paraId="2CBFF0A1" w14:textId="77777777" w:rsidR="00C87024" w:rsidRPr="00F55C46" w:rsidRDefault="00C87024" w:rsidP="009D0930">
            <w:pPr>
              <w:pStyle w:val="TableBodyCenter"/>
            </w:pPr>
            <w:r>
              <w:t>8:10</w:t>
            </w:r>
            <w:r w:rsidRPr="00004EBE">
              <w:t xml:space="preserve"> PM</w:t>
            </w:r>
          </w:p>
        </w:tc>
        <w:tc>
          <w:tcPr>
            <w:tcW w:w="1359" w:type="dxa"/>
            <w:tcBorders>
              <w:top w:val="single" w:sz="24" w:space="0" w:color="auto"/>
              <w:left w:val="single" w:sz="6" w:space="0" w:color="auto"/>
              <w:bottom w:val="single" w:sz="4" w:space="0" w:color="auto"/>
              <w:right w:val="single" w:sz="6" w:space="0" w:color="auto"/>
            </w:tcBorders>
            <w:hideMark/>
          </w:tcPr>
          <w:p w14:paraId="5A7F0BE8" w14:textId="77777777" w:rsidR="00C87024" w:rsidRPr="00F55C46" w:rsidRDefault="00C87024" w:rsidP="009D0930">
            <w:pPr>
              <w:pStyle w:val="TableBodyCenter"/>
            </w:pPr>
            <w:r w:rsidRPr="00004EBE">
              <w:t>15</w:t>
            </w:r>
          </w:p>
        </w:tc>
        <w:tc>
          <w:tcPr>
            <w:tcW w:w="1360" w:type="dxa"/>
            <w:tcBorders>
              <w:top w:val="single" w:sz="24" w:space="0" w:color="auto"/>
              <w:left w:val="single" w:sz="6" w:space="0" w:color="auto"/>
              <w:bottom w:val="single" w:sz="4" w:space="0" w:color="auto"/>
              <w:right w:val="single" w:sz="6" w:space="0" w:color="auto"/>
            </w:tcBorders>
          </w:tcPr>
          <w:p w14:paraId="56F89EB1" w14:textId="77777777" w:rsidR="00C87024" w:rsidRPr="00F55C46" w:rsidRDefault="00C87024" w:rsidP="009D0930">
            <w:pPr>
              <w:pStyle w:val="TableBodyCenter"/>
            </w:pPr>
            <w:r w:rsidRPr="00004EBE">
              <w:t>15</w:t>
            </w:r>
          </w:p>
        </w:tc>
        <w:tc>
          <w:tcPr>
            <w:tcW w:w="1359" w:type="dxa"/>
            <w:tcBorders>
              <w:top w:val="single" w:sz="24" w:space="0" w:color="auto"/>
              <w:left w:val="single" w:sz="6" w:space="0" w:color="auto"/>
              <w:bottom w:val="single" w:sz="4" w:space="0" w:color="auto"/>
              <w:right w:val="nil"/>
            </w:tcBorders>
            <w:hideMark/>
          </w:tcPr>
          <w:p w14:paraId="1AECDD38" w14:textId="77777777" w:rsidR="00C87024" w:rsidRPr="00F55C46" w:rsidRDefault="00C87024" w:rsidP="009D0930">
            <w:pPr>
              <w:pStyle w:val="TableBodyCenter"/>
            </w:pPr>
            <w:r w:rsidRPr="00004EBE">
              <w:t>7 Days</w:t>
            </w:r>
          </w:p>
        </w:tc>
      </w:tr>
      <w:tr w:rsidR="00C87024" w:rsidRPr="00A31DD3" w14:paraId="305E76AE" w14:textId="77777777" w:rsidTr="00301A2F">
        <w:trPr>
          <w:cantSplit/>
          <w:trHeight w:val="300"/>
          <w:tblHeader/>
        </w:trPr>
        <w:tc>
          <w:tcPr>
            <w:tcW w:w="1415" w:type="dxa"/>
            <w:tcBorders>
              <w:top w:val="single" w:sz="4" w:space="0" w:color="auto"/>
              <w:left w:val="nil"/>
              <w:bottom w:val="single" w:sz="4" w:space="0" w:color="auto"/>
              <w:right w:val="single" w:sz="6" w:space="0" w:color="auto"/>
            </w:tcBorders>
            <w:hideMark/>
          </w:tcPr>
          <w:p w14:paraId="7D981976" w14:textId="77777777" w:rsidR="00C87024" w:rsidRPr="00F55C46" w:rsidRDefault="00C87024" w:rsidP="009D0930">
            <w:pPr>
              <w:pStyle w:val="TableBodyCenter"/>
            </w:pPr>
            <w:r w:rsidRPr="000C2204">
              <w:t>201</w:t>
            </w:r>
          </w:p>
        </w:tc>
        <w:tc>
          <w:tcPr>
            <w:tcW w:w="2190" w:type="dxa"/>
            <w:tcBorders>
              <w:top w:val="single" w:sz="4" w:space="0" w:color="auto"/>
              <w:left w:val="single" w:sz="6" w:space="0" w:color="auto"/>
              <w:bottom w:val="single" w:sz="4" w:space="0" w:color="auto"/>
              <w:right w:val="single" w:sz="6" w:space="0" w:color="auto"/>
            </w:tcBorders>
            <w:hideMark/>
          </w:tcPr>
          <w:p w14:paraId="4F15B8C1" w14:textId="77777777" w:rsidR="00C87024" w:rsidRPr="00F55C46" w:rsidRDefault="00C87024" w:rsidP="009D0930">
            <w:pPr>
              <w:pStyle w:val="TableBodyCenter"/>
            </w:pPr>
            <w:r w:rsidRPr="00004EBE">
              <w:t xml:space="preserve">5:20 AM </w:t>
            </w:r>
            <w:r>
              <w:t>–</w:t>
            </w:r>
            <w:r w:rsidRPr="00004EBE">
              <w:t xml:space="preserve"> 10:00 PM</w:t>
            </w:r>
          </w:p>
        </w:tc>
        <w:tc>
          <w:tcPr>
            <w:tcW w:w="1677" w:type="dxa"/>
            <w:tcBorders>
              <w:top w:val="single" w:sz="4" w:space="0" w:color="auto"/>
              <w:left w:val="single" w:sz="6" w:space="0" w:color="auto"/>
              <w:bottom w:val="single" w:sz="4" w:space="0" w:color="auto"/>
              <w:right w:val="single" w:sz="6" w:space="0" w:color="auto"/>
            </w:tcBorders>
          </w:tcPr>
          <w:p w14:paraId="0F5DABBE" w14:textId="088969B2" w:rsidR="00C87024" w:rsidRDefault="00C87024" w:rsidP="009D0930">
            <w:pPr>
              <w:pStyle w:val="TableBodyCenter"/>
            </w:pPr>
            <w:r w:rsidRPr="00004EBE">
              <w:t xml:space="preserve">6:45 AM </w:t>
            </w:r>
            <w:r>
              <w:t>–</w:t>
            </w:r>
          </w:p>
          <w:p w14:paraId="17925385" w14:textId="77777777" w:rsidR="00C87024" w:rsidRPr="00F55C46" w:rsidRDefault="00C87024" w:rsidP="009D0930">
            <w:pPr>
              <w:pStyle w:val="TableBodyCenter"/>
            </w:pPr>
            <w:r w:rsidRPr="00004EBE">
              <w:t>6:03 PM</w:t>
            </w:r>
          </w:p>
        </w:tc>
        <w:tc>
          <w:tcPr>
            <w:tcW w:w="1359" w:type="dxa"/>
            <w:tcBorders>
              <w:top w:val="single" w:sz="4" w:space="0" w:color="auto"/>
              <w:left w:val="single" w:sz="6" w:space="0" w:color="auto"/>
              <w:bottom w:val="single" w:sz="4" w:space="0" w:color="auto"/>
              <w:right w:val="single" w:sz="6" w:space="0" w:color="auto"/>
            </w:tcBorders>
            <w:hideMark/>
          </w:tcPr>
          <w:p w14:paraId="639AD155" w14:textId="77777777" w:rsidR="00C87024" w:rsidRPr="00F55C46" w:rsidRDefault="00C87024" w:rsidP="009D0930">
            <w:pPr>
              <w:pStyle w:val="TableBodyCenter"/>
            </w:pPr>
            <w:r w:rsidRPr="00004EBE">
              <w:t>20</w:t>
            </w:r>
          </w:p>
        </w:tc>
        <w:tc>
          <w:tcPr>
            <w:tcW w:w="1360" w:type="dxa"/>
            <w:tcBorders>
              <w:top w:val="single" w:sz="4" w:space="0" w:color="auto"/>
              <w:left w:val="single" w:sz="6" w:space="0" w:color="auto"/>
              <w:bottom w:val="single" w:sz="4" w:space="0" w:color="auto"/>
              <w:right w:val="single" w:sz="6" w:space="0" w:color="auto"/>
            </w:tcBorders>
          </w:tcPr>
          <w:p w14:paraId="455D96AD" w14:textId="77777777" w:rsidR="00C87024" w:rsidRPr="00F55C46" w:rsidRDefault="00C87024" w:rsidP="009D0930">
            <w:pPr>
              <w:pStyle w:val="TableBodyCenter"/>
            </w:pPr>
            <w:r w:rsidRPr="00004EBE">
              <w:t>30</w:t>
            </w:r>
          </w:p>
        </w:tc>
        <w:tc>
          <w:tcPr>
            <w:tcW w:w="1359" w:type="dxa"/>
            <w:tcBorders>
              <w:top w:val="single" w:sz="4" w:space="0" w:color="auto"/>
              <w:left w:val="single" w:sz="6" w:space="0" w:color="auto"/>
              <w:bottom w:val="single" w:sz="4" w:space="0" w:color="auto"/>
              <w:right w:val="nil"/>
            </w:tcBorders>
            <w:hideMark/>
          </w:tcPr>
          <w:p w14:paraId="326A3ACC" w14:textId="77777777" w:rsidR="00C87024" w:rsidRPr="00F55C46" w:rsidRDefault="00C87024" w:rsidP="009D0930">
            <w:pPr>
              <w:pStyle w:val="TableBodyCenter"/>
            </w:pPr>
            <w:r w:rsidRPr="007A7A2E">
              <w:t>7 Days</w:t>
            </w:r>
          </w:p>
        </w:tc>
      </w:tr>
      <w:tr w:rsidR="00C87024" w:rsidRPr="00A31DD3" w14:paraId="4945970C" w14:textId="77777777" w:rsidTr="00301A2F">
        <w:trPr>
          <w:cantSplit/>
          <w:trHeight w:val="300"/>
          <w:tblHeader/>
        </w:trPr>
        <w:tc>
          <w:tcPr>
            <w:tcW w:w="1415" w:type="dxa"/>
            <w:tcBorders>
              <w:top w:val="single" w:sz="4" w:space="0" w:color="auto"/>
              <w:left w:val="nil"/>
              <w:bottom w:val="single" w:sz="4" w:space="0" w:color="auto"/>
              <w:right w:val="single" w:sz="6" w:space="0" w:color="auto"/>
            </w:tcBorders>
            <w:hideMark/>
          </w:tcPr>
          <w:p w14:paraId="32FBD17F" w14:textId="77777777" w:rsidR="00C87024" w:rsidRPr="00F55C46" w:rsidRDefault="00C87024" w:rsidP="009D0930">
            <w:pPr>
              <w:pStyle w:val="TableBodyCenter"/>
            </w:pPr>
            <w:r w:rsidRPr="000C2204">
              <w:t>202</w:t>
            </w:r>
          </w:p>
        </w:tc>
        <w:tc>
          <w:tcPr>
            <w:tcW w:w="2190" w:type="dxa"/>
            <w:tcBorders>
              <w:top w:val="single" w:sz="4" w:space="0" w:color="auto"/>
              <w:left w:val="single" w:sz="6" w:space="0" w:color="auto"/>
              <w:bottom w:val="single" w:sz="4" w:space="0" w:color="auto"/>
              <w:right w:val="single" w:sz="6" w:space="0" w:color="auto"/>
            </w:tcBorders>
            <w:hideMark/>
          </w:tcPr>
          <w:p w14:paraId="01A0B847" w14:textId="77777777" w:rsidR="00C87024" w:rsidRPr="00F55C46" w:rsidRDefault="00C87024" w:rsidP="009D0930">
            <w:pPr>
              <w:pStyle w:val="TableBodyCenter"/>
            </w:pPr>
            <w:r w:rsidRPr="00004EBE">
              <w:t xml:space="preserve">5:20 AM </w:t>
            </w:r>
            <w:r>
              <w:t>–</w:t>
            </w:r>
            <w:r w:rsidRPr="00004EBE">
              <w:t xml:space="preserve"> 9:42 PM</w:t>
            </w:r>
          </w:p>
        </w:tc>
        <w:tc>
          <w:tcPr>
            <w:tcW w:w="1677" w:type="dxa"/>
            <w:tcBorders>
              <w:top w:val="single" w:sz="4" w:space="0" w:color="auto"/>
              <w:left w:val="single" w:sz="6" w:space="0" w:color="auto"/>
              <w:bottom w:val="single" w:sz="4" w:space="0" w:color="auto"/>
              <w:right w:val="single" w:sz="6" w:space="0" w:color="auto"/>
            </w:tcBorders>
          </w:tcPr>
          <w:p w14:paraId="0DCA25AE" w14:textId="1AA87781" w:rsidR="00C87024" w:rsidRDefault="00C87024" w:rsidP="009D0930">
            <w:pPr>
              <w:pStyle w:val="TableBodyCenter"/>
            </w:pPr>
            <w:r w:rsidRPr="00004EBE">
              <w:t xml:space="preserve">6:55 AM </w:t>
            </w:r>
            <w:r>
              <w:t>–</w:t>
            </w:r>
          </w:p>
          <w:p w14:paraId="1F144C4C" w14:textId="77777777" w:rsidR="00C87024" w:rsidRPr="00F55C46" w:rsidRDefault="00C87024" w:rsidP="009D0930">
            <w:pPr>
              <w:pStyle w:val="TableBodyCenter"/>
            </w:pPr>
            <w:r w:rsidRPr="00004EBE">
              <w:t>6:44 PM</w:t>
            </w:r>
          </w:p>
        </w:tc>
        <w:tc>
          <w:tcPr>
            <w:tcW w:w="1359" w:type="dxa"/>
            <w:tcBorders>
              <w:top w:val="single" w:sz="4" w:space="0" w:color="auto"/>
              <w:left w:val="single" w:sz="6" w:space="0" w:color="auto"/>
              <w:bottom w:val="single" w:sz="4" w:space="0" w:color="auto"/>
              <w:right w:val="single" w:sz="6" w:space="0" w:color="auto"/>
            </w:tcBorders>
            <w:hideMark/>
          </w:tcPr>
          <w:p w14:paraId="68BFB48B" w14:textId="77777777" w:rsidR="00C87024" w:rsidRPr="00F55C46" w:rsidRDefault="00C87024" w:rsidP="009D0930">
            <w:pPr>
              <w:pStyle w:val="TableBodyCenter"/>
            </w:pPr>
            <w:r w:rsidRPr="00004EBE">
              <w:t>20</w:t>
            </w:r>
          </w:p>
        </w:tc>
        <w:tc>
          <w:tcPr>
            <w:tcW w:w="1360" w:type="dxa"/>
            <w:tcBorders>
              <w:top w:val="single" w:sz="4" w:space="0" w:color="auto"/>
              <w:left w:val="single" w:sz="6" w:space="0" w:color="auto"/>
              <w:bottom w:val="single" w:sz="4" w:space="0" w:color="auto"/>
              <w:right w:val="single" w:sz="6" w:space="0" w:color="auto"/>
            </w:tcBorders>
          </w:tcPr>
          <w:p w14:paraId="1D7E3225" w14:textId="77777777" w:rsidR="00C87024" w:rsidRPr="00F55C46" w:rsidRDefault="00C87024" w:rsidP="009D0930">
            <w:pPr>
              <w:pStyle w:val="TableBodyCenter"/>
            </w:pPr>
            <w:r w:rsidRPr="00004EBE">
              <w:t>30</w:t>
            </w:r>
          </w:p>
        </w:tc>
        <w:tc>
          <w:tcPr>
            <w:tcW w:w="1359" w:type="dxa"/>
            <w:tcBorders>
              <w:top w:val="single" w:sz="4" w:space="0" w:color="auto"/>
              <w:left w:val="single" w:sz="6" w:space="0" w:color="auto"/>
              <w:bottom w:val="single" w:sz="4" w:space="0" w:color="auto"/>
              <w:right w:val="nil"/>
            </w:tcBorders>
            <w:hideMark/>
          </w:tcPr>
          <w:p w14:paraId="0D5677FB" w14:textId="77777777" w:rsidR="00C87024" w:rsidRPr="00F55C46" w:rsidRDefault="00C87024" w:rsidP="009D0930">
            <w:pPr>
              <w:pStyle w:val="TableBodyCenter"/>
            </w:pPr>
            <w:r w:rsidRPr="007A7A2E">
              <w:t>7 Days</w:t>
            </w:r>
          </w:p>
        </w:tc>
      </w:tr>
      <w:tr w:rsidR="00C87024" w:rsidRPr="00A31DD3" w14:paraId="091476C4" w14:textId="77777777" w:rsidTr="00301A2F">
        <w:trPr>
          <w:cantSplit/>
          <w:trHeight w:val="300"/>
          <w:tblHeader/>
        </w:trPr>
        <w:tc>
          <w:tcPr>
            <w:tcW w:w="1415" w:type="dxa"/>
            <w:tcBorders>
              <w:top w:val="single" w:sz="4" w:space="0" w:color="auto"/>
              <w:left w:val="nil"/>
              <w:bottom w:val="single" w:sz="4" w:space="0" w:color="auto"/>
              <w:right w:val="single" w:sz="6" w:space="0" w:color="auto"/>
            </w:tcBorders>
            <w:hideMark/>
          </w:tcPr>
          <w:p w14:paraId="0DC0906A" w14:textId="77777777" w:rsidR="00C87024" w:rsidRPr="00F55C46" w:rsidRDefault="00C87024" w:rsidP="009D0930">
            <w:pPr>
              <w:pStyle w:val="TableBodyCenter"/>
            </w:pPr>
            <w:r w:rsidRPr="000C2204">
              <w:t>203</w:t>
            </w:r>
          </w:p>
        </w:tc>
        <w:tc>
          <w:tcPr>
            <w:tcW w:w="2190" w:type="dxa"/>
            <w:tcBorders>
              <w:top w:val="single" w:sz="4" w:space="0" w:color="auto"/>
              <w:left w:val="single" w:sz="6" w:space="0" w:color="auto"/>
              <w:bottom w:val="single" w:sz="4" w:space="0" w:color="auto"/>
              <w:right w:val="single" w:sz="6" w:space="0" w:color="auto"/>
            </w:tcBorders>
            <w:hideMark/>
          </w:tcPr>
          <w:p w14:paraId="2F70D8F3" w14:textId="77777777" w:rsidR="00C87024" w:rsidRPr="00F55C46" w:rsidRDefault="00C87024" w:rsidP="009D0930">
            <w:pPr>
              <w:pStyle w:val="TableBodyCenter"/>
            </w:pPr>
            <w:r w:rsidRPr="00004EBE">
              <w:t xml:space="preserve">6:30 AM </w:t>
            </w:r>
            <w:r>
              <w:t>–</w:t>
            </w:r>
            <w:r w:rsidRPr="00004EBE">
              <w:t xml:space="preserve"> 9:23 PM</w:t>
            </w:r>
          </w:p>
        </w:tc>
        <w:tc>
          <w:tcPr>
            <w:tcW w:w="1677" w:type="dxa"/>
            <w:tcBorders>
              <w:top w:val="single" w:sz="4" w:space="0" w:color="auto"/>
              <w:left w:val="single" w:sz="6" w:space="0" w:color="auto"/>
              <w:bottom w:val="single" w:sz="4" w:space="0" w:color="auto"/>
              <w:right w:val="single" w:sz="6" w:space="0" w:color="auto"/>
            </w:tcBorders>
          </w:tcPr>
          <w:p w14:paraId="173F9CB9" w14:textId="4BFD5F49" w:rsidR="00C87024" w:rsidRDefault="00C87024" w:rsidP="009D0930">
            <w:pPr>
              <w:pStyle w:val="TableBodyCenter"/>
            </w:pPr>
            <w:r w:rsidRPr="00004EBE">
              <w:t xml:space="preserve">7:40 AM </w:t>
            </w:r>
            <w:r>
              <w:t>–</w:t>
            </w:r>
          </w:p>
          <w:p w14:paraId="7E6C32C1" w14:textId="77777777" w:rsidR="00C87024" w:rsidRPr="00F55C46" w:rsidRDefault="00C87024" w:rsidP="009D0930">
            <w:pPr>
              <w:pStyle w:val="TableBodyCenter"/>
            </w:pPr>
            <w:r w:rsidRPr="00004EBE">
              <w:t>5:32 PM</w:t>
            </w:r>
          </w:p>
        </w:tc>
        <w:tc>
          <w:tcPr>
            <w:tcW w:w="1359" w:type="dxa"/>
            <w:tcBorders>
              <w:top w:val="single" w:sz="4" w:space="0" w:color="auto"/>
              <w:left w:val="single" w:sz="6" w:space="0" w:color="auto"/>
              <w:bottom w:val="single" w:sz="4" w:space="0" w:color="auto"/>
              <w:right w:val="single" w:sz="6" w:space="0" w:color="auto"/>
            </w:tcBorders>
            <w:hideMark/>
          </w:tcPr>
          <w:p w14:paraId="17E4163E" w14:textId="77777777" w:rsidR="00C87024" w:rsidRPr="00F55C46" w:rsidRDefault="00C87024" w:rsidP="009D0930">
            <w:pPr>
              <w:pStyle w:val="TableBodyCenter"/>
            </w:pPr>
            <w:r w:rsidRPr="00004EBE">
              <w:t>30</w:t>
            </w:r>
          </w:p>
        </w:tc>
        <w:tc>
          <w:tcPr>
            <w:tcW w:w="1360" w:type="dxa"/>
            <w:tcBorders>
              <w:top w:val="single" w:sz="4" w:space="0" w:color="auto"/>
              <w:left w:val="single" w:sz="6" w:space="0" w:color="auto"/>
              <w:bottom w:val="single" w:sz="4" w:space="0" w:color="auto"/>
              <w:right w:val="single" w:sz="6" w:space="0" w:color="auto"/>
            </w:tcBorders>
          </w:tcPr>
          <w:p w14:paraId="24361361" w14:textId="77777777" w:rsidR="00C87024" w:rsidRPr="00F55C46" w:rsidRDefault="00C87024" w:rsidP="009D0930">
            <w:pPr>
              <w:pStyle w:val="TableBodyCenter"/>
            </w:pPr>
            <w:r w:rsidRPr="00004EBE">
              <w:t>60</w:t>
            </w:r>
          </w:p>
        </w:tc>
        <w:tc>
          <w:tcPr>
            <w:tcW w:w="1359" w:type="dxa"/>
            <w:tcBorders>
              <w:top w:val="single" w:sz="4" w:space="0" w:color="auto"/>
              <w:left w:val="single" w:sz="6" w:space="0" w:color="auto"/>
              <w:bottom w:val="single" w:sz="4" w:space="0" w:color="auto"/>
              <w:right w:val="nil"/>
            </w:tcBorders>
            <w:hideMark/>
          </w:tcPr>
          <w:p w14:paraId="49923552" w14:textId="77777777" w:rsidR="00C87024" w:rsidRPr="00F55C46" w:rsidRDefault="00C87024" w:rsidP="009D0930">
            <w:pPr>
              <w:pStyle w:val="TableBodyCenter"/>
            </w:pPr>
            <w:r w:rsidRPr="007A7A2E">
              <w:t>7 Days</w:t>
            </w:r>
          </w:p>
        </w:tc>
      </w:tr>
      <w:tr w:rsidR="00C87024" w:rsidRPr="00A31DD3" w14:paraId="07240EF7" w14:textId="77777777" w:rsidTr="00301A2F">
        <w:trPr>
          <w:cantSplit/>
          <w:trHeight w:val="300"/>
          <w:tblHeader/>
        </w:trPr>
        <w:tc>
          <w:tcPr>
            <w:tcW w:w="1415" w:type="dxa"/>
            <w:tcBorders>
              <w:top w:val="single" w:sz="4" w:space="0" w:color="auto"/>
              <w:left w:val="nil"/>
              <w:bottom w:val="single" w:sz="4" w:space="0" w:color="auto"/>
              <w:right w:val="single" w:sz="6" w:space="0" w:color="auto"/>
            </w:tcBorders>
            <w:hideMark/>
          </w:tcPr>
          <w:p w14:paraId="711CE6DC" w14:textId="77777777" w:rsidR="00C87024" w:rsidRPr="00F55C46" w:rsidRDefault="00C87024" w:rsidP="009D0930">
            <w:pPr>
              <w:pStyle w:val="TableBodyCenter"/>
            </w:pPr>
            <w:r w:rsidRPr="000C2204">
              <w:t>204</w:t>
            </w:r>
          </w:p>
        </w:tc>
        <w:tc>
          <w:tcPr>
            <w:tcW w:w="2190" w:type="dxa"/>
            <w:tcBorders>
              <w:top w:val="single" w:sz="4" w:space="0" w:color="auto"/>
              <w:left w:val="single" w:sz="6" w:space="0" w:color="auto"/>
              <w:bottom w:val="single" w:sz="4" w:space="0" w:color="auto"/>
              <w:right w:val="single" w:sz="6" w:space="0" w:color="auto"/>
            </w:tcBorders>
            <w:hideMark/>
          </w:tcPr>
          <w:p w14:paraId="7CD185D2" w14:textId="77777777" w:rsidR="00C87024" w:rsidRPr="00F55C46" w:rsidRDefault="00C87024" w:rsidP="009D0930">
            <w:pPr>
              <w:pStyle w:val="TableBodyCenter"/>
            </w:pPr>
            <w:r w:rsidRPr="00004EBE">
              <w:t xml:space="preserve">5:35 AM </w:t>
            </w:r>
            <w:r>
              <w:t>–</w:t>
            </w:r>
            <w:r w:rsidRPr="00004EBE">
              <w:t xml:space="preserve"> 8:56 PM</w:t>
            </w:r>
          </w:p>
        </w:tc>
        <w:tc>
          <w:tcPr>
            <w:tcW w:w="1677" w:type="dxa"/>
            <w:tcBorders>
              <w:top w:val="single" w:sz="4" w:space="0" w:color="auto"/>
              <w:left w:val="single" w:sz="6" w:space="0" w:color="auto"/>
              <w:bottom w:val="single" w:sz="4" w:space="0" w:color="auto"/>
              <w:right w:val="single" w:sz="6" w:space="0" w:color="auto"/>
            </w:tcBorders>
          </w:tcPr>
          <w:p w14:paraId="0D07CBE4" w14:textId="523D620A" w:rsidR="00C87024" w:rsidRDefault="00C87024" w:rsidP="009D0930">
            <w:pPr>
              <w:pStyle w:val="TableBodyCenter"/>
            </w:pPr>
            <w:r w:rsidRPr="00004EBE">
              <w:t xml:space="preserve">7:45 AM </w:t>
            </w:r>
            <w:r>
              <w:t>–</w:t>
            </w:r>
          </w:p>
          <w:p w14:paraId="7F25B461" w14:textId="77777777" w:rsidR="00C87024" w:rsidRPr="00F55C46" w:rsidRDefault="00C87024" w:rsidP="009D0930">
            <w:pPr>
              <w:pStyle w:val="TableBodyCenter"/>
            </w:pPr>
            <w:r w:rsidRPr="00004EBE">
              <w:t>5:59 PM</w:t>
            </w:r>
          </w:p>
        </w:tc>
        <w:tc>
          <w:tcPr>
            <w:tcW w:w="1359" w:type="dxa"/>
            <w:tcBorders>
              <w:top w:val="single" w:sz="4" w:space="0" w:color="auto"/>
              <w:left w:val="single" w:sz="6" w:space="0" w:color="auto"/>
              <w:bottom w:val="single" w:sz="4" w:space="0" w:color="auto"/>
              <w:right w:val="single" w:sz="6" w:space="0" w:color="auto"/>
            </w:tcBorders>
            <w:hideMark/>
          </w:tcPr>
          <w:p w14:paraId="6485E32C" w14:textId="77777777" w:rsidR="00C87024" w:rsidRPr="00F55C46" w:rsidRDefault="00C87024" w:rsidP="009D0930">
            <w:pPr>
              <w:pStyle w:val="TableBodyCenter"/>
            </w:pPr>
            <w:r w:rsidRPr="00004EBE">
              <w:t>30</w:t>
            </w:r>
          </w:p>
        </w:tc>
        <w:tc>
          <w:tcPr>
            <w:tcW w:w="1360" w:type="dxa"/>
            <w:tcBorders>
              <w:top w:val="single" w:sz="4" w:space="0" w:color="auto"/>
              <w:left w:val="single" w:sz="6" w:space="0" w:color="auto"/>
              <w:bottom w:val="single" w:sz="4" w:space="0" w:color="auto"/>
              <w:right w:val="single" w:sz="6" w:space="0" w:color="auto"/>
            </w:tcBorders>
          </w:tcPr>
          <w:p w14:paraId="7F690B96" w14:textId="77777777" w:rsidR="00C87024" w:rsidRPr="00F55C46" w:rsidRDefault="00C87024" w:rsidP="009D0930">
            <w:pPr>
              <w:pStyle w:val="TableBodyCenter"/>
            </w:pPr>
            <w:r w:rsidRPr="00004EBE">
              <w:t>30</w:t>
            </w:r>
          </w:p>
        </w:tc>
        <w:tc>
          <w:tcPr>
            <w:tcW w:w="1359" w:type="dxa"/>
            <w:tcBorders>
              <w:top w:val="single" w:sz="4" w:space="0" w:color="auto"/>
              <w:left w:val="single" w:sz="6" w:space="0" w:color="auto"/>
              <w:bottom w:val="single" w:sz="4" w:space="0" w:color="auto"/>
              <w:right w:val="nil"/>
            </w:tcBorders>
            <w:hideMark/>
          </w:tcPr>
          <w:p w14:paraId="7BEE7C50" w14:textId="77777777" w:rsidR="00C87024" w:rsidRPr="00F55C46" w:rsidRDefault="00C87024" w:rsidP="009D0930">
            <w:pPr>
              <w:pStyle w:val="TableBodyCenter"/>
            </w:pPr>
            <w:r w:rsidRPr="007A7A2E">
              <w:t>7 Days</w:t>
            </w:r>
          </w:p>
        </w:tc>
      </w:tr>
      <w:tr w:rsidR="00C87024" w:rsidRPr="00A31DD3" w14:paraId="4ECDDDD3" w14:textId="77777777" w:rsidTr="00301A2F">
        <w:trPr>
          <w:cantSplit/>
          <w:trHeight w:val="300"/>
          <w:tblHeader/>
        </w:trPr>
        <w:tc>
          <w:tcPr>
            <w:tcW w:w="1415" w:type="dxa"/>
            <w:tcBorders>
              <w:top w:val="single" w:sz="4" w:space="0" w:color="auto"/>
              <w:left w:val="nil"/>
              <w:bottom w:val="single" w:sz="4" w:space="0" w:color="auto"/>
              <w:right w:val="single" w:sz="6" w:space="0" w:color="auto"/>
            </w:tcBorders>
            <w:hideMark/>
          </w:tcPr>
          <w:p w14:paraId="0D5EBDA0" w14:textId="77777777" w:rsidR="00C87024" w:rsidRPr="00F55C46" w:rsidRDefault="00C87024" w:rsidP="009D0930">
            <w:pPr>
              <w:pStyle w:val="TableBodyCenter"/>
            </w:pPr>
            <w:r w:rsidRPr="000C2204">
              <w:t>205</w:t>
            </w:r>
          </w:p>
        </w:tc>
        <w:tc>
          <w:tcPr>
            <w:tcW w:w="2190" w:type="dxa"/>
            <w:tcBorders>
              <w:top w:val="single" w:sz="4" w:space="0" w:color="auto"/>
              <w:left w:val="single" w:sz="6" w:space="0" w:color="auto"/>
              <w:bottom w:val="single" w:sz="4" w:space="0" w:color="auto"/>
              <w:right w:val="single" w:sz="6" w:space="0" w:color="auto"/>
            </w:tcBorders>
            <w:hideMark/>
          </w:tcPr>
          <w:p w14:paraId="069D56D4" w14:textId="77777777" w:rsidR="00C87024" w:rsidRPr="00F55C46" w:rsidRDefault="00C87024" w:rsidP="009D0930">
            <w:pPr>
              <w:pStyle w:val="TableBodyCenter"/>
            </w:pPr>
            <w:r w:rsidRPr="00004EBE">
              <w:t xml:space="preserve">7:00 AM </w:t>
            </w:r>
            <w:r>
              <w:t>–</w:t>
            </w:r>
            <w:r w:rsidRPr="00004EBE">
              <w:t xml:space="preserve"> 5:15 PM</w:t>
            </w:r>
          </w:p>
        </w:tc>
        <w:tc>
          <w:tcPr>
            <w:tcW w:w="1677" w:type="dxa"/>
            <w:tcBorders>
              <w:top w:val="single" w:sz="4" w:space="0" w:color="auto"/>
              <w:left w:val="single" w:sz="6" w:space="0" w:color="auto"/>
              <w:bottom w:val="single" w:sz="4" w:space="0" w:color="auto"/>
              <w:right w:val="single" w:sz="6" w:space="0" w:color="auto"/>
            </w:tcBorders>
          </w:tcPr>
          <w:p w14:paraId="5D18C33A" w14:textId="17E6F067" w:rsidR="00C87024" w:rsidRDefault="00C87024" w:rsidP="009D0930">
            <w:pPr>
              <w:pStyle w:val="TableBodyCenter"/>
            </w:pPr>
            <w:r w:rsidRPr="00004EBE">
              <w:t xml:space="preserve">8:00 AM </w:t>
            </w:r>
            <w:r>
              <w:t>–</w:t>
            </w:r>
          </w:p>
          <w:p w14:paraId="1A067B76" w14:textId="77777777" w:rsidR="00C87024" w:rsidRPr="00F55C46" w:rsidRDefault="00C87024" w:rsidP="009D0930">
            <w:pPr>
              <w:pStyle w:val="TableBodyCenter"/>
            </w:pPr>
            <w:r w:rsidRPr="00004EBE">
              <w:t>5:17 PM</w:t>
            </w:r>
          </w:p>
        </w:tc>
        <w:tc>
          <w:tcPr>
            <w:tcW w:w="1359" w:type="dxa"/>
            <w:tcBorders>
              <w:top w:val="single" w:sz="4" w:space="0" w:color="auto"/>
              <w:left w:val="single" w:sz="6" w:space="0" w:color="auto"/>
              <w:bottom w:val="single" w:sz="4" w:space="0" w:color="auto"/>
              <w:right w:val="single" w:sz="6" w:space="0" w:color="auto"/>
            </w:tcBorders>
            <w:hideMark/>
          </w:tcPr>
          <w:p w14:paraId="05BB2D38" w14:textId="77777777" w:rsidR="00C87024" w:rsidRPr="00F55C46" w:rsidRDefault="00C87024" w:rsidP="009D0930">
            <w:pPr>
              <w:pStyle w:val="TableBodyCenter"/>
            </w:pPr>
            <w:r w:rsidRPr="00004EBE">
              <w:t>60</w:t>
            </w:r>
          </w:p>
        </w:tc>
        <w:tc>
          <w:tcPr>
            <w:tcW w:w="1360" w:type="dxa"/>
            <w:tcBorders>
              <w:top w:val="single" w:sz="4" w:space="0" w:color="auto"/>
              <w:left w:val="single" w:sz="6" w:space="0" w:color="auto"/>
              <w:bottom w:val="single" w:sz="4" w:space="0" w:color="auto"/>
              <w:right w:val="single" w:sz="6" w:space="0" w:color="auto"/>
            </w:tcBorders>
          </w:tcPr>
          <w:p w14:paraId="78C27E87" w14:textId="77777777" w:rsidR="00C87024" w:rsidRPr="00F55C46" w:rsidRDefault="00C87024" w:rsidP="009D0930">
            <w:pPr>
              <w:pStyle w:val="TableBodyCenter"/>
            </w:pPr>
            <w:r w:rsidRPr="00004EBE">
              <w:t>60</w:t>
            </w:r>
          </w:p>
        </w:tc>
        <w:tc>
          <w:tcPr>
            <w:tcW w:w="1359" w:type="dxa"/>
            <w:tcBorders>
              <w:top w:val="single" w:sz="4" w:space="0" w:color="auto"/>
              <w:left w:val="single" w:sz="6" w:space="0" w:color="auto"/>
              <w:bottom w:val="single" w:sz="4" w:space="0" w:color="auto"/>
              <w:right w:val="nil"/>
            </w:tcBorders>
            <w:hideMark/>
          </w:tcPr>
          <w:p w14:paraId="587D024B" w14:textId="77777777" w:rsidR="00C87024" w:rsidRPr="00F55C46" w:rsidRDefault="00C87024" w:rsidP="009D0930">
            <w:pPr>
              <w:pStyle w:val="TableBodyCenter"/>
            </w:pPr>
            <w:r w:rsidRPr="007A7A2E">
              <w:t>7 Days</w:t>
            </w:r>
          </w:p>
        </w:tc>
      </w:tr>
      <w:tr w:rsidR="00C87024" w:rsidRPr="00A31DD3" w14:paraId="2E3C6D0B" w14:textId="77777777" w:rsidTr="00301A2F">
        <w:trPr>
          <w:cantSplit/>
          <w:trHeight w:val="300"/>
          <w:tblHeader/>
        </w:trPr>
        <w:tc>
          <w:tcPr>
            <w:tcW w:w="1415" w:type="dxa"/>
            <w:tcBorders>
              <w:top w:val="single" w:sz="4" w:space="0" w:color="auto"/>
              <w:left w:val="nil"/>
              <w:bottom w:val="single" w:sz="4" w:space="0" w:color="auto"/>
              <w:right w:val="single" w:sz="6" w:space="0" w:color="auto"/>
            </w:tcBorders>
            <w:hideMark/>
          </w:tcPr>
          <w:p w14:paraId="4AC3B4AE" w14:textId="77777777" w:rsidR="00C87024" w:rsidRPr="00F55C46" w:rsidRDefault="00C87024" w:rsidP="009D0930">
            <w:pPr>
              <w:pStyle w:val="TableBodyCenter"/>
            </w:pPr>
            <w:r w:rsidRPr="000C2204">
              <w:t>206</w:t>
            </w:r>
          </w:p>
        </w:tc>
        <w:tc>
          <w:tcPr>
            <w:tcW w:w="2190" w:type="dxa"/>
            <w:tcBorders>
              <w:top w:val="single" w:sz="4" w:space="0" w:color="auto"/>
              <w:left w:val="single" w:sz="6" w:space="0" w:color="auto"/>
              <w:bottom w:val="single" w:sz="4" w:space="0" w:color="auto"/>
              <w:right w:val="single" w:sz="6" w:space="0" w:color="auto"/>
            </w:tcBorders>
            <w:hideMark/>
          </w:tcPr>
          <w:p w14:paraId="50F7468F" w14:textId="77777777" w:rsidR="00C87024" w:rsidRPr="00F55C46" w:rsidRDefault="00C87024" w:rsidP="009D0930">
            <w:pPr>
              <w:pStyle w:val="TableBodyCenter"/>
            </w:pPr>
            <w:r w:rsidRPr="00004EBE">
              <w:t xml:space="preserve">6:15 AM </w:t>
            </w:r>
            <w:r>
              <w:t>–</w:t>
            </w:r>
            <w:r w:rsidRPr="00004EBE">
              <w:t>5:52 PM</w:t>
            </w:r>
          </w:p>
        </w:tc>
        <w:tc>
          <w:tcPr>
            <w:tcW w:w="1677" w:type="dxa"/>
            <w:tcBorders>
              <w:top w:val="single" w:sz="4" w:space="0" w:color="auto"/>
              <w:left w:val="single" w:sz="6" w:space="0" w:color="auto"/>
              <w:bottom w:val="single" w:sz="4" w:space="0" w:color="auto"/>
              <w:right w:val="single" w:sz="6" w:space="0" w:color="auto"/>
            </w:tcBorders>
          </w:tcPr>
          <w:p w14:paraId="395AC380" w14:textId="11A15FEF" w:rsidR="00C87024" w:rsidRDefault="00C87024" w:rsidP="009D0930">
            <w:pPr>
              <w:pStyle w:val="TableBodyCenter"/>
            </w:pPr>
            <w:r w:rsidRPr="00767AC8">
              <w:t xml:space="preserve">7:20 AM </w:t>
            </w:r>
            <w:r>
              <w:t>–</w:t>
            </w:r>
          </w:p>
          <w:p w14:paraId="6A0AE063" w14:textId="77777777" w:rsidR="00C87024" w:rsidRPr="00767AC8" w:rsidRDefault="00C87024" w:rsidP="009D0930">
            <w:pPr>
              <w:pStyle w:val="TableBodyCenter"/>
            </w:pPr>
            <w:r w:rsidRPr="00767AC8">
              <w:t>4:54 PM</w:t>
            </w:r>
          </w:p>
        </w:tc>
        <w:tc>
          <w:tcPr>
            <w:tcW w:w="1359" w:type="dxa"/>
            <w:tcBorders>
              <w:top w:val="single" w:sz="4" w:space="0" w:color="auto"/>
              <w:left w:val="single" w:sz="6" w:space="0" w:color="auto"/>
              <w:bottom w:val="single" w:sz="4" w:space="0" w:color="auto"/>
              <w:right w:val="single" w:sz="6" w:space="0" w:color="auto"/>
            </w:tcBorders>
            <w:hideMark/>
          </w:tcPr>
          <w:p w14:paraId="3E4F1C78" w14:textId="77777777" w:rsidR="00C87024" w:rsidRPr="00767AC8" w:rsidRDefault="00C87024" w:rsidP="009D0930">
            <w:pPr>
              <w:pStyle w:val="TableBodyCenter"/>
            </w:pPr>
            <w:r w:rsidRPr="00767AC8">
              <w:t>60</w:t>
            </w:r>
          </w:p>
        </w:tc>
        <w:tc>
          <w:tcPr>
            <w:tcW w:w="1360" w:type="dxa"/>
            <w:tcBorders>
              <w:top w:val="single" w:sz="4" w:space="0" w:color="auto"/>
              <w:left w:val="single" w:sz="6" w:space="0" w:color="auto"/>
              <w:bottom w:val="single" w:sz="4" w:space="0" w:color="auto"/>
              <w:right w:val="single" w:sz="6" w:space="0" w:color="auto"/>
            </w:tcBorders>
          </w:tcPr>
          <w:p w14:paraId="7C03EDA6" w14:textId="77777777" w:rsidR="00C87024" w:rsidRPr="00767AC8" w:rsidRDefault="00C87024" w:rsidP="009D0930">
            <w:pPr>
              <w:pStyle w:val="TableBodyCenter"/>
            </w:pPr>
            <w:r w:rsidRPr="00767AC8">
              <w:t>60</w:t>
            </w:r>
          </w:p>
        </w:tc>
        <w:tc>
          <w:tcPr>
            <w:tcW w:w="1359" w:type="dxa"/>
            <w:tcBorders>
              <w:top w:val="single" w:sz="4" w:space="0" w:color="auto"/>
              <w:left w:val="single" w:sz="6" w:space="0" w:color="auto"/>
              <w:bottom w:val="single" w:sz="4" w:space="0" w:color="auto"/>
              <w:right w:val="nil"/>
            </w:tcBorders>
            <w:hideMark/>
          </w:tcPr>
          <w:p w14:paraId="3DC0F323" w14:textId="77777777" w:rsidR="00C87024" w:rsidRPr="00F55C46" w:rsidRDefault="00C87024" w:rsidP="009D0930">
            <w:pPr>
              <w:pStyle w:val="TableBodyCenter"/>
            </w:pPr>
            <w:r w:rsidRPr="007A7A2E">
              <w:t>7 Days</w:t>
            </w:r>
          </w:p>
        </w:tc>
      </w:tr>
      <w:tr w:rsidR="00C87024" w:rsidRPr="00A31DD3" w14:paraId="7E524056" w14:textId="77777777" w:rsidTr="00301A2F">
        <w:trPr>
          <w:cantSplit/>
          <w:trHeight w:val="300"/>
          <w:tblHeader/>
        </w:trPr>
        <w:tc>
          <w:tcPr>
            <w:tcW w:w="1415" w:type="dxa"/>
            <w:tcBorders>
              <w:top w:val="single" w:sz="4" w:space="0" w:color="auto"/>
              <w:left w:val="nil"/>
              <w:bottom w:val="single" w:sz="4" w:space="0" w:color="auto"/>
              <w:right w:val="single" w:sz="6" w:space="0" w:color="auto"/>
            </w:tcBorders>
            <w:hideMark/>
          </w:tcPr>
          <w:p w14:paraId="5F3004FA" w14:textId="77777777" w:rsidR="00C87024" w:rsidRPr="00F55C46" w:rsidRDefault="00C87024" w:rsidP="009D0930">
            <w:pPr>
              <w:pStyle w:val="TableBodyCenter"/>
            </w:pPr>
            <w:r w:rsidRPr="000C2204">
              <w:t>208</w:t>
            </w:r>
          </w:p>
        </w:tc>
        <w:tc>
          <w:tcPr>
            <w:tcW w:w="2190" w:type="dxa"/>
            <w:tcBorders>
              <w:top w:val="single" w:sz="4" w:space="0" w:color="auto"/>
              <w:left w:val="single" w:sz="6" w:space="0" w:color="auto"/>
              <w:bottom w:val="single" w:sz="4" w:space="0" w:color="auto"/>
              <w:right w:val="single" w:sz="6" w:space="0" w:color="auto"/>
            </w:tcBorders>
            <w:hideMark/>
          </w:tcPr>
          <w:p w14:paraId="503BDDAF" w14:textId="77777777" w:rsidR="00C87024" w:rsidRPr="00F55C46" w:rsidRDefault="00C87024" w:rsidP="009D0930">
            <w:pPr>
              <w:pStyle w:val="TableBodyCenter"/>
            </w:pPr>
            <w:r w:rsidRPr="00004EBE">
              <w:t xml:space="preserve">6:44 AM </w:t>
            </w:r>
            <w:r>
              <w:t xml:space="preserve">– </w:t>
            </w:r>
            <w:r w:rsidRPr="00004EBE">
              <w:t>6:05 PM</w:t>
            </w:r>
          </w:p>
        </w:tc>
        <w:tc>
          <w:tcPr>
            <w:tcW w:w="1677" w:type="dxa"/>
            <w:tcBorders>
              <w:top w:val="single" w:sz="4" w:space="0" w:color="auto"/>
              <w:left w:val="single" w:sz="6" w:space="0" w:color="auto"/>
              <w:bottom w:val="single" w:sz="4" w:space="0" w:color="auto"/>
              <w:right w:val="single" w:sz="6" w:space="0" w:color="auto"/>
            </w:tcBorders>
          </w:tcPr>
          <w:p w14:paraId="23B46DE0" w14:textId="76EA165C" w:rsidR="00C87024" w:rsidRDefault="00C87024" w:rsidP="009D0930">
            <w:pPr>
              <w:pStyle w:val="TableBodyCenter"/>
            </w:pPr>
            <w:r w:rsidRPr="00004EBE">
              <w:t xml:space="preserve">8:05 AM </w:t>
            </w:r>
            <w:r>
              <w:t>–</w:t>
            </w:r>
          </w:p>
          <w:p w14:paraId="5BE7E20C" w14:textId="77777777" w:rsidR="00C87024" w:rsidRPr="00F55C46" w:rsidRDefault="00C87024" w:rsidP="009D0930">
            <w:pPr>
              <w:pStyle w:val="TableBodyCenter"/>
            </w:pPr>
            <w:r w:rsidRPr="00004EBE">
              <w:t>5:11 PM</w:t>
            </w:r>
          </w:p>
        </w:tc>
        <w:tc>
          <w:tcPr>
            <w:tcW w:w="1359" w:type="dxa"/>
            <w:tcBorders>
              <w:top w:val="single" w:sz="4" w:space="0" w:color="auto"/>
              <w:left w:val="single" w:sz="6" w:space="0" w:color="auto"/>
              <w:bottom w:val="single" w:sz="4" w:space="0" w:color="auto"/>
              <w:right w:val="single" w:sz="6" w:space="0" w:color="auto"/>
            </w:tcBorders>
            <w:hideMark/>
          </w:tcPr>
          <w:p w14:paraId="69D7BE9F" w14:textId="77777777" w:rsidR="00C87024" w:rsidRPr="00F55C46" w:rsidRDefault="00C87024" w:rsidP="009D0930">
            <w:pPr>
              <w:pStyle w:val="TableBodyCenter"/>
            </w:pPr>
            <w:r w:rsidRPr="00004EBE">
              <w:t>40</w:t>
            </w:r>
          </w:p>
        </w:tc>
        <w:tc>
          <w:tcPr>
            <w:tcW w:w="1360" w:type="dxa"/>
            <w:tcBorders>
              <w:top w:val="single" w:sz="4" w:space="0" w:color="auto"/>
              <w:left w:val="single" w:sz="6" w:space="0" w:color="auto"/>
              <w:bottom w:val="single" w:sz="4" w:space="0" w:color="auto"/>
              <w:right w:val="single" w:sz="6" w:space="0" w:color="auto"/>
            </w:tcBorders>
          </w:tcPr>
          <w:p w14:paraId="14B8D8EB" w14:textId="77777777" w:rsidR="00C87024" w:rsidRPr="00F55C46" w:rsidRDefault="00C87024" w:rsidP="009D0930">
            <w:pPr>
              <w:pStyle w:val="TableBodyCenter"/>
            </w:pPr>
            <w:r w:rsidRPr="00004EBE">
              <w:t>40</w:t>
            </w:r>
          </w:p>
        </w:tc>
        <w:tc>
          <w:tcPr>
            <w:tcW w:w="1359" w:type="dxa"/>
            <w:tcBorders>
              <w:top w:val="single" w:sz="4" w:space="0" w:color="auto"/>
              <w:left w:val="single" w:sz="6" w:space="0" w:color="auto"/>
              <w:bottom w:val="single" w:sz="4" w:space="0" w:color="auto"/>
              <w:right w:val="nil"/>
            </w:tcBorders>
            <w:hideMark/>
          </w:tcPr>
          <w:p w14:paraId="12666C37" w14:textId="77777777" w:rsidR="00C87024" w:rsidRPr="00F55C46" w:rsidRDefault="00C87024" w:rsidP="009D0930">
            <w:pPr>
              <w:pStyle w:val="TableBodyCenter"/>
            </w:pPr>
            <w:r w:rsidRPr="007A7A2E">
              <w:t>7 Days</w:t>
            </w:r>
          </w:p>
        </w:tc>
      </w:tr>
      <w:tr w:rsidR="00C87024" w:rsidRPr="00A31DD3" w14:paraId="2D9E771C" w14:textId="77777777" w:rsidTr="00301A2F">
        <w:trPr>
          <w:cantSplit/>
          <w:trHeight w:val="300"/>
          <w:tblHeader/>
        </w:trPr>
        <w:tc>
          <w:tcPr>
            <w:tcW w:w="1415" w:type="dxa"/>
            <w:tcBorders>
              <w:top w:val="single" w:sz="4" w:space="0" w:color="auto"/>
              <w:left w:val="nil"/>
              <w:bottom w:val="single" w:sz="4" w:space="0" w:color="auto"/>
              <w:right w:val="single" w:sz="6" w:space="0" w:color="auto"/>
            </w:tcBorders>
            <w:hideMark/>
          </w:tcPr>
          <w:p w14:paraId="347B1296" w14:textId="77777777" w:rsidR="00C87024" w:rsidRPr="00F55C46" w:rsidRDefault="00C87024" w:rsidP="009D0930">
            <w:pPr>
              <w:pStyle w:val="TableBodyCenter"/>
            </w:pPr>
            <w:r w:rsidRPr="000C2204">
              <w:t>210</w:t>
            </w:r>
          </w:p>
        </w:tc>
        <w:tc>
          <w:tcPr>
            <w:tcW w:w="2190" w:type="dxa"/>
            <w:tcBorders>
              <w:top w:val="single" w:sz="4" w:space="0" w:color="auto"/>
              <w:left w:val="single" w:sz="6" w:space="0" w:color="auto"/>
              <w:bottom w:val="single" w:sz="4" w:space="0" w:color="auto"/>
              <w:right w:val="single" w:sz="6" w:space="0" w:color="auto"/>
            </w:tcBorders>
            <w:hideMark/>
          </w:tcPr>
          <w:p w14:paraId="7084DB55" w14:textId="77777777" w:rsidR="00C87024" w:rsidRPr="00F55C46" w:rsidRDefault="00C87024" w:rsidP="009D0930">
            <w:pPr>
              <w:pStyle w:val="TableBodyCenter"/>
            </w:pPr>
            <w:r w:rsidRPr="00004EBE">
              <w:t xml:space="preserve">5:45 AM </w:t>
            </w:r>
            <w:r>
              <w:t>–</w:t>
            </w:r>
            <w:r w:rsidRPr="00004EBE">
              <w:t xml:space="preserve"> 6:46 PM</w:t>
            </w:r>
          </w:p>
        </w:tc>
        <w:tc>
          <w:tcPr>
            <w:tcW w:w="1677" w:type="dxa"/>
            <w:tcBorders>
              <w:top w:val="single" w:sz="4" w:space="0" w:color="auto"/>
              <w:left w:val="single" w:sz="6" w:space="0" w:color="auto"/>
              <w:bottom w:val="single" w:sz="4" w:space="0" w:color="auto"/>
              <w:right w:val="single" w:sz="6" w:space="0" w:color="auto"/>
            </w:tcBorders>
          </w:tcPr>
          <w:p w14:paraId="33DF39BA" w14:textId="0D68ACA7" w:rsidR="00C87024" w:rsidRDefault="00C87024" w:rsidP="009D0930">
            <w:pPr>
              <w:pStyle w:val="TableBodyCenter"/>
            </w:pPr>
            <w:r w:rsidRPr="00004EBE">
              <w:t xml:space="preserve">9:30 AM </w:t>
            </w:r>
            <w:r>
              <w:t>–</w:t>
            </w:r>
          </w:p>
          <w:p w14:paraId="15B65323" w14:textId="77777777" w:rsidR="00C87024" w:rsidRPr="00F55C46" w:rsidRDefault="00C87024" w:rsidP="009D0930">
            <w:pPr>
              <w:pStyle w:val="TableBodyCenter"/>
            </w:pPr>
            <w:r w:rsidRPr="00004EBE">
              <w:t>6:32 PM</w:t>
            </w:r>
          </w:p>
        </w:tc>
        <w:tc>
          <w:tcPr>
            <w:tcW w:w="1359" w:type="dxa"/>
            <w:tcBorders>
              <w:top w:val="single" w:sz="4" w:space="0" w:color="auto"/>
              <w:left w:val="single" w:sz="6" w:space="0" w:color="auto"/>
              <w:bottom w:val="single" w:sz="4" w:space="0" w:color="auto"/>
              <w:right w:val="single" w:sz="6" w:space="0" w:color="auto"/>
            </w:tcBorders>
            <w:hideMark/>
          </w:tcPr>
          <w:p w14:paraId="0EA032E5" w14:textId="77777777" w:rsidR="00C87024" w:rsidRPr="00F55C46" w:rsidRDefault="00C87024" w:rsidP="009D0930">
            <w:pPr>
              <w:pStyle w:val="TableBodyCenter"/>
            </w:pPr>
            <w:r w:rsidRPr="00004EBE">
              <w:t>60</w:t>
            </w:r>
          </w:p>
        </w:tc>
        <w:tc>
          <w:tcPr>
            <w:tcW w:w="1360" w:type="dxa"/>
            <w:tcBorders>
              <w:top w:val="single" w:sz="4" w:space="0" w:color="auto"/>
              <w:left w:val="single" w:sz="6" w:space="0" w:color="auto"/>
              <w:bottom w:val="single" w:sz="4" w:space="0" w:color="auto"/>
              <w:right w:val="single" w:sz="6" w:space="0" w:color="auto"/>
            </w:tcBorders>
          </w:tcPr>
          <w:p w14:paraId="32CD321D" w14:textId="77777777" w:rsidR="00C87024" w:rsidRPr="00F55C46" w:rsidRDefault="00C87024" w:rsidP="009D0930">
            <w:pPr>
              <w:pStyle w:val="TableBodyCenter"/>
            </w:pPr>
            <w:r w:rsidRPr="00004EBE">
              <w:t>60</w:t>
            </w:r>
          </w:p>
        </w:tc>
        <w:tc>
          <w:tcPr>
            <w:tcW w:w="1359" w:type="dxa"/>
            <w:tcBorders>
              <w:top w:val="single" w:sz="4" w:space="0" w:color="auto"/>
              <w:left w:val="single" w:sz="6" w:space="0" w:color="auto"/>
              <w:bottom w:val="single" w:sz="4" w:space="0" w:color="auto"/>
              <w:right w:val="nil"/>
            </w:tcBorders>
            <w:hideMark/>
          </w:tcPr>
          <w:p w14:paraId="050861D9" w14:textId="77777777" w:rsidR="00C87024" w:rsidRPr="00F55C46" w:rsidRDefault="00C87024" w:rsidP="009D0930">
            <w:pPr>
              <w:pStyle w:val="TableBodyCenter"/>
            </w:pPr>
            <w:r w:rsidRPr="007A7A2E">
              <w:t>7 Days</w:t>
            </w:r>
          </w:p>
        </w:tc>
      </w:tr>
      <w:tr w:rsidR="00C87024" w:rsidRPr="00A31DD3" w14:paraId="50669209" w14:textId="77777777" w:rsidTr="00301A2F">
        <w:trPr>
          <w:cantSplit/>
          <w:trHeight w:val="300"/>
          <w:tblHeader/>
        </w:trPr>
        <w:tc>
          <w:tcPr>
            <w:tcW w:w="1415" w:type="dxa"/>
            <w:tcBorders>
              <w:top w:val="single" w:sz="4" w:space="0" w:color="auto"/>
              <w:left w:val="nil"/>
              <w:bottom w:val="single" w:sz="4" w:space="0" w:color="auto"/>
              <w:right w:val="single" w:sz="6" w:space="0" w:color="auto"/>
            </w:tcBorders>
            <w:hideMark/>
          </w:tcPr>
          <w:p w14:paraId="334C2645" w14:textId="77777777" w:rsidR="00C87024" w:rsidRPr="00F55C46" w:rsidRDefault="00C87024" w:rsidP="009D0930">
            <w:pPr>
              <w:pStyle w:val="TableBodyCenter"/>
            </w:pPr>
            <w:r w:rsidRPr="000C2204">
              <w:t>211</w:t>
            </w:r>
          </w:p>
        </w:tc>
        <w:tc>
          <w:tcPr>
            <w:tcW w:w="2190" w:type="dxa"/>
            <w:tcBorders>
              <w:top w:val="single" w:sz="4" w:space="0" w:color="auto"/>
              <w:left w:val="single" w:sz="6" w:space="0" w:color="auto"/>
              <w:bottom w:val="single" w:sz="4" w:space="0" w:color="auto"/>
              <w:right w:val="single" w:sz="6" w:space="0" w:color="auto"/>
            </w:tcBorders>
            <w:hideMark/>
          </w:tcPr>
          <w:p w14:paraId="0B64E848" w14:textId="77777777" w:rsidR="00C87024" w:rsidRPr="00F55C46" w:rsidRDefault="00C87024" w:rsidP="009D0930">
            <w:pPr>
              <w:pStyle w:val="TableBodyCenter"/>
            </w:pPr>
            <w:r w:rsidRPr="00004EBE">
              <w:t xml:space="preserve">6:05 AM </w:t>
            </w:r>
            <w:r>
              <w:t>–</w:t>
            </w:r>
            <w:r w:rsidRPr="00004EBE">
              <w:t xml:space="preserve"> 6:38 PM</w:t>
            </w:r>
          </w:p>
        </w:tc>
        <w:tc>
          <w:tcPr>
            <w:tcW w:w="1677" w:type="dxa"/>
            <w:tcBorders>
              <w:top w:val="single" w:sz="4" w:space="0" w:color="auto"/>
              <w:left w:val="single" w:sz="6" w:space="0" w:color="auto"/>
              <w:bottom w:val="single" w:sz="4" w:space="0" w:color="auto"/>
              <w:right w:val="single" w:sz="6" w:space="0" w:color="auto"/>
            </w:tcBorders>
          </w:tcPr>
          <w:p w14:paraId="392FC303" w14:textId="03B4456F" w:rsidR="00C87024" w:rsidRDefault="00C87024" w:rsidP="009D0930">
            <w:pPr>
              <w:pStyle w:val="TableBodyCenter"/>
            </w:pPr>
            <w:r w:rsidRPr="00004EBE">
              <w:t xml:space="preserve">8:05 AM </w:t>
            </w:r>
            <w:r>
              <w:t>–</w:t>
            </w:r>
          </w:p>
          <w:p w14:paraId="78590E0C" w14:textId="77777777" w:rsidR="00C87024" w:rsidRPr="00F55C46" w:rsidRDefault="00C87024" w:rsidP="009D0930">
            <w:pPr>
              <w:pStyle w:val="TableBodyCenter"/>
            </w:pPr>
            <w:r w:rsidRPr="00004EBE">
              <w:t>5:33 PM</w:t>
            </w:r>
          </w:p>
        </w:tc>
        <w:tc>
          <w:tcPr>
            <w:tcW w:w="1359" w:type="dxa"/>
            <w:tcBorders>
              <w:top w:val="single" w:sz="4" w:space="0" w:color="auto"/>
              <w:left w:val="single" w:sz="6" w:space="0" w:color="auto"/>
              <w:bottom w:val="single" w:sz="4" w:space="0" w:color="auto"/>
              <w:right w:val="single" w:sz="6" w:space="0" w:color="auto"/>
            </w:tcBorders>
            <w:hideMark/>
          </w:tcPr>
          <w:p w14:paraId="0B7CD8E6" w14:textId="77777777" w:rsidR="00C87024" w:rsidRPr="00F55C46" w:rsidRDefault="00C87024" w:rsidP="009D0930">
            <w:pPr>
              <w:pStyle w:val="TableBodyCenter"/>
            </w:pPr>
            <w:r w:rsidRPr="00004EBE">
              <w:t>30</w:t>
            </w:r>
          </w:p>
        </w:tc>
        <w:tc>
          <w:tcPr>
            <w:tcW w:w="1360" w:type="dxa"/>
            <w:tcBorders>
              <w:top w:val="single" w:sz="4" w:space="0" w:color="auto"/>
              <w:left w:val="single" w:sz="6" w:space="0" w:color="auto"/>
              <w:bottom w:val="single" w:sz="4" w:space="0" w:color="auto"/>
              <w:right w:val="single" w:sz="6" w:space="0" w:color="auto"/>
            </w:tcBorders>
          </w:tcPr>
          <w:p w14:paraId="4F99B0D1" w14:textId="77777777" w:rsidR="00C87024" w:rsidRPr="00F55C46" w:rsidRDefault="00C87024" w:rsidP="009D0930">
            <w:pPr>
              <w:pStyle w:val="TableBodyCenter"/>
            </w:pPr>
            <w:r w:rsidRPr="00004EBE">
              <w:t>30</w:t>
            </w:r>
          </w:p>
        </w:tc>
        <w:tc>
          <w:tcPr>
            <w:tcW w:w="1359" w:type="dxa"/>
            <w:tcBorders>
              <w:top w:val="single" w:sz="4" w:space="0" w:color="auto"/>
              <w:left w:val="single" w:sz="6" w:space="0" w:color="auto"/>
              <w:bottom w:val="single" w:sz="4" w:space="0" w:color="auto"/>
              <w:right w:val="nil"/>
            </w:tcBorders>
            <w:hideMark/>
          </w:tcPr>
          <w:p w14:paraId="562123C8" w14:textId="77777777" w:rsidR="00C87024" w:rsidRPr="00F55C46" w:rsidRDefault="00C87024" w:rsidP="009D0930">
            <w:pPr>
              <w:pStyle w:val="TableBodyCenter"/>
            </w:pPr>
            <w:r w:rsidRPr="007A7A2E">
              <w:t>7 Days</w:t>
            </w:r>
          </w:p>
        </w:tc>
      </w:tr>
      <w:tr w:rsidR="00C87024" w:rsidRPr="00A31DD3" w14:paraId="0A0FBA40" w14:textId="77777777" w:rsidTr="00301A2F">
        <w:trPr>
          <w:cantSplit/>
          <w:trHeight w:val="300"/>
          <w:tblHeader/>
        </w:trPr>
        <w:tc>
          <w:tcPr>
            <w:tcW w:w="1415" w:type="dxa"/>
            <w:tcBorders>
              <w:top w:val="single" w:sz="4" w:space="0" w:color="auto"/>
              <w:left w:val="nil"/>
              <w:bottom w:val="single" w:sz="4" w:space="0" w:color="auto"/>
              <w:right w:val="single" w:sz="6" w:space="0" w:color="auto"/>
            </w:tcBorders>
            <w:hideMark/>
          </w:tcPr>
          <w:p w14:paraId="09FD5012" w14:textId="77777777" w:rsidR="00C87024" w:rsidRPr="00F55C46" w:rsidRDefault="00C87024" w:rsidP="009D0930">
            <w:pPr>
              <w:pStyle w:val="TableBodyCenter"/>
            </w:pPr>
            <w:r w:rsidRPr="000C2204">
              <w:t>221</w:t>
            </w:r>
          </w:p>
        </w:tc>
        <w:tc>
          <w:tcPr>
            <w:tcW w:w="2190" w:type="dxa"/>
            <w:tcBorders>
              <w:top w:val="single" w:sz="4" w:space="0" w:color="auto"/>
              <w:left w:val="single" w:sz="6" w:space="0" w:color="auto"/>
              <w:bottom w:val="single" w:sz="4" w:space="0" w:color="auto"/>
              <w:right w:val="single" w:sz="6" w:space="0" w:color="auto"/>
            </w:tcBorders>
            <w:hideMark/>
          </w:tcPr>
          <w:p w14:paraId="55F56C20" w14:textId="77777777" w:rsidR="00C87024" w:rsidRPr="00F55C46" w:rsidRDefault="00C87024" w:rsidP="009D0930">
            <w:pPr>
              <w:pStyle w:val="TableBodyCenter"/>
            </w:pPr>
            <w:r>
              <w:t>9</w:t>
            </w:r>
            <w:r w:rsidRPr="00004EBE">
              <w:t>:0</w:t>
            </w:r>
            <w:r>
              <w:t>5</w:t>
            </w:r>
            <w:r w:rsidRPr="00004EBE">
              <w:t xml:space="preserve"> AM </w:t>
            </w:r>
            <w:r>
              <w:t xml:space="preserve">– </w:t>
            </w:r>
            <w:r w:rsidRPr="00004EBE">
              <w:t>5:02 PM</w:t>
            </w:r>
          </w:p>
        </w:tc>
        <w:tc>
          <w:tcPr>
            <w:tcW w:w="1677" w:type="dxa"/>
            <w:tcBorders>
              <w:top w:val="single" w:sz="4" w:space="0" w:color="auto"/>
              <w:left w:val="single" w:sz="6" w:space="0" w:color="auto"/>
              <w:bottom w:val="single" w:sz="4" w:space="0" w:color="auto"/>
              <w:right w:val="single" w:sz="6" w:space="0" w:color="auto"/>
            </w:tcBorders>
          </w:tcPr>
          <w:p w14:paraId="4341DA32" w14:textId="35D860BB" w:rsidR="00C87024" w:rsidRDefault="00C87024" w:rsidP="009D0930">
            <w:pPr>
              <w:pStyle w:val="TableBodyCenter"/>
            </w:pPr>
            <w:r w:rsidRPr="00004EBE">
              <w:t xml:space="preserve">9:03 AM </w:t>
            </w:r>
            <w:r>
              <w:t>–</w:t>
            </w:r>
          </w:p>
          <w:p w14:paraId="505C9072" w14:textId="77777777" w:rsidR="00C87024" w:rsidRPr="00F55C46" w:rsidRDefault="00C87024" w:rsidP="009D0930">
            <w:pPr>
              <w:pStyle w:val="TableBodyCenter"/>
            </w:pPr>
            <w:r w:rsidRPr="00004EBE">
              <w:t>4:53 PM</w:t>
            </w:r>
          </w:p>
        </w:tc>
        <w:tc>
          <w:tcPr>
            <w:tcW w:w="1359" w:type="dxa"/>
            <w:tcBorders>
              <w:top w:val="single" w:sz="4" w:space="0" w:color="auto"/>
              <w:left w:val="single" w:sz="6" w:space="0" w:color="auto"/>
              <w:bottom w:val="single" w:sz="4" w:space="0" w:color="auto"/>
              <w:right w:val="single" w:sz="6" w:space="0" w:color="auto"/>
            </w:tcBorders>
            <w:hideMark/>
          </w:tcPr>
          <w:p w14:paraId="0A1E4EEB" w14:textId="77777777" w:rsidR="00C87024" w:rsidRPr="00F55C46" w:rsidRDefault="00C87024" w:rsidP="009D0930">
            <w:pPr>
              <w:pStyle w:val="TableBodyCenter"/>
            </w:pPr>
            <w:r w:rsidRPr="00004EBE">
              <w:t>40</w:t>
            </w:r>
          </w:p>
        </w:tc>
        <w:tc>
          <w:tcPr>
            <w:tcW w:w="1360" w:type="dxa"/>
            <w:tcBorders>
              <w:top w:val="single" w:sz="4" w:space="0" w:color="auto"/>
              <w:left w:val="single" w:sz="6" w:space="0" w:color="auto"/>
              <w:bottom w:val="single" w:sz="4" w:space="0" w:color="auto"/>
              <w:right w:val="single" w:sz="6" w:space="0" w:color="auto"/>
            </w:tcBorders>
          </w:tcPr>
          <w:p w14:paraId="47C63742" w14:textId="77777777" w:rsidR="00C87024" w:rsidRPr="00F55C46" w:rsidRDefault="00C87024" w:rsidP="009D0930">
            <w:pPr>
              <w:pStyle w:val="TableBodyCenter"/>
            </w:pPr>
            <w:r w:rsidRPr="00004EBE">
              <w:t>40</w:t>
            </w:r>
          </w:p>
        </w:tc>
        <w:tc>
          <w:tcPr>
            <w:tcW w:w="1359" w:type="dxa"/>
            <w:tcBorders>
              <w:top w:val="single" w:sz="4" w:space="0" w:color="auto"/>
              <w:left w:val="single" w:sz="6" w:space="0" w:color="auto"/>
              <w:bottom w:val="single" w:sz="4" w:space="0" w:color="auto"/>
              <w:right w:val="nil"/>
            </w:tcBorders>
            <w:hideMark/>
          </w:tcPr>
          <w:p w14:paraId="1A42A70F" w14:textId="77777777" w:rsidR="00C87024" w:rsidRPr="00F55C46" w:rsidRDefault="00C87024" w:rsidP="009D0930">
            <w:pPr>
              <w:pStyle w:val="TableBodyCenter"/>
            </w:pPr>
            <w:r w:rsidRPr="007A7A2E">
              <w:t>7 Days</w:t>
            </w:r>
          </w:p>
        </w:tc>
      </w:tr>
      <w:tr w:rsidR="00C87024" w:rsidRPr="00A31DD3" w14:paraId="3F9999C8" w14:textId="77777777" w:rsidTr="00301A2F">
        <w:trPr>
          <w:cantSplit/>
          <w:trHeight w:val="300"/>
          <w:tblHeader/>
        </w:trPr>
        <w:tc>
          <w:tcPr>
            <w:tcW w:w="1415" w:type="dxa"/>
            <w:tcBorders>
              <w:top w:val="single" w:sz="4" w:space="0" w:color="auto"/>
              <w:left w:val="nil"/>
              <w:bottom w:val="single" w:sz="4" w:space="0" w:color="auto"/>
              <w:right w:val="single" w:sz="6" w:space="0" w:color="auto"/>
            </w:tcBorders>
          </w:tcPr>
          <w:p w14:paraId="1868EDE3" w14:textId="77777777" w:rsidR="00C87024" w:rsidRPr="00802E4D" w:rsidRDefault="00C87024" w:rsidP="009D0930">
            <w:pPr>
              <w:pStyle w:val="TableBodyCenter"/>
            </w:pPr>
            <w:r w:rsidRPr="00802E4D">
              <w:t>Boston Hospital Shuttle</w:t>
            </w:r>
          </w:p>
        </w:tc>
        <w:tc>
          <w:tcPr>
            <w:tcW w:w="2190" w:type="dxa"/>
            <w:tcBorders>
              <w:top w:val="single" w:sz="4" w:space="0" w:color="auto"/>
              <w:left w:val="single" w:sz="6" w:space="0" w:color="auto"/>
              <w:bottom w:val="single" w:sz="4" w:space="0" w:color="auto"/>
              <w:right w:val="single" w:sz="6" w:space="0" w:color="auto"/>
            </w:tcBorders>
          </w:tcPr>
          <w:p w14:paraId="0C7ADFA1" w14:textId="77777777" w:rsidR="00C87024" w:rsidRPr="00802E4D" w:rsidRDefault="00C87024" w:rsidP="009D0930">
            <w:pPr>
              <w:pStyle w:val="TableBodyCenter"/>
            </w:pPr>
            <w:r w:rsidRPr="00802E4D">
              <w:t>8:30 AM</w:t>
            </w:r>
            <w:r>
              <w:t xml:space="preserve"> </w:t>
            </w:r>
            <w:r w:rsidRPr="00802E4D">
              <w:t>–</w:t>
            </w:r>
            <w:r>
              <w:t xml:space="preserve"> </w:t>
            </w:r>
            <w:r w:rsidRPr="00802E4D">
              <w:t>2:30 PM (return trip leaves from Boston)</w:t>
            </w:r>
          </w:p>
        </w:tc>
        <w:tc>
          <w:tcPr>
            <w:tcW w:w="1677" w:type="dxa"/>
            <w:tcBorders>
              <w:top w:val="single" w:sz="4" w:space="0" w:color="auto"/>
              <w:left w:val="single" w:sz="6" w:space="0" w:color="auto"/>
              <w:bottom w:val="single" w:sz="4" w:space="0" w:color="auto"/>
              <w:right w:val="single" w:sz="6" w:space="0" w:color="auto"/>
            </w:tcBorders>
          </w:tcPr>
          <w:p w14:paraId="60E1E5E0" w14:textId="04F5718E" w:rsidR="00C87024" w:rsidRPr="00802E4D" w:rsidRDefault="00F2701C" w:rsidP="009D0930">
            <w:pPr>
              <w:pStyle w:val="TableBodyCenter"/>
            </w:pPr>
            <w:r w:rsidRPr="00802E4D">
              <w:t>N/A</w:t>
            </w:r>
          </w:p>
        </w:tc>
        <w:tc>
          <w:tcPr>
            <w:tcW w:w="1359" w:type="dxa"/>
            <w:tcBorders>
              <w:top w:val="single" w:sz="4" w:space="0" w:color="auto"/>
              <w:left w:val="single" w:sz="6" w:space="0" w:color="auto"/>
              <w:bottom w:val="single" w:sz="4" w:space="0" w:color="auto"/>
              <w:right w:val="single" w:sz="6" w:space="0" w:color="auto"/>
            </w:tcBorders>
          </w:tcPr>
          <w:p w14:paraId="553C99AA" w14:textId="77777777" w:rsidR="00C87024" w:rsidRPr="00802E4D" w:rsidRDefault="00C87024" w:rsidP="009D0930">
            <w:pPr>
              <w:pStyle w:val="TableBodyCenter"/>
            </w:pPr>
            <w:r w:rsidRPr="00802E4D">
              <w:t>Tuesdays only</w:t>
            </w:r>
          </w:p>
        </w:tc>
        <w:tc>
          <w:tcPr>
            <w:tcW w:w="1360" w:type="dxa"/>
            <w:tcBorders>
              <w:top w:val="single" w:sz="4" w:space="0" w:color="auto"/>
              <w:left w:val="single" w:sz="6" w:space="0" w:color="auto"/>
              <w:bottom w:val="single" w:sz="4" w:space="0" w:color="auto"/>
              <w:right w:val="single" w:sz="6" w:space="0" w:color="auto"/>
            </w:tcBorders>
          </w:tcPr>
          <w:p w14:paraId="10E0000D" w14:textId="7CC79204" w:rsidR="00C87024" w:rsidRPr="00802E4D" w:rsidRDefault="00F2701C" w:rsidP="009D0930">
            <w:pPr>
              <w:pStyle w:val="TableBodyCenter"/>
            </w:pPr>
            <w:r w:rsidRPr="00802E4D">
              <w:t>N/A</w:t>
            </w:r>
          </w:p>
        </w:tc>
        <w:tc>
          <w:tcPr>
            <w:tcW w:w="1359" w:type="dxa"/>
            <w:tcBorders>
              <w:top w:val="single" w:sz="4" w:space="0" w:color="auto"/>
              <w:left w:val="single" w:sz="6" w:space="0" w:color="auto"/>
              <w:bottom w:val="single" w:sz="4" w:space="0" w:color="auto"/>
              <w:right w:val="nil"/>
            </w:tcBorders>
          </w:tcPr>
          <w:p w14:paraId="7C6EBEC6" w14:textId="77777777" w:rsidR="00C87024" w:rsidRPr="00F55C46" w:rsidRDefault="00C87024" w:rsidP="009D0930">
            <w:pPr>
              <w:pStyle w:val="TableBodyCenter"/>
            </w:pPr>
            <w:r w:rsidRPr="007A7A2E">
              <w:t>7 Days</w:t>
            </w:r>
          </w:p>
        </w:tc>
      </w:tr>
      <w:tr w:rsidR="00C87024" w:rsidRPr="00A31DD3" w14:paraId="42E73F96" w14:textId="77777777" w:rsidTr="00301A2F">
        <w:trPr>
          <w:cantSplit/>
          <w:trHeight w:val="300"/>
          <w:tblHeader/>
        </w:trPr>
        <w:tc>
          <w:tcPr>
            <w:tcW w:w="1415" w:type="dxa"/>
            <w:tcBorders>
              <w:top w:val="single" w:sz="4" w:space="0" w:color="auto"/>
              <w:left w:val="nil"/>
              <w:bottom w:val="single" w:sz="4" w:space="0" w:color="auto"/>
              <w:right w:val="single" w:sz="6" w:space="0" w:color="auto"/>
            </w:tcBorders>
          </w:tcPr>
          <w:p w14:paraId="02AD5E35" w14:textId="77777777" w:rsidR="00C87024" w:rsidRPr="00802E4D" w:rsidRDefault="00C87024" w:rsidP="009D0930">
            <w:pPr>
              <w:pStyle w:val="TableBodyCenter"/>
            </w:pPr>
            <w:r w:rsidRPr="00802E4D">
              <w:t>ADA Demand Response</w:t>
            </w:r>
          </w:p>
        </w:tc>
        <w:tc>
          <w:tcPr>
            <w:tcW w:w="2190" w:type="dxa"/>
            <w:tcBorders>
              <w:top w:val="single" w:sz="4" w:space="0" w:color="auto"/>
              <w:left w:val="single" w:sz="6" w:space="0" w:color="auto"/>
              <w:bottom w:val="single" w:sz="4" w:space="0" w:color="auto"/>
              <w:right w:val="single" w:sz="6" w:space="0" w:color="auto"/>
            </w:tcBorders>
          </w:tcPr>
          <w:p w14:paraId="5003D4D8" w14:textId="77777777" w:rsidR="00C87024" w:rsidRPr="00802E4D" w:rsidRDefault="00C87024" w:rsidP="009D0930">
            <w:pPr>
              <w:pStyle w:val="TableBodyCenter"/>
            </w:pPr>
            <w:r w:rsidRPr="00802E4D">
              <w:t xml:space="preserve">5:20 AM </w:t>
            </w:r>
            <w:r>
              <w:t>–</w:t>
            </w:r>
            <w:r w:rsidRPr="00802E4D">
              <w:t xml:space="preserve"> 10:10 PM</w:t>
            </w:r>
          </w:p>
        </w:tc>
        <w:tc>
          <w:tcPr>
            <w:tcW w:w="1677" w:type="dxa"/>
            <w:tcBorders>
              <w:top w:val="single" w:sz="4" w:space="0" w:color="auto"/>
              <w:left w:val="single" w:sz="6" w:space="0" w:color="auto"/>
              <w:bottom w:val="single" w:sz="4" w:space="0" w:color="auto"/>
              <w:right w:val="single" w:sz="6" w:space="0" w:color="auto"/>
            </w:tcBorders>
          </w:tcPr>
          <w:p w14:paraId="3E094826" w14:textId="4903C29F" w:rsidR="00C87024" w:rsidRDefault="00C87024" w:rsidP="009D0930">
            <w:pPr>
              <w:pStyle w:val="TableBodyCenter"/>
            </w:pPr>
            <w:r w:rsidRPr="00802E4D">
              <w:t xml:space="preserve">6:10 AM </w:t>
            </w:r>
            <w:r>
              <w:t>–</w:t>
            </w:r>
          </w:p>
          <w:p w14:paraId="0521B6F2" w14:textId="77777777" w:rsidR="00C87024" w:rsidRPr="00802E4D" w:rsidRDefault="00C87024" w:rsidP="009D0930">
            <w:pPr>
              <w:pStyle w:val="TableBodyCenter"/>
            </w:pPr>
            <w:r w:rsidRPr="00802E4D">
              <w:t>8:05 PM</w:t>
            </w:r>
          </w:p>
        </w:tc>
        <w:tc>
          <w:tcPr>
            <w:tcW w:w="1359" w:type="dxa"/>
            <w:tcBorders>
              <w:top w:val="single" w:sz="4" w:space="0" w:color="auto"/>
              <w:left w:val="single" w:sz="6" w:space="0" w:color="auto"/>
              <w:bottom w:val="single" w:sz="4" w:space="0" w:color="auto"/>
              <w:right w:val="single" w:sz="6" w:space="0" w:color="auto"/>
            </w:tcBorders>
          </w:tcPr>
          <w:p w14:paraId="79740CEB" w14:textId="77777777" w:rsidR="00C87024" w:rsidRPr="00802E4D" w:rsidRDefault="00C87024" w:rsidP="009D0930">
            <w:pPr>
              <w:pStyle w:val="TableBodyCenter"/>
            </w:pPr>
            <w:r w:rsidRPr="00802E4D">
              <w:t>N/A</w:t>
            </w:r>
          </w:p>
        </w:tc>
        <w:tc>
          <w:tcPr>
            <w:tcW w:w="1360" w:type="dxa"/>
            <w:tcBorders>
              <w:top w:val="single" w:sz="4" w:space="0" w:color="auto"/>
              <w:left w:val="single" w:sz="6" w:space="0" w:color="auto"/>
              <w:bottom w:val="single" w:sz="4" w:space="0" w:color="auto"/>
              <w:right w:val="single" w:sz="6" w:space="0" w:color="auto"/>
            </w:tcBorders>
          </w:tcPr>
          <w:p w14:paraId="74209D9C" w14:textId="77777777" w:rsidR="00C87024" w:rsidRPr="00802E4D" w:rsidRDefault="00C87024" w:rsidP="009D0930">
            <w:pPr>
              <w:pStyle w:val="TableBodyCenter"/>
            </w:pPr>
            <w:r w:rsidRPr="00802E4D">
              <w:t>N/A</w:t>
            </w:r>
          </w:p>
        </w:tc>
        <w:tc>
          <w:tcPr>
            <w:tcW w:w="1359" w:type="dxa"/>
            <w:tcBorders>
              <w:top w:val="single" w:sz="4" w:space="0" w:color="auto"/>
              <w:left w:val="single" w:sz="6" w:space="0" w:color="auto"/>
              <w:bottom w:val="single" w:sz="4" w:space="0" w:color="auto"/>
              <w:right w:val="nil"/>
            </w:tcBorders>
          </w:tcPr>
          <w:p w14:paraId="224B6ED2" w14:textId="1EF56FBA" w:rsidR="00C87024" w:rsidRPr="00F55C46" w:rsidRDefault="00F2701C" w:rsidP="009D0930">
            <w:pPr>
              <w:pStyle w:val="TableBodyCenter"/>
            </w:pPr>
            <w:r w:rsidRPr="00802E4D">
              <w:t>N/A</w:t>
            </w:r>
          </w:p>
        </w:tc>
      </w:tr>
    </w:tbl>
    <w:p w14:paraId="624FE291" w14:textId="77777777" w:rsidR="00930E26" w:rsidRPr="00930E26" w:rsidRDefault="00930E26" w:rsidP="00930E26">
      <w:pPr>
        <w:pStyle w:val="Source"/>
      </w:pPr>
      <w:r w:rsidRPr="00930E26">
        <w:t>Source: SRTA</w:t>
      </w:r>
    </w:p>
    <w:p w14:paraId="3C7F3A67" w14:textId="28813B4E" w:rsidR="00C87024" w:rsidRPr="00E00824" w:rsidRDefault="00F2701C" w:rsidP="00930E26">
      <w:pPr>
        <w:pStyle w:val="Source"/>
      </w:pPr>
      <w:r w:rsidRPr="00F2701C">
        <w:rPr>
          <w:vertAlign w:val="superscript"/>
        </w:rPr>
        <w:t>a</w:t>
      </w:r>
      <w:r>
        <w:t xml:space="preserve"> </w:t>
      </w:r>
      <w:r w:rsidR="00C87024">
        <w:t xml:space="preserve">Serves both Fall River </w:t>
      </w:r>
      <w:r w:rsidR="00C87024" w:rsidRPr="00E00824">
        <w:t>and New Bedford</w:t>
      </w:r>
    </w:p>
    <w:p w14:paraId="097DDEDD" w14:textId="161460E3" w:rsidR="00F2701C" w:rsidRPr="00E00824" w:rsidRDefault="00F2701C" w:rsidP="00930E26">
      <w:pPr>
        <w:pStyle w:val="Source"/>
      </w:pPr>
      <w:r w:rsidRPr="00E00824">
        <w:t>N/A = Not Applicable</w:t>
      </w:r>
    </w:p>
    <w:p w14:paraId="4BA948D2" w14:textId="6E3D3D9A" w:rsidR="008C4E62" w:rsidRPr="008C2612" w:rsidRDefault="008C4E62" w:rsidP="008C2612">
      <w:pPr>
        <w:pStyle w:val="Heading3"/>
      </w:pPr>
      <w:bookmarkStart w:id="136" w:name="_Toc222142628"/>
      <w:r w:rsidRPr="008C2612">
        <w:t>Transit Service Performance</w:t>
      </w:r>
      <w:bookmarkEnd w:id="136"/>
    </w:p>
    <w:p w14:paraId="385B8E49" w14:textId="25803B0D" w:rsidR="008C4E62" w:rsidRDefault="00267182" w:rsidP="002437BB">
      <w:pPr>
        <w:pStyle w:val="BodyText"/>
      </w:pPr>
      <w:r>
        <w:t>This</w:t>
      </w:r>
      <w:r w:rsidR="008C4E62" w:rsidRPr="00E00824">
        <w:t xml:space="preserve"> section provides information on SRTA systemwide performance trends for fixed route and demand response services from FY</w:t>
      </w:r>
      <w:r w:rsidR="00EC1A09">
        <w:t> </w:t>
      </w:r>
      <w:r w:rsidR="008C4E62" w:rsidRPr="00E00824">
        <w:t>2020 to FY</w:t>
      </w:r>
      <w:r w:rsidR="00EC1A09">
        <w:t> </w:t>
      </w:r>
      <w:r w:rsidR="008C4E62" w:rsidRPr="00E00824">
        <w:t>2024. Transit service performance is evaluated in two categories: service effectiveness and financial performance. A</w:t>
      </w:r>
      <w:r w:rsidR="008C4E62">
        <w:t xml:space="preserve"> comparison with peer transit systems across Massachusetts and the nation is also provided.</w:t>
      </w:r>
    </w:p>
    <w:p w14:paraId="73D9960D" w14:textId="7D9BE600" w:rsidR="00F71EBC" w:rsidRPr="00AF6B22" w:rsidRDefault="00F71EBC" w:rsidP="00F71EBC">
      <w:pPr>
        <w:pStyle w:val="BodyText"/>
      </w:pPr>
      <w:r>
        <w:t xml:space="preserve">SRTA’s annual fixed route operating statistics are shown in </w:t>
      </w:r>
      <w:r>
        <w:fldChar w:fldCharType="begin"/>
      </w:r>
      <w:r>
        <w:instrText xml:space="preserve"> REF _Ref216909445 \h </w:instrText>
      </w:r>
      <w:r>
        <w:fldChar w:fldCharType="separate"/>
      </w:r>
      <w:r w:rsidR="00E4623A">
        <w:t xml:space="preserve">Table </w:t>
      </w:r>
      <w:r w:rsidR="00E4623A">
        <w:rPr>
          <w:noProof/>
        </w:rPr>
        <w:t>7</w:t>
      </w:r>
      <w:r>
        <w:fldChar w:fldCharType="end"/>
      </w:r>
      <w:r>
        <w:t>. Following the decrease in system metrics in FY</w:t>
      </w:r>
      <w:r w:rsidR="00EC1A09">
        <w:t> </w:t>
      </w:r>
      <w:r>
        <w:t>2021 due to the COVID-19 pandemic, ridership and revenue hours increased from FY</w:t>
      </w:r>
      <w:r w:rsidR="00EC1A09">
        <w:t> </w:t>
      </w:r>
      <w:r>
        <w:t>2021 to FY</w:t>
      </w:r>
      <w:r w:rsidR="00EC1A09">
        <w:t> </w:t>
      </w:r>
      <w:r>
        <w:t>2024.</w:t>
      </w:r>
    </w:p>
    <w:p w14:paraId="7D5E5F2A" w14:textId="722B4FFF" w:rsidR="00F71EBC" w:rsidRDefault="00F71EBC" w:rsidP="00F71EBC">
      <w:pPr>
        <w:pStyle w:val="Caption"/>
      </w:pPr>
      <w:bookmarkStart w:id="137" w:name="_Ref216909445"/>
      <w:bookmarkStart w:id="138" w:name="_Toc222142762"/>
      <w:r>
        <w:lastRenderedPageBreak/>
        <w:t xml:space="preserve">Table </w:t>
      </w:r>
      <w:r>
        <w:fldChar w:fldCharType="begin"/>
      </w:r>
      <w:r>
        <w:instrText xml:space="preserve"> SEQ Table \* ARABIC </w:instrText>
      </w:r>
      <w:r>
        <w:fldChar w:fldCharType="separate"/>
      </w:r>
      <w:r w:rsidR="00E4623A">
        <w:rPr>
          <w:noProof/>
        </w:rPr>
        <w:t>7</w:t>
      </w:r>
      <w:r>
        <w:fldChar w:fldCharType="end"/>
      </w:r>
      <w:bookmarkEnd w:id="137"/>
      <w:r>
        <w:t xml:space="preserve">. </w:t>
      </w:r>
      <w:r w:rsidRPr="002F2C6C">
        <w:t>Annual Fixed Route Operating Statistics (FY</w:t>
      </w:r>
      <w:r w:rsidR="00F67D7A">
        <w:t> </w:t>
      </w:r>
      <w:r w:rsidRPr="002F2C6C">
        <w:t>202</w:t>
      </w:r>
      <w:r w:rsidR="00DE2129">
        <w:t>0–F</w:t>
      </w:r>
      <w:r w:rsidRPr="002F2C6C">
        <w:t>Y</w:t>
      </w:r>
      <w:r w:rsidR="00F67D7A">
        <w:t> </w:t>
      </w:r>
      <w:r w:rsidRPr="002F2C6C">
        <w:t>2024)</w:t>
      </w:r>
      <w:bookmarkEnd w:id="138"/>
    </w:p>
    <w:tbl>
      <w:tblPr>
        <w:tblStyle w:val="TableGrid"/>
        <w:tblW w:w="5000" w:type="pct"/>
        <w:tblBorders>
          <w:left w:val="none" w:sz="0" w:space="0" w:color="auto"/>
          <w:right w:val="none" w:sz="0" w:space="0" w:color="auto"/>
        </w:tblBorders>
        <w:tblLayout w:type="fixed"/>
        <w:tblLook w:val="04A0" w:firstRow="1" w:lastRow="0" w:firstColumn="1" w:lastColumn="0" w:noHBand="0" w:noVBand="1"/>
      </w:tblPr>
      <w:tblGrid>
        <w:gridCol w:w="1260"/>
        <w:gridCol w:w="1507"/>
        <w:gridCol w:w="1648"/>
        <w:gridCol w:w="1648"/>
        <w:gridCol w:w="1648"/>
        <w:gridCol w:w="1649"/>
      </w:tblGrid>
      <w:tr w:rsidR="00F71EBC" w14:paraId="74154049" w14:textId="77777777" w:rsidTr="00301A2F">
        <w:trPr>
          <w:cnfStyle w:val="100000000000" w:firstRow="1" w:lastRow="0" w:firstColumn="0" w:lastColumn="0" w:oddVBand="0" w:evenVBand="0" w:oddHBand="0" w:evenHBand="0" w:firstRowFirstColumn="0" w:firstRowLastColumn="0" w:lastRowFirstColumn="0" w:lastRowLastColumn="0"/>
          <w:cantSplit/>
          <w:tblHeader/>
        </w:trPr>
        <w:tc>
          <w:tcPr>
            <w:tcW w:w="1260" w:type="dxa"/>
            <w:tcBorders>
              <w:bottom w:val="single" w:sz="24" w:space="0" w:color="auto"/>
            </w:tcBorders>
          </w:tcPr>
          <w:p w14:paraId="2875C492" w14:textId="77777777" w:rsidR="00F71EBC" w:rsidRDefault="00F71EBC">
            <w:pPr>
              <w:pStyle w:val="TableHeading"/>
            </w:pPr>
            <w:r w:rsidRPr="00774460">
              <w:t>Statistic</w:t>
            </w:r>
          </w:p>
        </w:tc>
        <w:tc>
          <w:tcPr>
            <w:tcW w:w="1507" w:type="dxa"/>
            <w:tcBorders>
              <w:bottom w:val="single" w:sz="24" w:space="0" w:color="auto"/>
            </w:tcBorders>
          </w:tcPr>
          <w:p w14:paraId="4902E7AF" w14:textId="59D96D9F" w:rsidR="00F71EBC" w:rsidRDefault="00F71EBC">
            <w:pPr>
              <w:pStyle w:val="TableHeadingCenter"/>
            </w:pPr>
            <w:r w:rsidRPr="00774460">
              <w:t>FY</w:t>
            </w:r>
            <w:r w:rsidR="00F67D7A">
              <w:t> </w:t>
            </w:r>
            <w:r w:rsidRPr="00774460">
              <w:t>2020</w:t>
            </w:r>
          </w:p>
        </w:tc>
        <w:tc>
          <w:tcPr>
            <w:tcW w:w="1648" w:type="dxa"/>
            <w:tcBorders>
              <w:bottom w:val="single" w:sz="24" w:space="0" w:color="auto"/>
            </w:tcBorders>
          </w:tcPr>
          <w:p w14:paraId="0F7F0BD4" w14:textId="1AEE76F8" w:rsidR="00F71EBC" w:rsidRDefault="00F71EBC">
            <w:pPr>
              <w:pStyle w:val="TableHeadingCenter"/>
            </w:pPr>
            <w:r w:rsidRPr="00774460">
              <w:t>FY</w:t>
            </w:r>
            <w:r w:rsidR="00F67D7A">
              <w:t> </w:t>
            </w:r>
            <w:r w:rsidRPr="00774460">
              <w:t>2021</w:t>
            </w:r>
          </w:p>
        </w:tc>
        <w:tc>
          <w:tcPr>
            <w:tcW w:w="1648" w:type="dxa"/>
            <w:tcBorders>
              <w:bottom w:val="single" w:sz="24" w:space="0" w:color="auto"/>
            </w:tcBorders>
          </w:tcPr>
          <w:p w14:paraId="17F58308" w14:textId="1942DD0A" w:rsidR="00F71EBC" w:rsidRDefault="00F71EBC">
            <w:pPr>
              <w:pStyle w:val="TableHeadingCenter"/>
            </w:pPr>
            <w:r w:rsidRPr="00774460">
              <w:t>FY</w:t>
            </w:r>
            <w:r w:rsidR="00F67D7A">
              <w:t> </w:t>
            </w:r>
            <w:r w:rsidRPr="00774460">
              <w:t>2022</w:t>
            </w:r>
          </w:p>
        </w:tc>
        <w:tc>
          <w:tcPr>
            <w:tcW w:w="1648" w:type="dxa"/>
            <w:tcBorders>
              <w:bottom w:val="single" w:sz="24" w:space="0" w:color="auto"/>
            </w:tcBorders>
          </w:tcPr>
          <w:p w14:paraId="40B09A88" w14:textId="7E0990C9" w:rsidR="00F71EBC" w:rsidRDefault="00F71EBC">
            <w:pPr>
              <w:pStyle w:val="TableHeadingCenter"/>
            </w:pPr>
            <w:r w:rsidRPr="00774460">
              <w:t>FY</w:t>
            </w:r>
            <w:r w:rsidR="00F67D7A">
              <w:t> </w:t>
            </w:r>
            <w:r w:rsidRPr="00774460">
              <w:t>2023</w:t>
            </w:r>
          </w:p>
        </w:tc>
        <w:tc>
          <w:tcPr>
            <w:tcW w:w="1649" w:type="dxa"/>
            <w:tcBorders>
              <w:bottom w:val="single" w:sz="24" w:space="0" w:color="auto"/>
            </w:tcBorders>
          </w:tcPr>
          <w:p w14:paraId="522517F7" w14:textId="090742B4" w:rsidR="00F71EBC" w:rsidRDefault="00F71EBC">
            <w:pPr>
              <w:pStyle w:val="TableHeadingCenter"/>
            </w:pPr>
            <w:r w:rsidRPr="00774460">
              <w:t>FY</w:t>
            </w:r>
            <w:r w:rsidR="00F67D7A">
              <w:t> </w:t>
            </w:r>
            <w:r w:rsidRPr="00774460">
              <w:t>2024</w:t>
            </w:r>
          </w:p>
        </w:tc>
      </w:tr>
      <w:tr w:rsidR="00F71EBC" w14:paraId="19788CBE" w14:textId="77777777" w:rsidTr="00301A2F">
        <w:trPr>
          <w:cantSplit/>
        </w:trPr>
        <w:tc>
          <w:tcPr>
            <w:tcW w:w="1260" w:type="dxa"/>
            <w:tcBorders>
              <w:top w:val="single" w:sz="24" w:space="0" w:color="auto"/>
            </w:tcBorders>
          </w:tcPr>
          <w:p w14:paraId="6E501D63" w14:textId="77777777" w:rsidR="00F71EBC" w:rsidRDefault="00F71EBC">
            <w:pPr>
              <w:pStyle w:val="TableBody"/>
            </w:pPr>
            <w:r w:rsidRPr="00CC0277">
              <w:t>Ridership</w:t>
            </w:r>
          </w:p>
        </w:tc>
        <w:tc>
          <w:tcPr>
            <w:tcW w:w="1507" w:type="dxa"/>
            <w:tcBorders>
              <w:top w:val="single" w:sz="24" w:space="0" w:color="auto"/>
            </w:tcBorders>
            <w:vAlign w:val="center"/>
          </w:tcPr>
          <w:p w14:paraId="12845C53" w14:textId="77777777" w:rsidR="00F71EBC" w:rsidRDefault="00F71EBC">
            <w:pPr>
              <w:pStyle w:val="TableBodyCenter"/>
            </w:pPr>
            <w:r w:rsidRPr="00CC0277">
              <w:t>2,225,259</w:t>
            </w:r>
          </w:p>
        </w:tc>
        <w:tc>
          <w:tcPr>
            <w:tcW w:w="1648" w:type="dxa"/>
            <w:tcBorders>
              <w:top w:val="single" w:sz="24" w:space="0" w:color="auto"/>
            </w:tcBorders>
            <w:vAlign w:val="center"/>
          </w:tcPr>
          <w:p w14:paraId="7AD68B47" w14:textId="77777777" w:rsidR="00F71EBC" w:rsidRDefault="00F71EBC">
            <w:pPr>
              <w:pStyle w:val="TableBodyCenter"/>
            </w:pPr>
            <w:r w:rsidRPr="00CC0277">
              <w:t>1,665,868</w:t>
            </w:r>
          </w:p>
        </w:tc>
        <w:tc>
          <w:tcPr>
            <w:tcW w:w="1648" w:type="dxa"/>
            <w:tcBorders>
              <w:top w:val="single" w:sz="24" w:space="0" w:color="auto"/>
            </w:tcBorders>
            <w:vAlign w:val="center"/>
          </w:tcPr>
          <w:p w14:paraId="13AA2CAA" w14:textId="77777777" w:rsidR="00F71EBC" w:rsidRDefault="00F71EBC">
            <w:pPr>
              <w:pStyle w:val="TableBodyCenter"/>
            </w:pPr>
            <w:r w:rsidRPr="00CC0277">
              <w:t>2,016,128</w:t>
            </w:r>
          </w:p>
        </w:tc>
        <w:tc>
          <w:tcPr>
            <w:tcW w:w="1648" w:type="dxa"/>
            <w:tcBorders>
              <w:top w:val="single" w:sz="24" w:space="0" w:color="auto"/>
            </w:tcBorders>
            <w:vAlign w:val="center"/>
          </w:tcPr>
          <w:p w14:paraId="028031A1" w14:textId="77777777" w:rsidR="00F71EBC" w:rsidRDefault="00F71EBC">
            <w:pPr>
              <w:pStyle w:val="TableBodyCenter"/>
            </w:pPr>
            <w:r w:rsidRPr="00CC0277">
              <w:t>2,278,886</w:t>
            </w:r>
          </w:p>
        </w:tc>
        <w:tc>
          <w:tcPr>
            <w:tcW w:w="1649" w:type="dxa"/>
            <w:tcBorders>
              <w:top w:val="single" w:sz="24" w:space="0" w:color="auto"/>
            </w:tcBorders>
            <w:vAlign w:val="center"/>
          </w:tcPr>
          <w:p w14:paraId="0AFCA5FD" w14:textId="77777777" w:rsidR="00F71EBC" w:rsidRDefault="00F71EBC">
            <w:pPr>
              <w:pStyle w:val="TableBodyCenter"/>
            </w:pPr>
            <w:r w:rsidRPr="00CC0277">
              <w:t>2,783,971</w:t>
            </w:r>
          </w:p>
        </w:tc>
      </w:tr>
      <w:tr w:rsidR="00F71EBC" w14:paraId="230F018F" w14:textId="77777777" w:rsidTr="00301A2F">
        <w:trPr>
          <w:cantSplit/>
        </w:trPr>
        <w:tc>
          <w:tcPr>
            <w:tcW w:w="1260" w:type="dxa"/>
            <w:tcBorders>
              <w:bottom w:val="single" w:sz="4" w:space="0" w:color="auto"/>
            </w:tcBorders>
          </w:tcPr>
          <w:p w14:paraId="40BC177A" w14:textId="77777777" w:rsidR="00F71EBC" w:rsidRDefault="00F71EBC">
            <w:pPr>
              <w:pStyle w:val="TableBody"/>
            </w:pPr>
            <w:r w:rsidRPr="00CC0277">
              <w:t>Revenue Hours</w:t>
            </w:r>
          </w:p>
        </w:tc>
        <w:tc>
          <w:tcPr>
            <w:tcW w:w="1507" w:type="dxa"/>
            <w:tcBorders>
              <w:bottom w:val="single" w:sz="4" w:space="0" w:color="auto"/>
            </w:tcBorders>
            <w:vAlign w:val="center"/>
          </w:tcPr>
          <w:p w14:paraId="0ADD7256" w14:textId="77777777" w:rsidR="00F71EBC" w:rsidRDefault="00F71EBC">
            <w:pPr>
              <w:pStyle w:val="TableBodyCenter"/>
            </w:pPr>
            <w:r w:rsidRPr="00CC0277">
              <w:t>113,581</w:t>
            </w:r>
          </w:p>
        </w:tc>
        <w:tc>
          <w:tcPr>
            <w:tcW w:w="1648" w:type="dxa"/>
            <w:tcBorders>
              <w:bottom w:val="single" w:sz="4" w:space="0" w:color="auto"/>
            </w:tcBorders>
            <w:vAlign w:val="center"/>
          </w:tcPr>
          <w:p w14:paraId="6C78024A" w14:textId="77777777" w:rsidR="00F71EBC" w:rsidRDefault="00F71EBC">
            <w:pPr>
              <w:pStyle w:val="TableBodyCenter"/>
            </w:pPr>
            <w:r w:rsidRPr="00CC0277">
              <w:t>122,073</w:t>
            </w:r>
          </w:p>
        </w:tc>
        <w:tc>
          <w:tcPr>
            <w:tcW w:w="1648" w:type="dxa"/>
            <w:tcBorders>
              <w:bottom w:val="single" w:sz="4" w:space="0" w:color="auto"/>
            </w:tcBorders>
            <w:vAlign w:val="center"/>
          </w:tcPr>
          <w:p w14:paraId="52FCC1CD" w14:textId="77777777" w:rsidR="00F71EBC" w:rsidRDefault="00F71EBC">
            <w:pPr>
              <w:pStyle w:val="TableBodyCenter"/>
            </w:pPr>
            <w:r w:rsidRPr="00CC0277">
              <w:t>126,725</w:t>
            </w:r>
          </w:p>
        </w:tc>
        <w:tc>
          <w:tcPr>
            <w:tcW w:w="1648" w:type="dxa"/>
            <w:tcBorders>
              <w:bottom w:val="single" w:sz="4" w:space="0" w:color="auto"/>
            </w:tcBorders>
            <w:vAlign w:val="center"/>
          </w:tcPr>
          <w:p w14:paraId="45A3A51F" w14:textId="77777777" w:rsidR="00F71EBC" w:rsidRDefault="00F71EBC">
            <w:pPr>
              <w:pStyle w:val="TableBodyCenter"/>
            </w:pPr>
            <w:r w:rsidRPr="00CC0277">
              <w:t>124,058</w:t>
            </w:r>
          </w:p>
        </w:tc>
        <w:tc>
          <w:tcPr>
            <w:tcW w:w="1649" w:type="dxa"/>
            <w:tcBorders>
              <w:bottom w:val="single" w:sz="4" w:space="0" w:color="auto"/>
            </w:tcBorders>
            <w:vAlign w:val="center"/>
          </w:tcPr>
          <w:p w14:paraId="32027353" w14:textId="77777777" w:rsidR="00F71EBC" w:rsidRDefault="00F71EBC">
            <w:pPr>
              <w:pStyle w:val="TableBodyCenter"/>
            </w:pPr>
            <w:r w:rsidRPr="00CC0277">
              <w:t>129,144</w:t>
            </w:r>
          </w:p>
        </w:tc>
      </w:tr>
      <w:tr w:rsidR="00F71EBC" w14:paraId="26CDCE16" w14:textId="77777777" w:rsidTr="00301A2F">
        <w:trPr>
          <w:cantSplit/>
        </w:trPr>
        <w:tc>
          <w:tcPr>
            <w:tcW w:w="1260" w:type="dxa"/>
          </w:tcPr>
          <w:p w14:paraId="11BB8C97" w14:textId="77777777" w:rsidR="00F71EBC" w:rsidRDefault="00F71EBC">
            <w:pPr>
              <w:pStyle w:val="TableBody"/>
            </w:pPr>
            <w:r w:rsidRPr="00CC0277">
              <w:t>Revenue Miles</w:t>
            </w:r>
          </w:p>
        </w:tc>
        <w:tc>
          <w:tcPr>
            <w:tcW w:w="1507" w:type="dxa"/>
            <w:vAlign w:val="center"/>
          </w:tcPr>
          <w:p w14:paraId="630D34D3" w14:textId="77777777" w:rsidR="00F71EBC" w:rsidRDefault="00F71EBC">
            <w:pPr>
              <w:pStyle w:val="TableBodyCenter"/>
            </w:pPr>
            <w:r w:rsidRPr="00CC0277">
              <w:t>1,438,774</w:t>
            </w:r>
          </w:p>
        </w:tc>
        <w:tc>
          <w:tcPr>
            <w:tcW w:w="1648" w:type="dxa"/>
            <w:vAlign w:val="center"/>
          </w:tcPr>
          <w:p w14:paraId="0CB076CB" w14:textId="77777777" w:rsidR="00F71EBC" w:rsidRDefault="00F71EBC">
            <w:pPr>
              <w:pStyle w:val="TableBodyCenter"/>
            </w:pPr>
            <w:r w:rsidRPr="00CC0277">
              <w:t>1,621,177</w:t>
            </w:r>
          </w:p>
        </w:tc>
        <w:tc>
          <w:tcPr>
            <w:tcW w:w="1648" w:type="dxa"/>
            <w:vAlign w:val="center"/>
          </w:tcPr>
          <w:p w14:paraId="68CA120D" w14:textId="77777777" w:rsidR="00F71EBC" w:rsidRDefault="00F71EBC">
            <w:pPr>
              <w:pStyle w:val="TableBodyCenter"/>
            </w:pPr>
            <w:r w:rsidRPr="00CC0277">
              <w:t>1,661,461</w:t>
            </w:r>
          </w:p>
        </w:tc>
        <w:tc>
          <w:tcPr>
            <w:tcW w:w="1648" w:type="dxa"/>
            <w:vAlign w:val="center"/>
          </w:tcPr>
          <w:p w14:paraId="2B23616E" w14:textId="77777777" w:rsidR="00F71EBC" w:rsidRDefault="00F71EBC">
            <w:pPr>
              <w:pStyle w:val="TableBodyCenter"/>
            </w:pPr>
            <w:r w:rsidRPr="00CC0277">
              <w:t>1,566,913</w:t>
            </w:r>
          </w:p>
        </w:tc>
        <w:tc>
          <w:tcPr>
            <w:tcW w:w="1649" w:type="dxa"/>
            <w:vAlign w:val="center"/>
          </w:tcPr>
          <w:p w14:paraId="075D713C" w14:textId="77777777" w:rsidR="00F71EBC" w:rsidRDefault="00F71EBC">
            <w:pPr>
              <w:pStyle w:val="TableBodyCenter"/>
            </w:pPr>
            <w:r w:rsidRPr="00CC0277">
              <w:t>1,575,682</w:t>
            </w:r>
          </w:p>
        </w:tc>
      </w:tr>
      <w:tr w:rsidR="00F71EBC" w14:paraId="40C03A20" w14:textId="77777777" w:rsidTr="00301A2F">
        <w:trPr>
          <w:cantSplit/>
        </w:trPr>
        <w:tc>
          <w:tcPr>
            <w:tcW w:w="1260" w:type="dxa"/>
          </w:tcPr>
          <w:p w14:paraId="4067D9D0" w14:textId="77777777" w:rsidR="00F71EBC" w:rsidRDefault="00F71EBC">
            <w:pPr>
              <w:pStyle w:val="TableBody"/>
            </w:pPr>
            <w:r w:rsidRPr="00CC0277">
              <w:t>Operating Costs</w:t>
            </w:r>
          </w:p>
        </w:tc>
        <w:tc>
          <w:tcPr>
            <w:tcW w:w="1507" w:type="dxa"/>
            <w:vAlign w:val="center"/>
          </w:tcPr>
          <w:p w14:paraId="6B1BE6C3" w14:textId="77777777" w:rsidR="00F71EBC" w:rsidRDefault="00F71EBC">
            <w:pPr>
              <w:pStyle w:val="TableBodyCenter"/>
            </w:pPr>
            <w:r w:rsidRPr="00CC0277">
              <w:t>$15,193,408</w:t>
            </w:r>
          </w:p>
        </w:tc>
        <w:tc>
          <w:tcPr>
            <w:tcW w:w="1648" w:type="dxa"/>
            <w:vAlign w:val="center"/>
          </w:tcPr>
          <w:p w14:paraId="2870BDC1" w14:textId="77777777" w:rsidR="00F71EBC" w:rsidRDefault="00F71EBC">
            <w:pPr>
              <w:pStyle w:val="TableBodyCenter"/>
            </w:pPr>
            <w:r w:rsidRPr="00CC0277">
              <w:t>$16,089,181</w:t>
            </w:r>
          </w:p>
        </w:tc>
        <w:tc>
          <w:tcPr>
            <w:tcW w:w="1648" w:type="dxa"/>
            <w:vAlign w:val="center"/>
          </w:tcPr>
          <w:p w14:paraId="082C52C8" w14:textId="77777777" w:rsidR="00F71EBC" w:rsidRDefault="00F71EBC">
            <w:pPr>
              <w:pStyle w:val="TableBodyCenter"/>
            </w:pPr>
            <w:r w:rsidRPr="00CC0277">
              <w:t>$17,051,605</w:t>
            </w:r>
          </w:p>
        </w:tc>
        <w:tc>
          <w:tcPr>
            <w:tcW w:w="1648" w:type="dxa"/>
            <w:vAlign w:val="center"/>
          </w:tcPr>
          <w:p w14:paraId="277088F1" w14:textId="77777777" w:rsidR="00F71EBC" w:rsidRDefault="00F71EBC">
            <w:pPr>
              <w:pStyle w:val="TableBodyCenter"/>
            </w:pPr>
            <w:r w:rsidRPr="00CC0277">
              <w:t>$17,693,595</w:t>
            </w:r>
          </w:p>
        </w:tc>
        <w:tc>
          <w:tcPr>
            <w:tcW w:w="1649" w:type="dxa"/>
            <w:vAlign w:val="center"/>
          </w:tcPr>
          <w:p w14:paraId="23424791" w14:textId="77777777" w:rsidR="00F71EBC" w:rsidRDefault="00F71EBC">
            <w:pPr>
              <w:pStyle w:val="TableBodyCenter"/>
            </w:pPr>
            <w:r w:rsidRPr="00CC0277">
              <w:t>$18,976,171</w:t>
            </w:r>
          </w:p>
        </w:tc>
      </w:tr>
    </w:tbl>
    <w:p w14:paraId="2982BD29" w14:textId="77777777" w:rsidR="00F71EBC" w:rsidRDefault="00F71EBC" w:rsidP="00F71EBC">
      <w:pPr>
        <w:pStyle w:val="Source"/>
      </w:pPr>
      <w:r>
        <w:t>Source: SRTA, MassDOT</w:t>
      </w:r>
    </w:p>
    <w:p w14:paraId="179F9814" w14:textId="4D215C11" w:rsidR="00F71EBC" w:rsidRPr="00AF6B22" w:rsidRDefault="00F71EBC" w:rsidP="00F71EBC">
      <w:pPr>
        <w:pStyle w:val="BodyText"/>
      </w:pPr>
      <w:r>
        <w:t xml:space="preserve">SRTA’s annual demand operating statistics are shown in </w:t>
      </w:r>
      <w:r>
        <w:fldChar w:fldCharType="begin"/>
      </w:r>
      <w:r>
        <w:instrText xml:space="preserve"> REF _Ref216909515 \h </w:instrText>
      </w:r>
      <w:r>
        <w:fldChar w:fldCharType="separate"/>
      </w:r>
      <w:r w:rsidR="00E4623A">
        <w:t xml:space="preserve">Table </w:t>
      </w:r>
      <w:r w:rsidR="00E4623A">
        <w:rPr>
          <w:noProof/>
        </w:rPr>
        <w:t>8</w:t>
      </w:r>
      <w:r>
        <w:fldChar w:fldCharType="end"/>
      </w:r>
      <w:r>
        <w:t xml:space="preserve">. As with fixed route service, all metrics increased from </w:t>
      </w:r>
      <w:r w:rsidR="00490FCF">
        <w:t>FY</w:t>
      </w:r>
      <w:r w:rsidR="00004445">
        <w:t> </w:t>
      </w:r>
      <w:r w:rsidR="00490FCF">
        <w:t>2021 </w:t>
      </w:r>
      <w:r>
        <w:t xml:space="preserve"> to FY</w:t>
      </w:r>
      <w:r w:rsidR="00004445">
        <w:t> </w:t>
      </w:r>
      <w:r>
        <w:t>2024.</w:t>
      </w:r>
    </w:p>
    <w:p w14:paraId="6099E3FF" w14:textId="52099AB3" w:rsidR="00F71EBC" w:rsidRDefault="00F71EBC" w:rsidP="009229B4">
      <w:pPr>
        <w:pStyle w:val="Caption"/>
      </w:pPr>
      <w:bookmarkStart w:id="139" w:name="_Ref216909515"/>
      <w:bookmarkStart w:id="140" w:name="_Toc222142763"/>
      <w:r>
        <w:t xml:space="preserve">Table </w:t>
      </w:r>
      <w:r>
        <w:fldChar w:fldCharType="begin"/>
      </w:r>
      <w:r>
        <w:instrText xml:space="preserve"> SEQ Table \* ARABIC </w:instrText>
      </w:r>
      <w:r>
        <w:fldChar w:fldCharType="separate"/>
      </w:r>
      <w:r w:rsidR="00E4623A">
        <w:rPr>
          <w:noProof/>
        </w:rPr>
        <w:t>8</w:t>
      </w:r>
      <w:r>
        <w:fldChar w:fldCharType="end"/>
      </w:r>
      <w:bookmarkEnd w:id="139"/>
      <w:r>
        <w:t xml:space="preserve">. </w:t>
      </w:r>
      <w:r w:rsidRPr="000D070F">
        <w:t xml:space="preserve">Annual </w:t>
      </w:r>
      <w:r>
        <w:t>Demand Response</w:t>
      </w:r>
      <w:r w:rsidRPr="000D070F">
        <w:t xml:space="preserve"> Operating Statistics (FY</w:t>
      </w:r>
      <w:r w:rsidR="00004445">
        <w:t> </w:t>
      </w:r>
      <w:r w:rsidRPr="000D070F">
        <w:t>202</w:t>
      </w:r>
      <w:r w:rsidR="00DE2129">
        <w:t>0–F</w:t>
      </w:r>
      <w:r w:rsidRPr="000D070F">
        <w:t>Y</w:t>
      </w:r>
      <w:r w:rsidR="00004445">
        <w:t> </w:t>
      </w:r>
      <w:r w:rsidRPr="000D070F">
        <w:t>2024)</w:t>
      </w:r>
      <w:bookmarkEnd w:id="140"/>
    </w:p>
    <w:tbl>
      <w:tblPr>
        <w:tblStyle w:val="TableGrid"/>
        <w:tblW w:w="5000" w:type="pct"/>
        <w:tblBorders>
          <w:left w:val="none" w:sz="0" w:space="0" w:color="auto"/>
          <w:right w:val="none" w:sz="0" w:space="0" w:color="auto"/>
        </w:tblBorders>
        <w:tblLayout w:type="fixed"/>
        <w:tblLook w:val="04A0" w:firstRow="1" w:lastRow="0" w:firstColumn="1" w:lastColumn="0" w:noHBand="0" w:noVBand="1"/>
      </w:tblPr>
      <w:tblGrid>
        <w:gridCol w:w="1260"/>
        <w:gridCol w:w="1507"/>
        <w:gridCol w:w="1648"/>
        <w:gridCol w:w="1648"/>
        <w:gridCol w:w="1648"/>
        <w:gridCol w:w="1649"/>
      </w:tblGrid>
      <w:tr w:rsidR="00F71EBC" w14:paraId="2F7E45EA" w14:textId="77777777" w:rsidTr="00301A2F">
        <w:trPr>
          <w:cnfStyle w:val="100000000000" w:firstRow="1" w:lastRow="0" w:firstColumn="0" w:lastColumn="0" w:oddVBand="0" w:evenVBand="0" w:oddHBand="0" w:evenHBand="0" w:firstRowFirstColumn="0" w:firstRowLastColumn="0" w:lastRowFirstColumn="0" w:lastRowLastColumn="0"/>
          <w:cantSplit/>
          <w:tblHeader/>
        </w:trPr>
        <w:tc>
          <w:tcPr>
            <w:tcW w:w="1260" w:type="dxa"/>
            <w:tcBorders>
              <w:bottom w:val="single" w:sz="24" w:space="0" w:color="auto"/>
            </w:tcBorders>
          </w:tcPr>
          <w:p w14:paraId="0ACC9857" w14:textId="77777777" w:rsidR="00F71EBC" w:rsidRDefault="00F71EBC">
            <w:pPr>
              <w:pStyle w:val="TableHeading"/>
            </w:pPr>
            <w:r w:rsidRPr="00774460">
              <w:t>Statistic</w:t>
            </w:r>
          </w:p>
        </w:tc>
        <w:tc>
          <w:tcPr>
            <w:tcW w:w="1507" w:type="dxa"/>
            <w:tcBorders>
              <w:bottom w:val="single" w:sz="24" w:space="0" w:color="auto"/>
            </w:tcBorders>
          </w:tcPr>
          <w:p w14:paraId="65FCE7E4" w14:textId="064E7F02" w:rsidR="00F71EBC" w:rsidRDefault="00F71EBC">
            <w:pPr>
              <w:pStyle w:val="TableHeadingCenter"/>
            </w:pPr>
            <w:r w:rsidRPr="00774460">
              <w:t>FY</w:t>
            </w:r>
            <w:r w:rsidR="00004445">
              <w:t> </w:t>
            </w:r>
            <w:r w:rsidRPr="00774460">
              <w:t>2020</w:t>
            </w:r>
          </w:p>
        </w:tc>
        <w:tc>
          <w:tcPr>
            <w:tcW w:w="1648" w:type="dxa"/>
            <w:tcBorders>
              <w:bottom w:val="single" w:sz="24" w:space="0" w:color="auto"/>
            </w:tcBorders>
          </w:tcPr>
          <w:p w14:paraId="32590F10" w14:textId="2AB4C912" w:rsidR="00F71EBC" w:rsidRDefault="00F71EBC">
            <w:pPr>
              <w:pStyle w:val="TableHeadingCenter"/>
            </w:pPr>
            <w:r w:rsidRPr="00774460">
              <w:t>FY</w:t>
            </w:r>
            <w:r w:rsidR="00004445">
              <w:t> </w:t>
            </w:r>
            <w:r w:rsidRPr="00774460">
              <w:t>2021</w:t>
            </w:r>
          </w:p>
        </w:tc>
        <w:tc>
          <w:tcPr>
            <w:tcW w:w="1648" w:type="dxa"/>
            <w:tcBorders>
              <w:bottom w:val="single" w:sz="24" w:space="0" w:color="auto"/>
            </w:tcBorders>
          </w:tcPr>
          <w:p w14:paraId="1DA3AE9C" w14:textId="6E377B82" w:rsidR="00F71EBC" w:rsidRDefault="00F71EBC">
            <w:pPr>
              <w:pStyle w:val="TableHeadingCenter"/>
            </w:pPr>
            <w:r w:rsidRPr="00774460">
              <w:t>FY</w:t>
            </w:r>
            <w:r w:rsidR="00004445">
              <w:t> </w:t>
            </w:r>
            <w:r w:rsidRPr="00774460">
              <w:t>2022</w:t>
            </w:r>
          </w:p>
        </w:tc>
        <w:tc>
          <w:tcPr>
            <w:tcW w:w="1648" w:type="dxa"/>
            <w:tcBorders>
              <w:bottom w:val="single" w:sz="24" w:space="0" w:color="auto"/>
            </w:tcBorders>
          </w:tcPr>
          <w:p w14:paraId="2B6E4953" w14:textId="3A498F61" w:rsidR="00F71EBC" w:rsidRDefault="00F71EBC">
            <w:pPr>
              <w:pStyle w:val="TableHeadingCenter"/>
            </w:pPr>
            <w:r w:rsidRPr="00774460">
              <w:t>FY</w:t>
            </w:r>
            <w:r w:rsidR="00004445">
              <w:t> </w:t>
            </w:r>
            <w:r w:rsidRPr="00774460">
              <w:t>2023</w:t>
            </w:r>
          </w:p>
        </w:tc>
        <w:tc>
          <w:tcPr>
            <w:tcW w:w="1649" w:type="dxa"/>
            <w:tcBorders>
              <w:bottom w:val="single" w:sz="24" w:space="0" w:color="auto"/>
            </w:tcBorders>
          </w:tcPr>
          <w:p w14:paraId="40FFC6E6" w14:textId="5BC92494" w:rsidR="00F71EBC" w:rsidRDefault="00F71EBC">
            <w:pPr>
              <w:pStyle w:val="TableHeadingCenter"/>
            </w:pPr>
            <w:r w:rsidRPr="00774460">
              <w:t>FY</w:t>
            </w:r>
            <w:r w:rsidR="00004445">
              <w:t> </w:t>
            </w:r>
            <w:r w:rsidRPr="00774460">
              <w:t>2024</w:t>
            </w:r>
          </w:p>
        </w:tc>
      </w:tr>
      <w:tr w:rsidR="00F71EBC" w14:paraId="18D6DB29" w14:textId="77777777" w:rsidTr="00301A2F">
        <w:trPr>
          <w:cantSplit/>
        </w:trPr>
        <w:tc>
          <w:tcPr>
            <w:tcW w:w="1260" w:type="dxa"/>
            <w:tcBorders>
              <w:top w:val="single" w:sz="24" w:space="0" w:color="auto"/>
            </w:tcBorders>
          </w:tcPr>
          <w:p w14:paraId="1A4CEC1D" w14:textId="77777777" w:rsidR="00F71EBC" w:rsidRDefault="00F71EBC">
            <w:pPr>
              <w:pStyle w:val="TableBody"/>
            </w:pPr>
            <w:r w:rsidRPr="00CC0277">
              <w:t>Ridership</w:t>
            </w:r>
          </w:p>
        </w:tc>
        <w:tc>
          <w:tcPr>
            <w:tcW w:w="1507" w:type="dxa"/>
            <w:tcBorders>
              <w:top w:val="single" w:sz="24" w:space="0" w:color="auto"/>
            </w:tcBorders>
            <w:vAlign w:val="center"/>
          </w:tcPr>
          <w:p w14:paraId="140AE0AA" w14:textId="77777777" w:rsidR="00F71EBC" w:rsidRDefault="00F71EBC">
            <w:pPr>
              <w:pStyle w:val="TableBodyCenter"/>
            </w:pPr>
            <w:r w:rsidRPr="00337F57">
              <w:t>79,524</w:t>
            </w:r>
          </w:p>
        </w:tc>
        <w:tc>
          <w:tcPr>
            <w:tcW w:w="1648" w:type="dxa"/>
            <w:tcBorders>
              <w:top w:val="single" w:sz="24" w:space="0" w:color="auto"/>
            </w:tcBorders>
            <w:vAlign w:val="center"/>
          </w:tcPr>
          <w:p w14:paraId="0059A238" w14:textId="77777777" w:rsidR="00F71EBC" w:rsidRDefault="00F71EBC">
            <w:pPr>
              <w:pStyle w:val="TableBodyCenter"/>
            </w:pPr>
            <w:r w:rsidRPr="00337F57">
              <w:t>73,408</w:t>
            </w:r>
          </w:p>
        </w:tc>
        <w:tc>
          <w:tcPr>
            <w:tcW w:w="1648" w:type="dxa"/>
            <w:tcBorders>
              <w:top w:val="single" w:sz="24" w:space="0" w:color="auto"/>
            </w:tcBorders>
            <w:vAlign w:val="center"/>
          </w:tcPr>
          <w:p w14:paraId="09B0E443" w14:textId="77777777" w:rsidR="00F71EBC" w:rsidRDefault="00F71EBC">
            <w:pPr>
              <w:pStyle w:val="TableBodyCenter"/>
            </w:pPr>
            <w:r w:rsidRPr="00337F57">
              <w:t>83,014</w:t>
            </w:r>
          </w:p>
        </w:tc>
        <w:tc>
          <w:tcPr>
            <w:tcW w:w="1648" w:type="dxa"/>
            <w:tcBorders>
              <w:top w:val="single" w:sz="24" w:space="0" w:color="auto"/>
            </w:tcBorders>
            <w:vAlign w:val="center"/>
          </w:tcPr>
          <w:p w14:paraId="62318E5E" w14:textId="77777777" w:rsidR="00F71EBC" w:rsidRDefault="00F71EBC">
            <w:pPr>
              <w:pStyle w:val="TableBodyCenter"/>
            </w:pPr>
            <w:r w:rsidRPr="00337F57">
              <w:t>89,663</w:t>
            </w:r>
          </w:p>
        </w:tc>
        <w:tc>
          <w:tcPr>
            <w:tcW w:w="1649" w:type="dxa"/>
            <w:tcBorders>
              <w:top w:val="single" w:sz="24" w:space="0" w:color="auto"/>
            </w:tcBorders>
            <w:vAlign w:val="center"/>
          </w:tcPr>
          <w:p w14:paraId="222FA4ED" w14:textId="77777777" w:rsidR="00F71EBC" w:rsidRDefault="00F71EBC">
            <w:pPr>
              <w:pStyle w:val="TableBodyCenter"/>
            </w:pPr>
            <w:r w:rsidRPr="00337F57">
              <w:t>104,788</w:t>
            </w:r>
          </w:p>
        </w:tc>
      </w:tr>
      <w:tr w:rsidR="00F71EBC" w14:paraId="6BE4275C" w14:textId="77777777" w:rsidTr="00301A2F">
        <w:trPr>
          <w:cantSplit/>
        </w:trPr>
        <w:tc>
          <w:tcPr>
            <w:tcW w:w="1260" w:type="dxa"/>
            <w:tcBorders>
              <w:bottom w:val="single" w:sz="4" w:space="0" w:color="auto"/>
            </w:tcBorders>
          </w:tcPr>
          <w:p w14:paraId="05A27D2E" w14:textId="77777777" w:rsidR="00F71EBC" w:rsidRDefault="00F71EBC">
            <w:pPr>
              <w:pStyle w:val="TableBody"/>
            </w:pPr>
            <w:r w:rsidRPr="00CC0277">
              <w:t>Revenue Hours</w:t>
            </w:r>
          </w:p>
        </w:tc>
        <w:tc>
          <w:tcPr>
            <w:tcW w:w="1507" w:type="dxa"/>
            <w:tcBorders>
              <w:bottom w:val="single" w:sz="4" w:space="0" w:color="auto"/>
            </w:tcBorders>
            <w:vAlign w:val="center"/>
          </w:tcPr>
          <w:p w14:paraId="45A8F38D" w14:textId="77777777" w:rsidR="00F71EBC" w:rsidRDefault="00F71EBC">
            <w:pPr>
              <w:pStyle w:val="TableBodyCenter"/>
            </w:pPr>
            <w:r w:rsidRPr="00076F37">
              <w:t>36,985</w:t>
            </w:r>
          </w:p>
        </w:tc>
        <w:tc>
          <w:tcPr>
            <w:tcW w:w="1648" w:type="dxa"/>
            <w:tcBorders>
              <w:bottom w:val="single" w:sz="4" w:space="0" w:color="auto"/>
            </w:tcBorders>
            <w:vAlign w:val="center"/>
          </w:tcPr>
          <w:p w14:paraId="7D9437A5" w14:textId="77777777" w:rsidR="00F71EBC" w:rsidRDefault="00F71EBC">
            <w:pPr>
              <w:pStyle w:val="TableBodyCenter"/>
            </w:pPr>
            <w:r w:rsidRPr="00076F37">
              <w:t>37,435</w:t>
            </w:r>
          </w:p>
        </w:tc>
        <w:tc>
          <w:tcPr>
            <w:tcW w:w="1648" w:type="dxa"/>
            <w:tcBorders>
              <w:bottom w:val="single" w:sz="4" w:space="0" w:color="auto"/>
            </w:tcBorders>
            <w:vAlign w:val="center"/>
          </w:tcPr>
          <w:p w14:paraId="3A27A376" w14:textId="77777777" w:rsidR="00F71EBC" w:rsidRDefault="00F71EBC">
            <w:pPr>
              <w:pStyle w:val="TableBodyCenter"/>
            </w:pPr>
            <w:r w:rsidRPr="00076F37">
              <w:t>40,613</w:t>
            </w:r>
          </w:p>
        </w:tc>
        <w:tc>
          <w:tcPr>
            <w:tcW w:w="1648" w:type="dxa"/>
            <w:tcBorders>
              <w:bottom w:val="single" w:sz="4" w:space="0" w:color="auto"/>
            </w:tcBorders>
            <w:vAlign w:val="center"/>
          </w:tcPr>
          <w:p w14:paraId="1DB6BCB6" w14:textId="77777777" w:rsidR="00F71EBC" w:rsidRDefault="00F71EBC">
            <w:pPr>
              <w:pStyle w:val="TableBodyCenter"/>
            </w:pPr>
            <w:r w:rsidRPr="00076F37">
              <w:t>44,229</w:t>
            </w:r>
          </w:p>
        </w:tc>
        <w:tc>
          <w:tcPr>
            <w:tcW w:w="1649" w:type="dxa"/>
            <w:tcBorders>
              <w:bottom w:val="single" w:sz="4" w:space="0" w:color="auto"/>
            </w:tcBorders>
            <w:vAlign w:val="center"/>
          </w:tcPr>
          <w:p w14:paraId="0672599A" w14:textId="77777777" w:rsidR="00F71EBC" w:rsidRDefault="00F71EBC">
            <w:pPr>
              <w:pStyle w:val="TableBodyCenter"/>
            </w:pPr>
            <w:r w:rsidRPr="00076F37">
              <w:t>50,983</w:t>
            </w:r>
          </w:p>
        </w:tc>
      </w:tr>
      <w:tr w:rsidR="00F71EBC" w14:paraId="695C7509" w14:textId="77777777" w:rsidTr="00301A2F">
        <w:trPr>
          <w:cantSplit/>
        </w:trPr>
        <w:tc>
          <w:tcPr>
            <w:tcW w:w="1260" w:type="dxa"/>
          </w:tcPr>
          <w:p w14:paraId="2AC6DA07" w14:textId="77777777" w:rsidR="00F71EBC" w:rsidRDefault="00F71EBC">
            <w:pPr>
              <w:pStyle w:val="TableBody"/>
            </w:pPr>
            <w:r w:rsidRPr="00CC0277">
              <w:t>Revenue Miles</w:t>
            </w:r>
          </w:p>
        </w:tc>
        <w:tc>
          <w:tcPr>
            <w:tcW w:w="1507" w:type="dxa"/>
            <w:vAlign w:val="center"/>
          </w:tcPr>
          <w:p w14:paraId="29A6FDB6" w14:textId="77777777" w:rsidR="00F71EBC" w:rsidRDefault="00F71EBC">
            <w:pPr>
              <w:pStyle w:val="TableBodyCenter"/>
            </w:pPr>
            <w:r w:rsidRPr="00ED72F5">
              <w:t>558,229</w:t>
            </w:r>
          </w:p>
        </w:tc>
        <w:tc>
          <w:tcPr>
            <w:tcW w:w="1648" w:type="dxa"/>
            <w:vAlign w:val="center"/>
          </w:tcPr>
          <w:p w14:paraId="065FE751" w14:textId="77777777" w:rsidR="00F71EBC" w:rsidRDefault="00F71EBC">
            <w:pPr>
              <w:pStyle w:val="TableBodyCenter"/>
            </w:pPr>
            <w:r w:rsidRPr="00ED72F5">
              <w:t>558,240</w:t>
            </w:r>
          </w:p>
        </w:tc>
        <w:tc>
          <w:tcPr>
            <w:tcW w:w="1648" w:type="dxa"/>
            <w:vAlign w:val="center"/>
          </w:tcPr>
          <w:p w14:paraId="2839CABF" w14:textId="77777777" w:rsidR="00F71EBC" w:rsidRDefault="00F71EBC">
            <w:pPr>
              <w:pStyle w:val="TableBodyCenter"/>
            </w:pPr>
            <w:r w:rsidRPr="00ED72F5">
              <w:t>596,637</w:t>
            </w:r>
          </w:p>
        </w:tc>
        <w:tc>
          <w:tcPr>
            <w:tcW w:w="1648" w:type="dxa"/>
            <w:vAlign w:val="center"/>
          </w:tcPr>
          <w:p w14:paraId="4C23BD54" w14:textId="77777777" w:rsidR="00F71EBC" w:rsidRDefault="00F71EBC">
            <w:pPr>
              <w:pStyle w:val="TableBodyCenter"/>
            </w:pPr>
            <w:r w:rsidRPr="00ED72F5">
              <w:t>677,467</w:t>
            </w:r>
          </w:p>
        </w:tc>
        <w:tc>
          <w:tcPr>
            <w:tcW w:w="1649" w:type="dxa"/>
            <w:vAlign w:val="center"/>
          </w:tcPr>
          <w:p w14:paraId="12232559" w14:textId="77777777" w:rsidR="00F71EBC" w:rsidRDefault="00F71EBC">
            <w:pPr>
              <w:pStyle w:val="TableBodyCenter"/>
            </w:pPr>
            <w:r w:rsidRPr="00ED72F5">
              <w:t>811,226</w:t>
            </w:r>
          </w:p>
        </w:tc>
      </w:tr>
      <w:tr w:rsidR="00F71EBC" w14:paraId="03351E50" w14:textId="77777777" w:rsidTr="00301A2F">
        <w:trPr>
          <w:cantSplit/>
        </w:trPr>
        <w:tc>
          <w:tcPr>
            <w:tcW w:w="1260" w:type="dxa"/>
          </w:tcPr>
          <w:p w14:paraId="1B02D2D5" w14:textId="77777777" w:rsidR="00F71EBC" w:rsidRDefault="00F71EBC">
            <w:pPr>
              <w:pStyle w:val="TableBody"/>
            </w:pPr>
            <w:r w:rsidRPr="00CC0277">
              <w:t>Operating Costs</w:t>
            </w:r>
          </w:p>
        </w:tc>
        <w:tc>
          <w:tcPr>
            <w:tcW w:w="1507" w:type="dxa"/>
            <w:vAlign w:val="center"/>
          </w:tcPr>
          <w:p w14:paraId="565EF2D2" w14:textId="77777777" w:rsidR="00F71EBC" w:rsidRDefault="00F71EBC">
            <w:pPr>
              <w:pStyle w:val="TableBodyCenter"/>
            </w:pPr>
            <w:r w:rsidRPr="00AB77C7">
              <w:t>$4,923,531</w:t>
            </w:r>
          </w:p>
        </w:tc>
        <w:tc>
          <w:tcPr>
            <w:tcW w:w="1648" w:type="dxa"/>
            <w:vAlign w:val="center"/>
          </w:tcPr>
          <w:p w14:paraId="13963A08" w14:textId="77777777" w:rsidR="00F71EBC" w:rsidRDefault="00F71EBC">
            <w:pPr>
              <w:pStyle w:val="TableBodyCenter"/>
            </w:pPr>
            <w:r w:rsidRPr="00AB77C7">
              <w:t>$4,953,866</w:t>
            </w:r>
          </w:p>
        </w:tc>
        <w:tc>
          <w:tcPr>
            <w:tcW w:w="1648" w:type="dxa"/>
            <w:vAlign w:val="center"/>
          </w:tcPr>
          <w:p w14:paraId="053D1349" w14:textId="77777777" w:rsidR="00F71EBC" w:rsidRDefault="00F71EBC">
            <w:pPr>
              <w:pStyle w:val="TableBodyCenter"/>
            </w:pPr>
            <w:r w:rsidRPr="00AB77C7">
              <w:t>$5,455,462</w:t>
            </w:r>
          </w:p>
        </w:tc>
        <w:tc>
          <w:tcPr>
            <w:tcW w:w="1648" w:type="dxa"/>
            <w:vAlign w:val="center"/>
          </w:tcPr>
          <w:p w14:paraId="13198AD9" w14:textId="77777777" w:rsidR="00F71EBC" w:rsidRDefault="00F71EBC">
            <w:pPr>
              <w:pStyle w:val="TableBodyCenter"/>
            </w:pPr>
            <w:r w:rsidRPr="00AB77C7">
              <w:t>$6,222,068</w:t>
            </w:r>
          </w:p>
        </w:tc>
        <w:tc>
          <w:tcPr>
            <w:tcW w:w="1649" w:type="dxa"/>
            <w:vAlign w:val="center"/>
          </w:tcPr>
          <w:p w14:paraId="55F06A91" w14:textId="77777777" w:rsidR="00F71EBC" w:rsidRDefault="00F71EBC">
            <w:pPr>
              <w:pStyle w:val="TableBodyCenter"/>
            </w:pPr>
            <w:r w:rsidRPr="00AB77C7">
              <w:t>$7,396,951</w:t>
            </w:r>
          </w:p>
        </w:tc>
      </w:tr>
    </w:tbl>
    <w:p w14:paraId="27D88A2D" w14:textId="77777777" w:rsidR="00F71EBC" w:rsidRPr="00FE60BE" w:rsidRDefault="00F71EBC" w:rsidP="00F71EBC">
      <w:pPr>
        <w:pStyle w:val="Source"/>
      </w:pPr>
      <w:r>
        <w:t>Source: SRTA, MassDOT</w:t>
      </w:r>
    </w:p>
    <w:p w14:paraId="2B6E52DF" w14:textId="77777777" w:rsidR="008C4E62" w:rsidRPr="009229B4" w:rsidRDefault="008C4E62" w:rsidP="00F309EF">
      <w:pPr>
        <w:pStyle w:val="Heading4"/>
      </w:pPr>
      <w:r w:rsidRPr="009229B4">
        <w:t>Service Effectiveness</w:t>
      </w:r>
    </w:p>
    <w:p w14:paraId="426E125F" w14:textId="77777777" w:rsidR="008C4E62" w:rsidRDefault="008C4E62" w:rsidP="008C4E62">
      <w:pPr>
        <w:pStyle w:val="BodyText"/>
      </w:pPr>
      <w:r>
        <w:t xml:space="preserve">Service effectiveness describes the amount of transit service utilized per unit amount of transit service that is provided. Service effectiveness is measured using two indicators: passengers per mile and passengers per hour. </w:t>
      </w:r>
    </w:p>
    <w:p w14:paraId="13C3ACCB" w14:textId="45EA03C0" w:rsidR="008C4E62" w:rsidRDefault="008C4E62" w:rsidP="00240DEE">
      <w:pPr>
        <w:pStyle w:val="ListBullet"/>
      </w:pPr>
      <w:r w:rsidRPr="0058221B">
        <w:rPr>
          <w:b/>
          <w:bCs/>
        </w:rPr>
        <w:t xml:space="preserve">Passengers per mile </w:t>
      </w:r>
      <w:r>
        <w:t>measures the average number of unlinked passenger trips taken for every vehicle revenue mile</w:t>
      </w:r>
      <w:r w:rsidR="00A83C63">
        <w:t xml:space="preserve"> </w:t>
      </w:r>
      <w:r>
        <w:t xml:space="preserve">provided. Though passengers per mile indicator is a strong measure of </w:t>
      </w:r>
      <w:r w:rsidR="00141A6E">
        <w:t xml:space="preserve">system </w:t>
      </w:r>
      <w:r>
        <w:t xml:space="preserve">efficiency, it is also influenced by the length of passenger trips. Smaller values likely represent longer trips where passengers are travelling greater distances, or </w:t>
      </w:r>
      <w:r w:rsidR="00D06AF5">
        <w:t xml:space="preserve">a </w:t>
      </w:r>
      <w:r>
        <w:t xml:space="preserve">poorly performing </w:t>
      </w:r>
      <w:r w:rsidR="001F438E">
        <w:t>system</w:t>
      </w:r>
      <w:r>
        <w:t xml:space="preserve">. Larger values likely represent shorter trips where passengers are traveling smaller distances, or </w:t>
      </w:r>
      <w:r w:rsidR="00D06AF5">
        <w:t xml:space="preserve">a </w:t>
      </w:r>
      <w:r>
        <w:t xml:space="preserve">high-performing </w:t>
      </w:r>
      <w:r w:rsidR="001F438E">
        <w:t>system</w:t>
      </w:r>
      <w:r>
        <w:t>.</w:t>
      </w:r>
    </w:p>
    <w:p w14:paraId="54C898E6" w14:textId="36AC8D0C" w:rsidR="008C4E62" w:rsidRDefault="008C4E62" w:rsidP="00240DEE">
      <w:pPr>
        <w:pStyle w:val="ListBullet"/>
      </w:pPr>
      <w:r w:rsidRPr="0058221B">
        <w:rPr>
          <w:b/>
          <w:bCs/>
        </w:rPr>
        <w:t>Passengers per hour</w:t>
      </w:r>
      <w:r>
        <w:t xml:space="preserve"> measures the average number of </w:t>
      </w:r>
      <w:r w:rsidR="005F478D">
        <w:t xml:space="preserve">unlinked passenger trips </w:t>
      </w:r>
      <w:r>
        <w:t>taken for every vehicle revenue hour provided. Passengers per hour is influenced by the geographic area and the average operating speed of a route. Higher values indicate a more efficient system.</w:t>
      </w:r>
    </w:p>
    <w:p w14:paraId="13EFAF05" w14:textId="6F395FE6" w:rsidR="008C4E62" w:rsidRPr="00D13D63" w:rsidRDefault="008C4E62" w:rsidP="00C95C51">
      <w:pPr>
        <w:pStyle w:val="BodyText"/>
      </w:pPr>
      <w:r w:rsidRPr="00A14333">
        <w:t>Service effe</w:t>
      </w:r>
      <w:r w:rsidRPr="004B7442">
        <w:t>ctiveness for SRTA fixed route and demand response services from 2020 to 2024 are illustrated in</w:t>
      </w:r>
      <w:r w:rsidR="00485168">
        <w:t xml:space="preserve"> </w:t>
      </w:r>
      <w:r w:rsidR="00485168">
        <w:fldChar w:fldCharType="begin"/>
      </w:r>
      <w:r w:rsidR="00485168">
        <w:instrText xml:space="preserve"> REF _Ref215838402 \h </w:instrText>
      </w:r>
      <w:r w:rsidR="00485168">
        <w:fldChar w:fldCharType="separate"/>
      </w:r>
      <w:r w:rsidR="00E4623A">
        <w:t xml:space="preserve">Table </w:t>
      </w:r>
      <w:r w:rsidR="00E4623A">
        <w:rPr>
          <w:noProof/>
        </w:rPr>
        <w:t>9</w:t>
      </w:r>
      <w:r w:rsidR="00485168">
        <w:fldChar w:fldCharType="end"/>
      </w:r>
      <w:r w:rsidRPr="004B7442">
        <w:t xml:space="preserve">. From </w:t>
      </w:r>
      <w:r>
        <w:t>FY</w:t>
      </w:r>
      <w:r w:rsidR="00B41AB8">
        <w:t> </w:t>
      </w:r>
      <w:r>
        <w:t>2020 to FY</w:t>
      </w:r>
      <w:r w:rsidR="00B41AB8">
        <w:t> </w:t>
      </w:r>
      <w:r>
        <w:t>2024 SRTA increased fixed route passengers per mile. In FY</w:t>
      </w:r>
      <w:r w:rsidR="00B41AB8">
        <w:t> </w:t>
      </w:r>
      <w:r>
        <w:t>2024 SRTA was above the FY</w:t>
      </w:r>
      <w:r w:rsidR="00B41AB8">
        <w:t> </w:t>
      </w:r>
      <w:r>
        <w:t>2024 Massachusetts average for both fixed route passengers per mile and passengers per hour. From FY</w:t>
      </w:r>
      <w:r w:rsidR="00B41AB8">
        <w:t> </w:t>
      </w:r>
      <w:r>
        <w:t>2020 to FY</w:t>
      </w:r>
      <w:r w:rsidR="00B41AB8">
        <w:t> </w:t>
      </w:r>
      <w:r>
        <w:t xml:space="preserve">2024 demand response passengers per mile remained steady </w:t>
      </w:r>
      <w:r w:rsidR="00D06AF5">
        <w:t xml:space="preserve">at </w:t>
      </w:r>
      <w:r>
        <w:t>around 0.14 passengers per mile. In FY</w:t>
      </w:r>
      <w:r w:rsidR="00B41AB8">
        <w:t> </w:t>
      </w:r>
      <w:r>
        <w:t xml:space="preserve">2024 SRTA </w:t>
      </w:r>
      <w:r>
        <w:lastRenderedPageBreak/>
        <w:t>was at the national average of 0.13 demand response passengers per mile and above the national average for demand response passengers per hour.</w:t>
      </w:r>
    </w:p>
    <w:p w14:paraId="4C209E9D" w14:textId="5F2B7DF6" w:rsidR="00485168" w:rsidRDefault="00485168" w:rsidP="002437BB">
      <w:pPr>
        <w:pStyle w:val="Caption"/>
      </w:pPr>
      <w:bookmarkStart w:id="141" w:name="_Ref215838402"/>
      <w:bookmarkStart w:id="142" w:name="_Ref215838395"/>
      <w:bookmarkStart w:id="143" w:name="_Toc222142764"/>
      <w:r>
        <w:t xml:space="preserve">Table </w:t>
      </w:r>
      <w:r>
        <w:fldChar w:fldCharType="begin"/>
      </w:r>
      <w:r>
        <w:instrText xml:space="preserve"> SEQ Table \* ARABIC </w:instrText>
      </w:r>
      <w:r>
        <w:fldChar w:fldCharType="separate"/>
      </w:r>
      <w:r w:rsidR="00E4623A">
        <w:rPr>
          <w:noProof/>
        </w:rPr>
        <w:t>9</w:t>
      </w:r>
      <w:r>
        <w:fldChar w:fldCharType="end"/>
      </w:r>
      <w:bookmarkEnd w:id="141"/>
      <w:r>
        <w:t xml:space="preserve">. </w:t>
      </w:r>
      <w:r w:rsidRPr="0016541E">
        <w:t>Service Effectiveness</w:t>
      </w:r>
      <w:bookmarkEnd w:id="142"/>
      <w:r w:rsidR="00B52B6B">
        <w:t xml:space="preserve"> (FY</w:t>
      </w:r>
      <w:r w:rsidR="00B41AB8">
        <w:t> </w:t>
      </w:r>
      <w:r w:rsidR="00B52B6B">
        <w:t>2020-FY</w:t>
      </w:r>
      <w:r w:rsidR="00B41AB8">
        <w:t> </w:t>
      </w:r>
      <w:r w:rsidR="00B52B6B">
        <w:t>2024)</w:t>
      </w:r>
      <w:bookmarkEnd w:id="143"/>
    </w:p>
    <w:tbl>
      <w:tblPr>
        <w:tblStyle w:val="TableGrid"/>
        <w:tblW w:w="5000" w:type="pct"/>
        <w:tblBorders>
          <w:left w:val="none" w:sz="0" w:space="0" w:color="auto"/>
          <w:right w:val="none" w:sz="0" w:space="0" w:color="auto"/>
        </w:tblBorders>
        <w:tblLayout w:type="fixed"/>
        <w:tblLook w:val="04A0" w:firstRow="1" w:lastRow="0" w:firstColumn="1" w:lastColumn="0" w:noHBand="0" w:noVBand="1"/>
      </w:tblPr>
      <w:tblGrid>
        <w:gridCol w:w="1872"/>
        <w:gridCol w:w="1872"/>
        <w:gridCol w:w="1872"/>
        <w:gridCol w:w="1872"/>
        <w:gridCol w:w="1872"/>
      </w:tblGrid>
      <w:tr w:rsidR="00D07340" w14:paraId="3624E880" w14:textId="64DA0929" w:rsidTr="00301A2F">
        <w:trPr>
          <w:cnfStyle w:val="100000000000" w:firstRow="1" w:lastRow="0" w:firstColumn="0" w:lastColumn="0" w:oddVBand="0" w:evenVBand="0" w:oddHBand="0" w:evenHBand="0" w:firstRowFirstColumn="0" w:firstRowLastColumn="0" w:lastRowFirstColumn="0" w:lastRowLastColumn="0"/>
          <w:cantSplit/>
          <w:tblHeader/>
        </w:trPr>
        <w:tc>
          <w:tcPr>
            <w:tcW w:w="1338" w:type="dxa"/>
            <w:tcBorders>
              <w:bottom w:val="single" w:sz="24" w:space="0" w:color="auto"/>
            </w:tcBorders>
            <w:vAlign w:val="bottom"/>
          </w:tcPr>
          <w:p w14:paraId="3C2E5F3D" w14:textId="6021A964" w:rsidR="00D07340" w:rsidRDefault="00D07340" w:rsidP="009229B4">
            <w:pPr>
              <w:pStyle w:val="TableHeadingCenter"/>
            </w:pPr>
            <w:r w:rsidRPr="002437BB">
              <w:t>Fiscal Year</w:t>
            </w:r>
          </w:p>
        </w:tc>
        <w:tc>
          <w:tcPr>
            <w:tcW w:w="1337" w:type="dxa"/>
            <w:tcBorders>
              <w:bottom w:val="single" w:sz="24" w:space="0" w:color="auto"/>
            </w:tcBorders>
            <w:vAlign w:val="bottom"/>
          </w:tcPr>
          <w:p w14:paraId="5A087F33" w14:textId="066C4F40" w:rsidR="00D07340" w:rsidRDefault="00D07340" w:rsidP="009229B4">
            <w:pPr>
              <w:pStyle w:val="TableHeadingCenter"/>
            </w:pPr>
            <w:r w:rsidRPr="002437BB">
              <w:t>Fixed Route Passengers/Mile</w:t>
            </w:r>
          </w:p>
        </w:tc>
        <w:tc>
          <w:tcPr>
            <w:tcW w:w="1337" w:type="dxa"/>
            <w:tcBorders>
              <w:bottom w:val="single" w:sz="24" w:space="0" w:color="auto"/>
            </w:tcBorders>
            <w:vAlign w:val="bottom"/>
          </w:tcPr>
          <w:p w14:paraId="1304B1C7" w14:textId="104D6D41" w:rsidR="00D07340" w:rsidRDefault="00D07340" w:rsidP="009229B4">
            <w:pPr>
              <w:pStyle w:val="TableHeadingCenter"/>
            </w:pPr>
            <w:r w:rsidRPr="002437BB">
              <w:t>Fixed Route Passengers/Hour</w:t>
            </w:r>
          </w:p>
        </w:tc>
        <w:tc>
          <w:tcPr>
            <w:tcW w:w="1337" w:type="dxa"/>
            <w:tcBorders>
              <w:bottom w:val="single" w:sz="24" w:space="0" w:color="auto"/>
            </w:tcBorders>
            <w:vAlign w:val="bottom"/>
          </w:tcPr>
          <w:p w14:paraId="16FBE1C3" w14:textId="36499B56" w:rsidR="00D07340" w:rsidRDefault="00D07340" w:rsidP="009229B4">
            <w:pPr>
              <w:pStyle w:val="TableHeadingCenter"/>
            </w:pPr>
            <w:r w:rsidRPr="002437BB">
              <w:t>Demand Response Passengers/Mile</w:t>
            </w:r>
          </w:p>
        </w:tc>
        <w:tc>
          <w:tcPr>
            <w:tcW w:w="1337" w:type="dxa"/>
            <w:tcBorders>
              <w:bottom w:val="single" w:sz="24" w:space="0" w:color="auto"/>
            </w:tcBorders>
            <w:vAlign w:val="bottom"/>
          </w:tcPr>
          <w:p w14:paraId="1B9E68E7" w14:textId="40D8F1C8" w:rsidR="00D07340" w:rsidRDefault="00D07340" w:rsidP="009229B4">
            <w:pPr>
              <w:pStyle w:val="TableHeadingCenter"/>
            </w:pPr>
            <w:r w:rsidRPr="002437BB">
              <w:t>Demand Response Passengers/Hour</w:t>
            </w:r>
          </w:p>
        </w:tc>
      </w:tr>
      <w:tr w:rsidR="00D07340" w14:paraId="5A859D8A" w14:textId="0CFED2D9" w:rsidTr="00301A2F">
        <w:trPr>
          <w:cantSplit/>
        </w:trPr>
        <w:tc>
          <w:tcPr>
            <w:tcW w:w="1338" w:type="dxa"/>
            <w:tcBorders>
              <w:top w:val="single" w:sz="24" w:space="0" w:color="auto"/>
            </w:tcBorders>
            <w:vAlign w:val="center"/>
          </w:tcPr>
          <w:p w14:paraId="40F83BBC" w14:textId="2B2DABB7" w:rsidR="00D07340" w:rsidRDefault="00D07340" w:rsidP="007F031D">
            <w:pPr>
              <w:pStyle w:val="TableBody"/>
            </w:pPr>
            <w:r w:rsidRPr="00FB661D">
              <w:rPr>
                <w:rFonts w:eastAsia="Times New Roman" w:cs="Arial"/>
                <w:color w:val="000000"/>
                <w:kern w:val="0"/>
                <w:szCs w:val="22"/>
              </w:rPr>
              <w:t>FY</w:t>
            </w:r>
            <w:r w:rsidR="00791223">
              <w:rPr>
                <w:rFonts w:eastAsia="Times New Roman" w:cs="Arial"/>
                <w:color w:val="000000"/>
                <w:kern w:val="0"/>
                <w:szCs w:val="22"/>
              </w:rPr>
              <w:t> </w:t>
            </w:r>
            <w:r w:rsidRPr="00FB661D">
              <w:rPr>
                <w:rFonts w:eastAsia="Times New Roman" w:cs="Arial"/>
                <w:color w:val="000000"/>
                <w:kern w:val="0"/>
                <w:szCs w:val="22"/>
              </w:rPr>
              <w:t>2020</w:t>
            </w:r>
          </w:p>
        </w:tc>
        <w:tc>
          <w:tcPr>
            <w:tcW w:w="1337" w:type="dxa"/>
            <w:tcBorders>
              <w:top w:val="single" w:sz="24" w:space="0" w:color="auto"/>
            </w:tcBorders>
            <w:vAlign w:val="center"/>
          </w:tcPr>
          <w:p w14:paraId="0E186ED8" w14:textId="4967045E" w:rsidR="00D07340" w:rsidRDefault="00D07340" w:rsidP="007F031D">
            <w:pPr>
              <w:pStyle w:val="TableBodyCenter"/>
            </w:pPr>
            <w:r w:rsidRPr="00FB661D">
              <w:rPr>
                <w:rFonts w:eastAsia="Times New Roman" w:cs="Arial"/>
                <w:color w:val="000000"/>
                <w:kern w:val="0"/>
                <w:szCs w:val="22"/>
              </w:rPr>
              <w:t>1.55</w:t>
            </w:r>
          </w:p>
        </w:tc>
        <w:tc>
          <w:tcPr>
            <w:tcW w:w="1337" w:type="dxa"/>
            <w:tcBorders>
              <w:top w:val="single" w:sz="24" w:space="0" w:color="auto"/>
            </w:tcBorders>
            <w:vAlign w:val="center"/>
          </w:tcPr>
          <w:p w14:paraId="5A611C40" w14:textId="6CF0F092" w:rsidR="00D07340" w:rsidRDefault="00D07340" w:rsidP="007F031D">
            <w:pPr>
              <w:pStyle w:val="TableBodyCenter"/>
            </w:pPr>
            <w:r w:rsidRPr="00FB661D">
              <w:rPr>
                <w:rFonts w:eastAsia="Times New Roman" w:cs="Arial"/>
                <w:color w:val="000000"/>
                <w:kern w:val="0"/>
                <w:szCs w:val="22"/>
              </w:rPr>
              <w:t>19.59</w:t>
            </w:r>
          </w:p>
        </w:tc>
        <w:tc>
          <w:tcPr>
            <w:tcW w:w="1337" w:type="dxa"/>
            <w:tcBorders>
              <w:top w:val="single" w:sz="24" w:space="0" w:color="auto"/>
            </w:tcBorders>
            <w:vAlign w:val="center"/>
          </w:tcPr>
          <w:p w14:paraId="5FF9C947" w14:textId="22736E3E" w:rsidR="00D07340" w:rsidRDefault="00D07340" w:rsidP="007F031D">
            <w:pPr>
              <w:pStyle w:val="TableBodyCenter"/>
            </w:pPr>
            <w:r w:rsidRPr="00FB661D">
              <w:rPr>
                <w:rFonts w:eastAsia="Times New Roman" w:cs="Arial"/>
                <w:color w:val="000000"/>
                <w:kern w:val="0"/>
                <w:szCs w:val="22"/>
              </w:rPr>
              <w:t>0.14</w:t>
            </w:r>
          </w:p>
        </w:tc>
        <w:tc>
          <w:tcPr>
            <w:tcW w:w="1337" w:type="dxa"/>
            <w:tcBorders>
              <w:top w:val="single" w:sz="24" w:space="0" w:color="auto"/>
            </w:tcBorders>
            <w:vAlign w:val="center"/>
          </w:tcPr>
          <w:p w14:paraId="26EB8635" w14:textId="415912CC" w:rsidR="00D07340" w:rsidRDefault="00D07340" w:rsidP="007F031D">
            <w:pPr>
              <w:pStyle w:val="TableBodyCenter"/>
            </w:pPr>
            <w:r w:rsidRPr="00FB661D">
              <w:rPr>
                <w:rFonts w:eastAsia="Times New Roman" w:cs="Arial"/>
                <w:color w:val="000000"/>
                <w:kern w:val="0"/>
                <w:szCs w:val="22"/>
              </w:rPr>
              <w:t>2.15</w:t>
            </w:r>
          </w:p>
        </w:tc>
      </w:tr>
      <w:tr w:rsidR="00D07340" w14:paraId="47C2DBB0" w14:textId="5D31C9AF" w:rsidTr="00301A2F">
        <w:trPr>
          <w:cantSplit/>
        </w:trPr>
        <w:tc>
          <w:tcPr>
            <w:tcW w:w="1338" w:type="dxa"/>
            <w:tcBorders>
              <w:bottom w:val="single" w:sz="4" w:space="0" w:color="auto"/>
            </w:tcBorders>
            <w:vAlign w:val="center"/>
          </w:tcPr>
          <w:p w14:paraId="52F98C40" w14:textId="14903FB3" w:rsidR="00D07340" w:rsidRDefault="00D07340" w:rsidP="007F031D">
            <w:pPr>
              <w:pStyle w:val="TableBody"/>
            </w:pPr>
            <w:r w:rsidRPr="00FB661D">
              <w:rPr>
                <w:rFonts w:eastAsia="Times New Roman" w:cs="Arial"/>
                <w:color w:val="000000"/>
                <w:kern w:val="0"/>
                <w:szCs w:val="22"/>
              </w:rPr>
              <w:t>FY</w:t>
            </w:r>
            <w:r w:rsidR="00791223">
              <w:rPr>
                <w:rFonts w:eastAsia="Times New Roman" w:cs="Arial"/>
                <w:color w:val="000000"/>
                <w:kern w:val="0"/>
                <w:szCs w:val="22"/>
              </w:rPr>
              <w:t> </w:t>
            </w:r>
            <w:r w:rsidRPr="00FB661D">
              <w:rPr>
                <w:rFonts w:eastAsia="Times New Roman" w:cs="Arial"/>
                <w:color w:val="000000"/>
                <w:kern w:val="0"/>
                <w:szCs w:val="22"/>
              </w:rPr>
              <w:t>2021</w:t>
            </w:r>
          </w:p>
        </w:tc>
        <w:tc>
          <w:tcPr>
            <w:tcW w:w="1337" w:type="dxa"/>
            <w:tcBorders>
              <w:bottom w:val="single" w:sz="4" w:space="0" w:color="auto"/>
            </w:tcBorders>
            <w:vAlign w:val="center"/>
          </w:tcPr>
          <w:p w14:paraId="4A865A47" w14:textId="67DC21EF" w:rsidR="00D07340" w:rsidRDefault="00D07340" w:rsidP="007F031D">
            <w:pPr>
              <w:pStyle w:val="TableBodyCenter"/>
            </w:pPr>
            <w:r w:rsidRPr="00FB661D">
              <w:rPr>
                <w:rFonts w:eastAsia="Times New Roman" w:cs="Arial"/>
                <w:color w:val="000000"/>
                <w:kern w:val="0"/>
                <w:szCs w:val="22"/>
              </w:rPr>
              <w:t>1.03</w:t>
            </w:r>
          </w:p>
        </w:tc>
        <w:tc>
          <w:tcPr>
            <w:tcW w:w="1337" w:type="dxa"/>
            <w:tcBorders>
              <w:bottom w:val="single" w:sz="4" w:space="0" w:color="auto"/>
            </w:tcBorders>
            <w:vAlign w:val="center"/>
          </w:tcPr>
          <w:p w14:paraId="1F422645" w14:textId="4932BD3D" w:rsidR="00D07340" w:rsidRDefault="00D07340" w:rsidP="007F031D">
            <w:pPr>
              <w:pStyle w:val="TableBodyCenter"/>
            </w:pPr>
            <w:r w:rsidRPr="00FB661D">
              <w:rPr>
                <w:rFonts w:eastAsia="Times New Roman" w:cs="Arial"/>
                <w:color w:val="000000"/>
                <w:kern w:val="0"/>
                <w:szCs w:val="22"/>
              </w:rPr>
              <w:t>13.65</w:t>
            </w:r>
          </w:p>
        </w:tc>
        <w:tc>
          <w:tcPr>
            <w:tcW w:w="1337" w:type="dxa"/>
            <w:vAlign w:val="center"/>
          </w:tcPr>
          <w:p w14:paraId="1C32B45D" w14:textId="6859475A" w:rsidR="00D07340" w:rsidRDefault="00D07340" w:rsidP="007F031D">
            <w:pPr>
              <w:pStyle w:val="TableBodyCenter"/>
            </w:pPr>
            <w:r w:rsidRPr="00FB661D">
              <w:rPr>
                <w:rFonts w:eastAsia="Times New Roman" w:cs="Arial"/>
                <w:color w:val="000000"/>
                <w:kern w:val="0"/>
                <w:szCs w:val="22"/>
              </w:rPr>
              <w:t>0.13</w:t>
            </w:r>
          </w:p>
        </w:tc>
        <w:tc>
          <w:tcPr>
            <w:tcW w:w="1337" w:type="dxa"/>
            <w:vAlign w:val="center"/>
          </w:tcPr>
          <w:p w14:paraId="5A133961" w14:textId="4413438E" w:rsidR="00D07340" w:rsidRDefault="00D07340" w:rsidP="007F031D">
            <w:pPr>
              <w:pStyle w:val="TableBodyCenter"/>
            </w:pPr>
            <w:r w:rsidRPr="00FB661D">
              <w:rPr>
                <w:rFonts w:eastAsia="Times New Roman" w:cs="Arial"/>
                <w:color w:val="000000"/>
                <w:kern w:val="0"/>
                <w:szCs w:val="22"/>
              </w:rPr>
              <w:t>1.96</w:t>
            </w:r>
          </w:p>
        </w:tc>
      </w:tr>
      <w:tr w:rsidR="00D07340" w14:paraId="10CA5AAE" w14:textId="46275EE3" w:rsidTr="00301A2F">
        <w:trPr>
          <w:cantSplit/>
        </w:trPr>
        <w:tc>
          <w:tcPr>
            <w:tcW w:w="1338" w:type="dxa"/>
            <w:vAlign w:val="center"/>
          </w:tcPr>
          <w:p w14:paraId="1972D8BD" w14:textId="3A84FC7A" w:rsidR="00D07340" w:rsidRDefault="00D07340" w:rsidP="007F031D">
            <w:pPr>
              <w:pStyle w:val="TableBody"/>
            </w:pPr>
            <w:r w:rsidRPr="00FB661D">
              <w:rPr>
                <w:rFonts w:eastAsia="Times New Roman" w:cs="Arial"/>
                <w:color w:val="000000"/>
                <w:kern w:val="0"/>
                <w:szCs w:val="22"/>
              </w:rPr>
              <w:t>FY</w:t>
            </w:r>
            <w:r w:rsidR="00791223">
              <w:rPr>
                <w:rFonts w:eastAsia="Times New Roman" w:cs="Arial"/>
                <w:color w:val="000000"/>
                <w:kern w:val="0"/>
                <w:szCs w:val="22"/>
              </w:rPr>
              <w:t> </w:t>
            </w:r>
            <w:r w:rsidRPr="00FB661D">
              <w:rPr>
                <w:rFonts w:eastAsia="Times New Roman" w:cs="Arial"/>
                <w:color w:val="000000"/>
                <w:kern w:val="0"/>
                <w:szCs w:val="22"/>
              </w:rPr>
              <w:t>2022</w:t>
            </w:r>
          </w:p>
        </w:tc>
        <w:tc>
          <w:tcPr>
            <w:tcW w:w="1337" w:type="dxa"/>
            <w:vAlign w:val="center"/>
          </w:tcPr>
          <w:p w14:paraId="65F1906B" w14:textId="2F25491A" w:rsidR="00D07340" w:rsidRDefault="00D07340" w:rsidP="007F031D">
            <w:pPr>
              <w:pStyle w:val="TableBodyCenter"/>
            </w:pPr>
            <w:r w:rsidRPr="00FB661D">
              <w:rPr>
                <w:rFonts w:eastAsia="Times New Roman" w:cs="Arial"/>
                <w:color w:val="000000"/>
                <w:kern w:val="0"/>
                <w:szCs w:val="22"/>
              </w:rPr>
              <w:t>1.21</w:t>
            </w:r>
          </w:p>
        </w:tc>
        <w:tc>
          <w:tcPr>
            <w:tcW w:w="1337" w:type="dxa"/>
            <w:vAlign w:val="center"/>
          </w:tcPr>
          <w:p w14:paraId="7F3E36D4" w14:textId="21397D04" w:rsidR="00D07340" w:rsidRDefault="00D07340" w:rsidP="007F031D">
            <w:pPr>
              <w:pStyle w:val="TableBodyCenter"/>
            </w:pPr>
            <w:r w:rsidRPr="00FB661D">
              <w:rPr>
                <w:rFonts w:eastAsia="Times New Roman" w:cs="Arial"/>
                <w:color w:val="000000"/>
                <w:kern w:val="0"/>
                <w:szCs w:val="22"/>
              </w:rPr>
              <w:t>15.91</w:t>
            </w:r>
          </w:p>
        </w:tc>
        <w:tc>
          <w:tcPr>
            <w:tcW w:w="1337" w:type="dxa"/>
            <w:vAlign w:val="center"/>
          </w:tcPr>
          <w:p w14:paraId="1E7C1D2A" w14:textId="69D2EE51" w:rsidR="00D07340" w:rsidRDefault="00D07340" w:rsidP="007F031D">
            <w:pPr>
              <w:pStyle w:val="TableBodyCenter"/>
            </w:pPr>
            <w:r w:rsidRPr="00FB661D">
              <w:rPr>
                <w:rFonts w:eastAsia="Times New Roman" w:cs="Arial"/>
                <w:color w:val="000000"/>
                <w:kern w:val="0"/>
                <w:szCs w:val="22"/>
              </w:rPr>
              <w:t>0.14</w:t>
            </w:r>
          </w:p>
        </w:tc>
        <w:tc>
          <w:tcPr>
            <w:tcW w:w="1337" w:type="dxa"/>
            <w:vAlign w:val="center"/>
          </w:tcPr>
          <w:p w14:paraId="6F700D98" w14:textId="5C0D8AA4" w:rsidR="00D07340" w:rsidRDefault="00D07340" w:rsidP="007F031D">
            <w:pPr>
              <w:pStyle w:val="TableBodyCenter"/>
            </w:pPr>
            <w:r w:rsidRPr="00FB661D">
              <w:rPr>
                <w:rFonts w:eastAsia="Times New Roman" w:cs="Arial"/>
                <w:color w:val="000000"/>
                <w:kern w:val="0"/>
                <w:szCs w:val="22"/>
              </w:rPr>
              <w:t>2.04</w:t>
            </w:r>
          </w:p>
        </w:tc>
      </w:tr>
      <w:tr w:rsidR="00D07340" w14:paraId="16273FA2" w14:textId="5400DA02" w:rsidTr="00301A2F">
        <w:trPr>
          <w:cantSplit/>
        </w:trPr>
        <w:tc>
          <w:tcPr>
            <w:tcW w:w="1338" w:type="dxa"/>
            <w:vAlign w:val="center"/>
          </w:tcPr>
          <w:p w14:paraId="3E057BD6" w14:textId="1BB944BD" w:rsidR="00D07340" w:rsidRDefault="00D07340" w:rsidP="007F031D">
            <w:pPr>
              <w:pStyle w:val="TableBody"/>
            </w:pPr>
            <w:r w:rsidRPr="00FB661D">
              <w:rPr>
                <w:rFonts w:eastAsia="Times New Roman" w:cs="Arial"/>
                <w:color w:val="000000"/>
                <w:kern w:val="0"/>
                <w:szCs w:val="22"/>
              </w:rPr>
              <w:t>FY</w:t>
            </w:r>
            <w:r w:rsidR="00791223">
              <w:rPr>
                <w:rFonts w:eastAsia="Times New Roman" w:cs="Arial"/>
                <w:color w:val="000000"/>
                <w:kern w:val="0"/>
                <w:szCs w:val="22"/>
              </w:rPr>
              <w:t> </w:t>
            </w:r>
            <w:r w:rsidRPr="00FB661D">
              <w:rPr>
                <w:rFonts w:eastAsia="Times New Roman" w:cs="Arial"/>
                <w:color w:val="000000"/>
                <w:kern w:val="0"/>
                <w:szCs w:val="22"/>
              </w:rPr>
              <w:t>2023</w:t>
            </w:r>
          </w:p>
        </w:tc>
        <w:tc>
          <w:tcPr>
            <w:tcW w:w="1337" w:type="dxa"/>
            <w:vAlign w:val="center"/>
          </w:tcPr>
          <w:p w14:paraId="736C842D" w14:textId="440A4F27" w:rsidR="00D07340" w:rsidRDefault="00D07340" w:rsidP="007F031D">
            <w:pPr>
              <w:pStyle w:val="TableBodyCenter"/>
            </w:pPr>
            <w:r w:rsidRPr="00FB661D">
              <w:rPr>
                <w:rFonts w:eastAsia="Times New Roman" w:cs="Arial"/>
                <w:color w:val="000000"/>
                <w:kern w:val="0"/>
                <w:szCs w:val="22"/>
              </w:rPr>
              <w:t>1.45</w:t>
            </w:r>
          </w:p>
        </w:tc>
        <w:tc>
          <w:tcPr>
            <w:tcW w:w="1337" w:type="dxa"/>
            <w:vAlign w:val="center"/>
          </w:tcPr>
          <w:p w14:paraId="25179E79" w14:textId="67F60714" w:rsidR="00D07340" w:rsidRDefault="005742A4" w:rsidP="007F031D">
            <w:pPr>
              <w:pStyle w:val="TableBodyCenter"/>
            </w:pPr>
            <w:r>
              <w:rPr>
                <w:rFonts w:eastAsia="Times New Roman" w:cs="Arial"/>
                <w:color w:val="000000"/>
                <w:kern w:val="0"/>
                <w:szCs w:val="22"/>
              </w:rPr>
              <w:t>18.37</w:t>
            </w:r>
          </w:p>
        </w:tc>
        <w:tc>
          <w:tcPr>
            <w:tcW w:w="1337" w:type="dxa"/>
            <w:vAlign w:val="center"/>
          </w:tcPr>
          <w:p w14:paraId="3585A5FA" w14:textId="2F364057" w:rsidR="00D07340" w:rsidRDefault="00D07340" w:rsidP="007F031D">
            <w:pPr>
              <w:pStyle w:val="TableBodyCenter"/>
            </w:pPr>
            <w:r w:rsidRPr="00FB661D">
              <w:rPr>
                <w:rFonts w:eastAsia="Times New Roman" w:cs="Arial"/>
                <w:color w:val="000000"/>
                <w:kern w:val="0"/>
                <w:szCs w:val="22"/>
              </w:rPr>
              <w:t>0.13</w:t>
            </w:r>
          </w:p>
        </w:tc>
        <w:tc>
          <w:tcPr>
            <w:tcW w:w="1337" w:type="dxa"/>
            <w:vAlign w:val="center"/>
          </w:tcPr>
          <w:p w14:paraId="3FB859EA" w14:textId="4F4F25C4" w:rsidR="00D07340" w:rsidRDefault="00D07340" w:rsidP="007F031D">
            <w:pPr>
              <w:pStyle w:val="TableBodyCenter"/>
            </w:pPr>
            <w:r w:rsidRPr="00FB661D">
              <w:rPr>
                <w:rFonts w:eastAsia="Times New Roman" w:cs="Arial"/>
                <w:color w:val="000000"/>
                <w:kern w:val="0"/>
                <w:szCs w:val="22"/>
              </w:rPr>
              <w:t>2.03</w:t>
            </w:r>
          </w:p>
        </w:tc>
      </w:tr>
      <w:tr w:rsidR="00D07340" w14:paraId="336DE1AA" w14:textId="77777777" w:rsidTr="00301A2F">
        <w:trPr>
          <w:cantSplit/>
        </w:trPr>
        <w:tc>
          <w:tcPr>
            <w:tcW w:w="1338" w:type="dxa"/>
            <w:vAlign w:val="center"/>
          </w:tcPr>
          <w:p w14:paraId="6117632A" w14:textId="6DA66DA1" w:rsidR="00D07340" w:rsidRPr="00FB661D" w:rsidRDefault="00D07340" w:rsidP="007F031D">
            <w:pPr>
              <w:pStyle w:val="TableBody"/>
              <w:rPr>
                <w:rFonts w:eastAsia="Times New Roman" w:cs="Arial"/>
                <w:color w:val="000000"/>
                <w:kern w:val="0"/>
                <w:szCs w:val="22"/>
              </w:rPr>
            </w:pPr>
            <w:r w:rsidRPr="00FB661D">
              <w:rPr>
                <w:rFonts w:eastAsia="Times New Roman" w:cs="Arial"/>
                <w:color w:val="000000"/>
                <w:kern w:val="0"/>
                <w:szCs w:val="22"/>
              </w:rPr>
              <w:t>FY</w:t>
            </w:r>
            <w:r w:rsidR="00791223">
              <w:rPr>
                <w:rFonts w:eastAsia="Times New Roman" w:cs="Arial"/>
                <w:color w:val="000000"/>
                <w:kern w:val="0"/>
                <w:szCs w:val="22"/>
              </w:rPr>
              <w:t> </w:t>
            </w:r>
            <w:r w:rsidRPr="00FB661D">
              <w:rPr>
                <w:rFonts w:eastAsia="Times New Roman" w:cs="Arial"/>
                <w:color w:val="000000"/>
                <w:kern w:val="0"/>
                <w:szCs w:val="22"/>
              </w:rPr>
              <w:t>2024</w:t>
            </w:r>
          </w:p>
        </w:tc>
        <w:tc>
          <w:tcPr>
            <w:tcW w:w="1337" w:type="dxa"/>
            <w:vAlign w:val="center"/>
          </w:tcPr>
          <w:p w14:paraId="5944345F" w14:textId="5CB0A092" w:rsidR="00D07340" w:rsidRPr="00FB661D" w:rsidRDefault="00D07340" w:rsidP="007F031D">
            <w:pPr>
              <w:pStyle w:val="TableBodyCenter"/>
              <w:rPr>
                <w:rFonts w:eastAsia="Times New Roman" w:cs="Arial"/>
                <w:color w:val="000000"/>
                <w:kern w:val="0"/>
                <w:szCs w:val="22"/>
              </w:rPr>
            </w:pPr>
            <w:r w:rsidRPr="00FB661D">
              <w:rPr>
                <w:rFonts w:eastAsia="Times New Roman" w:cs="Arial"/>
                <w:color w:val="000000"/>
                <w:kern w:val="0"/>
                <w:szCs w:val="22"/>
              </w:rPr>
              <w:t>1.</w:t>
            </w:r>
            <w:r w:rsidR="00B857F0">
              <w:rPr>
                <w:rFonts w:eastAsia="Times New Roman" w:cs="Arial"/>
                <w:color w:val="000000"/>
                <w:kern w:val="0"/>
                <w:szCs w:val="22"/>
              </w:rPr>
              <w:t>49</w:t>
            </w:r>
          </w:p>
        </w:tc>
        <w:tc>
          <w:tcPr>
            <w:tcW w:w="1337" w:type="dxa"/>
            <w:vAlign w:val="center"/>
          </w:tcPr>
          <w:p w14:paraId="289A12DB" w14:textId="388A57D6" w:rsidR="00D07340" w:rsidRPr="00FB661D" w:rsidRDefault="001D1933" w:rsidP="007F031D">
            <w:pPr>
              <w:pStyle w:val="TableBodyCenter"/>
              <w:rPr>
                <w:rFonts w:eastAsia="Times New Roman" w:cs="Arial"/>
                <w:color w:val="000000"/>
                <w:kern w:val="0"/>
                <w:szCs w:val="22"/>
              </w:rPr>
            </w:pPr>
            <w:r>
              <w:rPr>
                <w:rFonts w:eastAsia="Times New Roman" w:cs="Arial"/>
                <w:color w:val="000000"/>
                <w:kern w:val="0"/>
                <w:szCs w:val="22"/>
              </w:rPr>
              <w:t>20</w:t>
            </w:r>
            <w:r w:rsidR="0067787F">
              <w:rPr>
                <w:rFonts w:eastAsia="Times New Roman" w:cs="Arial"/>
                <w:color w:val="000000"/>
                <w:kern w:val="0"/>
                <w:szCs w:val="22"/>
              </w:rPr>
              <w:t>.</w:t>
            </w:r>
            <w:r>
              <w:rPr>
                <w:rFonts w:eastAsia="Times New Roman" w:cs="Arial"/>
                <w:color w:val="000000"/>
                <w:kern w:val="0"/>
                <w:szCs w:val="22"/>
              </w:rPr>
              <w:t>24</w:t>
            </w:r>
          </w:p>
        </w:tc>
        <w:tc>
          <w:tcPr>
            <w:tcW w:w="1337" w:type="dxa"/>
            <w:vAlign w:val="center"/>
          </w:tcPr>
          <w:p w14:paraId="39D21614" w14:textId="2AD95EA5" w:rsidR="00D07340" w:rsidRPr="00FB661D" w:rsidRDefault="00D07340" w:rsidP="007F031D">
            <w:pPr>
              <w:pStyle w:val="TableBodyCenter"/>
              <w:rPr>
                <w:rFonts w:eastAsia="Times New Roman" w:cs="Arial"/>
                <w:color w:val="000000"/>
                <w:kern w:val="0"/>
                <w:szCs w:val="22"/>
              </w:rPr>
            </w:pPr>
            <w:r w:rsidRPr="00FB661D">
              <w:rPr>
                <w:rFonts w:eastAsia="Times New Roman" w:cs="Arial"/>
                <w:color w:val="000000"/>
                <w:kern w:val="0"/>
                <w:szCs w:val="22"/>
              </w:rPr>
              <w:t>0.13</w:t>
            </w:r>
          </w:p>
        </w:tc>
        <w:tc>
          <w:tcPr>
            <w:tcW w:w="1337" w:type="dxa"/>
            <w:vAlign w:val="center"/>
          </w:tcPr>
          <w:p w14:paraId="4BA5D1C9" w14:textId="7010AEEA" w:rsidR="00D07340" w:rsidRPr="00FB661D" w:rsidRDefault="00D07340" w:rsidP="007F031D">
            <w:pPr>
              <w:pStyle w:val="TableBodyCenter"/>
              <w:rPr>
                <w:rFonts w:eastAsia="Times New Roman" w:cs="Arial"/>
                <w:color w:val="000000"/>
                <w:kern w:val="0"/>
                <w:szCs w:val="22"/>
              </w:rPr>
            </w:pPr>
            <w:r w:rsidRPr="00FB661D">
              <w:rPr>
                <w:rFonts w:eastAsia="Times New Roman" w:cs="Arial"/>
                <w:color w:val="000000"/>
                <w:kern w:val="0"/>
                <w:szCs w:val="22"/>
              </w:rPr>
              <w:t>2.06</w:t>
            </w:r>
          </w:p>
        </w:tc>
      </w:tr>
      <w:tr w:rsidR="00D07340" w14:paraId="5220711A" w14:textId="77777777" w:rsidTr="00301A2F">
        <w:trPr>
          <w:cantSplit/>
        </w:trPr>
        <w:tc>
          <w:tcPr>
            <w:tcW w:w="1338" w:type="dxa"/>
            <w:vAlign w:val="center"/>
          </w:tcPr>
          <w:p w14:paraId="692FADBF" w14:textId="61A5A537" w:rsidR="00D07340" w:rsidRPr="00FB661D" w:rsidRDefault="00D07340" w:rsidP="007F031D">
            <w:pPr>
              <w:pStyle w:val="TableBody"/>
              <w:rPr>
                <w:rFonts w:eastAsia="Times New Roman" w:cs="Arial"/>
                <w:color w:val="000000"/>
                <w:kern w:val="0"/>
                <w:szCs w:val="22"/>
              </w:rPr>
            </w:pPr>
            <w:r w:rsidRPr="00FB661D">
              <w:rPr>
                <w:rFonts w:eastAsia="Times New Roman" w:cs="Arial"/>
                <w:b/>
                <w:bCs/>
                <w:color w:val="000000"/>
                <w:kern w:val="0"/>
                <w:szCs w:val="22"/>
              </w:rPr>
              <w:t>FY</w:t>
            </w:r>
            <w:r w:rsidR="00791223">
              <w:rPr>
                <w:rFonts w:eastAsia="Times New Roman" w:cs="Arial"/>
                <w:b/>
                <w:bCs/>
                <w:color w:val="000000"/>
                <w:kern w:val="0"/>
                <w:szCs w:val="22"/>
              </w:rPr>
              <w:t> </w:t>
            </w:r>
            <w:r w:rsidRPr="00FB661D">
              <w:rPr>
                <w:rFonts w:eastAsia="Times New Roman" w:cs="Arial"/>
                <w:b/>
                <w:bCs/>
                <w:color w:val="000000"/>
                <w:kern w:val="0"/>
                <w:szCs w:val="22"/>
              </w:rPr>
              <w:t>2024 Massachusetts Average</w:t>
            </w:r>
            <w:r>
              <w:rPr>
                <w:rFonts w:eastAsia="Times New Roman" w:cs="Arial"/>
                <w:b/>
                <w:bCs/>
                <w:color w:val="000000"/>
                <w:kern w:val="0"/>
                <w:szCs w:val="22"/>
              </w:rPr>
              <w:t xml:space="preserve"> </w:t>
            </w:r>
            <w:r w:rsidRPr="00FB661D">
              <w:rPr>
                <w:rFonts w:eastAsia="Times New Roman" w:cs="Arial"/>
                <w:b/>
                <w:bCs/>
                <w:color w:val="000000"/>
                <w:kern w:val="0"/>
                <w:szCs w:val="22"/>
                <w:vertAlign w:val="superscript"/>
              </w:rPr>
              <w:t>a</w:t>
            </w:r>
          </w:p>
        </w:tc>
        <w:tc>
          <w:tcPr>
            <w:tcW w:w="1337" w:type="dxa"/>
            <w:vAlign w:val="center"/>
          </w:tcPr>
          <w:p w14:paraId="652973F1" w14:textId="00942B86" w:rsidR="00D07340" w:rsidRPr="00FB661D" w:rsidRDefault="00D07340" w:rsidP="007F031D">
            <w:pPr>
              <w:pStyle w:val="TableBodyCenter"/>
              <w:rPr>
                <w:rFonts w:eastAsia="Times New Roman" w:cs="Arial"/>
                <w:color w:val="000000"/>
                <w:kern w:val="0"/>
                <w:szCs w:val="22"/>
              </w:rPr>
            </w:pPr>
            <w:r w:rsidRPr="00FB661D">
              <w:rPr>
                <w:rFonts w:eastAsia="Times New Roman" w:cs="Arial"/>
                <w:b/>
                <w:bCs/>
                <w:color w:val="000000"/>
                <w:kern w:val="0"/>
                <w:szCs w:val="22"/>
              </w:rPr>
              <w:t>1.</w:t>
            </w:r>
            <w:r w:rsidR="00E30AFA">
              <w:rPr>
                <w:rFonts w:eastAsia="Times New Roman" w:cs="Arial"/>
                <w:b/>
                <w:bCs/>
                <w:color w:val="000000"/>
                <w:kern w:val="0"/>
                <w:szCs w:val="22"/>
              </w:rPr>
              <w:t>25</w:t>
            </w:r>
          </w:p>
        </w:tc>
        <w:tc>
          <w:tcPr>
            <w:tcW w:w="1337" w:type="dxa"/>
            <w:vAlign w:val="center"/>
          </w:tcPr>
          <w:p w14:paraId="0251D28D" w14:textId="4F5667D4" w:rsidR="00D07340" w:rsidRPr="00FB661D" w:rsidRDefault="00E30AFA" w:rsidP="007F031D">
            <w:pPr>
              <w:pStyle w:val="TableBodyCenter"/>
              <w:rPr>
                <w:rFonts w:eastAsia="Times New Roman" w:cs="Arial"/>
                <w:color w:val="000000"/>
                <w:kern w:val="0"/>
                <w:szCs w:val="22"/>
              </w:rPr>
            </w:pPr>
            <w:r>
              <w:rPr>
                <w:rFonts w:eastAsia="Times New Roman" w:cs="Arial"/>
                <w:b/>
                <w:bCs/>
                <w:color w:val="000000"/>
                <w:kern w:val="0"/>
                <w:szCs w:val="22"/>
              </w:rPr>
              <w:t>17.87</w:t>
            </w:r>
          </w:p>
        </w:tc>
        <w:tc>
          <w:tcPr>
            <w:tcW w:w="1337" w:type="dxa"/>
            <w:vAlign w:val="center"/>
          </w:tcPr>
          <w:p w14:paraId="18071137" w14:textId="40DA1A0A" w:rsidR="00D07340" w:rsidRPr="00FB661D" w:rsidRDefault="00D07340" w:rsidP="007F031D">
            <w:pPr>
              <w:pStyle w:val="TableBodyCenter"/>
              <w:rPr>
                <w:rFonts w:eastAsia="Times New Roman" w:cs="Arial"/>
                <w:color w:val="000000"/>
                <w:kern w:val="0"/>
                <w:szCs w:val="22"/>
              </w:rPr>
            </w:pPr>
            <w:r w:rsidRPr="00FB661D">
              <w:rPr>
                <w:rFonts w:eastAsia="Times New Roman" w:cs="Arial"/>
                <w:b/>
                <w:bCs/>
                <w:color w:val="000000"/>
                <w:kern w:val="0"/>
                <w:szCs w:val="22"/>
              </w:rPr>
              <w:t>0.</w:t>
            </w:r>
            <w:r w:rsidR="00E30AFA" w:rsidRPr="00FB661D">
              <w:rPr>
                <w:rFonts w:eastAsia="Times New Roman" w:cs="Arial"/>
                <w:b/>
                <w:bCs/>
                <w:color w:val="000000"/>
                <w:kern w:val="0"/>
                <w:szCs w:val="22"/>
              </w:rPr>
              <w:t>1</w:t>
            </w:r>
            <w:r w:rsidR="00E30AFA">
              <w:rPr>
                <w:rFonts w:eastAsia="Times New Roman" w:cs="Arial"/>
                <w:b/>
                <w:bCs/>
                <w:color w:val="000000"/>
                <w:kern w:val="0"/>
                <w:szCs w:val="22"/>
              </w:rPr>
              <w:t>2</w:t>
            </w:r>
          </w:p>
        </w:tc>
        <w:tc>
          <w:tcPr>
            <w:tcW w:w="1337" w:type="dxa"/>
            <w:vAlign w:val="center"/>
          </w:tcPr>
          <w:p w14:paraId="622C21FA" w14:textId="0A25D7C4" w:rsidR="00D07340" w:rsidRPr="00FB661D" w:rsidRDefault="00E30AFA" w:rsidP="007F031D">
            <w:pPr>
              <w:pStyle w:val="TableBodyCenter"/>
              <w:rPr>
                <w:rFonts w:eastAsia="Times New Roman" w:cs="Arial"/>
                <w:color w:val="000000"/>
                <w:kern w:val="0"/>
                <w:szCs w:val="22"/>
              </w:rPr>
            </w:pPr>
            <w:r>
              <w:rPr>
                <w:rFonts w:eastAsia="Times New Roman" w:cs="Arial"/>
                <w:b/>
                <w:bCs/>
                <w:color w:val="000000"/>
                <w:kern w:val="0"/>
                <w:szCs w:val="22"/>
              </w:rPr>
              <w:t>1.95</w:t>
            </w:r>
          </w:p>
        </w:tc>
      </w:tr>
      <w:tr w:rsidR="00D07340" w14:paraId="63692672" w14:textId="77777777" w:rsidTr="00301A2F">
        <w:trPr>
          <w:cantSplit/>
        </w:trPr>
        <w:tc>
          <w:tcPr>
            <w:tcW w:w="1338" w:type="dxa"/>
            <w:vAlign w:val="center"/>
          </w:tcPr>
          <w:p w14:paraId="29F286FF" w14:textId="5CA06F04" w:rsidR="00D07340" w:rsidRPr="00FB661D" w:rsidRDefault="00D07340" w:rsidP="007F031D">
            <w:pPr>
              <w:pStyle w:val="TableBody"/>
              <w:rPr>
                <w:rFonts w:eastAsia="Times New Roman" w:cs="Arial"/>
                <w:b/>
                <w:bCs/>
                <w:color w:val="000000"/>
                <w:kern w:val="0"/>
                <w:szCs w:val="22"/>
              </w:rPr>
            </w:pPr>
            <w:r w:rsidRPr="00FB661D">
              <w:rPr>
                <w:rFonts w:eastAsia="Times New Roman" w:cs="Arial"/>
                <w:b/>
                <w:bCs/>
                <w:color w:val="000000"/>
                <w:kern w:val="0"/>
                <w:szCs w:val="22"/>
              </w:rPr>
              <w:t>FY</w:t>
            </w:r>
            <w:r w:rsidR="00791223">
              <w:rPr>
                <w:rFonts w:eastAsia="Times New Roman" w:cs="Arial"/>
                <w:b/>
                <w:bCs/>
                <w:color w:val="000000"/>
                <w:kern w:val="0"/>
                <w:szCs w:val="22"/>
              </w:rPr>
              <w:t> </w:t>
            </w:r>
            <w:r w:rsidRPr="00FB661D">
              <w:rPr>
                <w:rFonts w:eastAsia="Times New Roman" w:cs="Arial"/>
                <w:b/>
                <w:bCs/>
                <w:color w:val="000000"/>
                <w:kern w:val="0"/>
                <w:szCs w:val="22"/>
              </w:rPr>
              <w:t>2024 National Average</w:t>
            </w:r>
          </w:p>
        </w:tc>
        <w:tc>
          <w:tcPr>
            <w:tcW w:w="1337" w:type="dxa"/>
            <w:vAlign w:val="center"/>
          </w:tcPr>
          <w:p w14:paraId="5831AC6B" w14:textId="68D31D6B" w:rsidR="00D07340" w:rsidRPr="00FB661D" w:rsidRDefault="00D07340" w:rsidP="007F031D">
            <w:pPr>
              <w:pStyle w:val="TableBodyCenter"/>
              <w:rPr>
                <w:rFonts w:eastAsia="Times New Roman" w:cs="Arial"/>
                <w:b/>
                <w:bCs/>
                <w:color w:val="000000"/>
                <w:kern w:val="0"/>
                <w:szCs w:val="22"/>
              </w:rPr>
            </w:pPr>
            <w:r w:rsidRPr="00FB661D">
              <w:rPr>
                <w:rFonts w:eastAsia="Times New Roman" w:cs="Arial"/>
                <w:b/>
                <w:bCs/>
                <w:color w:val="000000"/>
                <w:kern w:val="0"/>
                <w:szCs w:val="22"/>
              </w:rPr>
              <w:t>1.</w:t>
            </w:r>
            <w:r w:rsidR="00E30AFA">
              <w:rPr>
                <w:rFonts w:eastAsia="Times New Roman" w:cs="Arial"/>
                <w:b/>
                <w:bCs/>
                <w:color w:val="000000"/>
                <w:kern w:val="0"/>
                <w:szCs w:val="22"/>
              </w:rPr>
              <w:t>92</w:t>
            </w:r>
          </w:p>
        </w:tc>
        <w:tc>
          <w:tcPr>
            <w:tcW w:w="1337" w:type="dxa"/>
            <w:vAlign w:val="center"/>
          </w:tcPr>
          <w:p w14:paraId="04B05F2A" w14:textId="061C79F3" w:rsidR="00D07340" w:rsidRPr="00FB661D" w:rsidRDefault="00D07340" w:rsidP="007F031D">
            <w:pPr>
              <w:pStyle w:val="TableBodyCenter"/>
              <w:rPr>
                <w:rFonts w:eastAsia="Times New Roman" w:cs="Arial"/>
                <w:b/>
                <w:bCs/>
                <w:color w:val="000000"/>
                <w:kern w:val="0"/>
                <w:szCs w:val="22"/>
              </w:rPr>
            </w:pPr>
            <w:r w:rsidRPr="00FB661D">
              <w:rPr>
                <w:rFonts w:eastAsia="Times New Roman" w:cs="Arial"/>
                <w:b/>
                <w:bCs/>
                <w:color w:val="000000"/>
                <w:kern w:val="0"/>
                <w:szCs w:val="22"/>
              </w:rPr>
              <w:t>23.0</w:t>
            </w:r>
            <w:r w:rsidR="00E30AFA">
              <w:rPr>
                <w:rFonts w:eastAsia="Times New Roman" w:cs="Arial"/>
                <w:b/>
                <w:bCs/>
                <w:color w:val="000000"/>
                <w:kern w:val="0"/>
                <w:szCs w:val="22"/>
              </w:rPr>
              <w:t>6</w:t>
            </w:r>
          </w:p>
        </w:tc>
        <w:tc>
          <w:tcPr>
            <w:tcW w:w="1337" w:type="dxa"/>
            <w:vAlign w:val="center"/>
          </w:tcPr>
          <w:p w14:paraId="7D3F7D02" w14:textId="73A1013E" w:rsidR="00D07340" w:rsidRPr="00FB661D" w:rsidRDefault="00D07340" w:rsidP="007F031D">
            <w:pPr>
              <w:pStyle w:val="TableBodyCenter"/>
              <w:rPr>
                <w:rFonts w:eastAsia="Times New Roman" w:cs="Arial"/>
                <w:b/>
                <w:bCs/>
                <w:color w:val="000000"/>
                <w:kern w:val="0"/>
                <w:szCs w:val="22"/>
              </w:rPr>
            </w:pPr>
            <w:r w:rsidRPr="00FB661D">
              <w:rPr>
                <w:rFonts w:eastAsia="Times New Roman" w:cs="Arial"/>
                <w:b/>
                <w:bCs/>
                <w:color w:val="000000"/>
                <w:kern w:val="0"/>
                <w:szCs w:val="22"/>
              </w:rPr>
              <w:t>0.13</w:t>
            </w:r>
          </w:p>
        </w:tc>
        <w:tc>
          <w:tcPr>
            <w:tcW w:w="1337" w:type="dxa"/>
            <w:vAlign w:val="center"/>
          </w:tcPr>
          <w:p w14:paraId="07ABC31F" w14:textId="02B98A95" w:rsidR="00D07340" w:rsidRPr="00FB661D" w:rsidRDefault="00D07340" w:rsidP="007F031D">
            <w:pPr>
              <w:pStyle w:val="TableBodyCenter"/>
              <w:rPr>
                <w:rFonts w:eastAsia="Times New Roman" w:cs="Arial"/>
                <w:b/>
                <w:bCs/>
                <w:color w:val="000000"/>
                <w:kern w:val="0"/>
                <w:szCs w:val="22"/>
              </w:rPr>
            </w:pPr>
            <w:r w:rsidRPr="00FB661D">
              <w:rPr>
                <w:rFonts w:eastAsia="Times New Roman" w:cs="Arial"/>
                <w:b/>
                <w:bCs/>
                <w:color w:val="000000"/>
                <w:kern w:val="0"/>
                <w:szCs w:val="22"/>
              </w:rPr>
              <w:t>1.92</w:t>
            </w:r>
          </w:p>
        </w:tc>
      </w:tr>
    </w:tbl>
    <w:p w14:paraId="7E420034" w14:textId="22DE52E6" w:rsidR="008C4E62" w:rsidRPr="00220770" w:rsidRDefault="008C4E62" w:rsidP="00240DEE">
      <w:pPr>
        <w:pStyle w:val="Source"/>
      </w:pPr>
      <w:r w:rsidRPr="00220770">
        <w:t xml:space="preserve">Source: </w:t>
      </w:r>
      <w:r w:rsidR="006F7C3F">
        <w:t>National Transit Database (</w:t>
      </w:r>
      <w:r w:rsidRPr="00220770">
        <w:t>NTD</w:t>
      </w:r>
      <w:r w:rsidR="006F7C3F">
        <w:t>)</w:t>
      </w:r>
      <w:r w:rsidRPr="00220770">
        <w:t xml:space="preserve"> </w:t>
      </w:r>
    </w:p>
    <w:p w14:paraId="450EBD62" w14:textId="43095D88" w:rsidR="008C4E62" w:rsidRPr="00DC310D" w:rsidRDefault="008C4E62" w:rsidP="00240DEE">
      <w:pPr>
        <w:pStyle w:val="Source"/>
      </w:pPr>
      <w:r w:rsidRPr="00220770">
        <w:rPr>
          <w:vertAlign w:val="superscript"/>
        </w:rPr>
        <w:t>a</w:t>
      </w:r>
      <w:r w:rsidR="00CD6040">
        <w:rPr>
          <w:vertAlign w:val="superscript"/>
        </w:rPr>
        <w:t xml:space="preserve"> </w:t>
      </w:r>
      <w:r w:rsidRPr="00220770">
        <w:t>Massachusetts average excludes MBTA.</w:t>
      </w:r>
    </w:p>
    <w:p w14:paraId="6184210E" w14:textId="77777777" w:rsidR="008C4E62" w:rsidRPr="009229B4" w:rsidRDefault="008C4E62" w:rsidP="009229B4">
      <w:pPr>
        <w:pStyle w:val="Heading4"/>
      </w:pPr>
      <w:r w:rsidRPr="009229B4">
        <w:t>Financial Performance</w:t>
      </w:r>
    </w:p>
    <w:p w14:paraId="24F508BA" w14:textId="66BD731C" w:rsidR="008C4E62" w:rsidRDefault="008C4E62" w:rsidP="008C4E62">
      <w:pPr>
        <w:pStyle w:val="BodyText"/>
      </w:pPr>
      <w:r>
        <w:t xml:space="preserve">Cost effectiveness is a measure of a transit system’s </w:t>
      </w:r>
      <w:r w:rsidR="00523D78">
        <w:t>financial</w:t>
      </w:r>
      <w:r>
        <w:t xml:space="preserve"> performance</w:t>
      </w:r>
      <w:r w:rsidR="00835395">
        <w:t>,</w:t>
      </w:r>
      <w:r>
        <w:t xml:space="preserve"> indicating </w:t>
      </w:r>
      <w:r w:rsidR="00084D0F">
        <w:t xml:space="preserve">how </w:t>
      </w:r>
      <w:r w:rsidR="005C26BF">
        <w:t>efficient</w:t>
      </w:r>
      <w:r w:rsidR="00084D0F">
        <w:t xml:space="preserve">ly </w:t>
      </w:r>
      <w:r w:rsidR="005C26BF">
        <w:t>funds</w:t>
      </w:r>
      <w:r w:rsidR="00084D0F">
        <w:t xml:space="preserve"> are used</w:t>
      </w:r>
      <w:r w:rsidR="005C26BF">
        <w:t xml:space="preserve"> to deliver the service</w:t>
      </w:r>
      <w:r>
        <w:t>. Many variables influence the financial efficiency of a transit agency, including the geographic area, ridership, the cost of labor, and more. Cost effectiveness indicators are cost per mile, cost per hour, and cost per passenger.</w:t>
      </w:r>
    </w:p>
    <w:p w14:paraId="675C9DF6" w14:textId="0D2F12C3" w:rsidR="008C4E62" w:rsidRDefault="008C4E62" w:rsidP="0080477D">
      <w:pPr>
        <w:pStyle w:val="ListBullet"/>
      </w:pPr>
      <w:r>
        <w:rPr>
          <w:b/>
          <w:bCs/>
        </w:rPr>
        <w:t xml:space="preserve">Cost per mile </w:t>
      </w:r>
      <w:r>
        <w:t xml:space="preserve">measures the overall expense of providing a transit service divided by the </w:t>
      </w:r>
      <w:r w:rsidR="009E494A">
        <w:t xml:space="preserve">vehicle revenue miles </w:t>
      </w:r>
      <w:r>
        <w:t xml:space="preserve">provided by the service. A smaller value indicates more financially efficient </w:t>
      </w:r>
      <w:r w:rsidR="00BD215D">
        <w:t xml:space="preserve">system </w:t>
      </w:r>
      <w:r>
        <w:t xml:space="preserve">and/or faster operating speeds. </w:t>
      </w:r>
    </w:p>
    <w:p w14:paraId="6724D0C3" w14:textId="1B9BB29B" w:rsidR="008C4E62" w:rsidRDefault="008C4E62" w:rsidP="0080477D">
      <w:pPr>
        <w:pStyle w:val="ListBullet"/>
      </w:pPr>
      <w:r>
        <w:rPr>
          <w:b/>
          <w:bCs/>
        </w:rPr>
        <w:t xml:space="preserve">Cost per hour </w:t>
      </w:r>
      <w:r>
        <w:t xml:space="preserve">measures the overall expense of providing a service divided by the number of </w:t>
      </w:r>
      <w:r w:rsidR="009E494A">
        <w:t xml:space="preserve">vehicle revenue hours </w:t>
      </w:r>
      <w:r>
        <w:t xml:space="preserve">provided by the service. A smaller value indicates </w:t>
      </w:r>
      <w:r w:rsidR="00835395">
        <w:t xml:space="preserve">a </w:t>
      </w:r>
      <w:r>
        <w:t xml:space="preserve">more financially efficient </w:t>
      </w:r>
      <w:r w:rsidR="00BD215D">
        <w:t>system</w:t>
      </w:r>
      <w:r>
        <w:t xml:space="preserve"> and/or faster operating speeds. </w:t>
      </w:r>
    </w:p>
    <w:p w14:paraId="0A69C659" w14:textId="599B5FE3" w:rsidR="008C4E62" w:rsidRDefault="008C4E62" w:rsidP="0080477D">
      <w:pPr>
        <w:pStyle w:val="ListBullet"/>
      </w:pPr>
      <w:r>
        <w:rPr>
          <w:b/>
          <w:bCs/>
        </w:rPr>
        <w:t xml:space="preserve">Cost per passenger </w:t>
      </w:r>
      <w:r>
        <w:t xml:space="preserve">measures the overall expenses required to operate the transit service divided by the number of </w:t>
      </w:r>
      <w:r w:rsidR="005F478D">
        <w:t xml:space="preserve">unlinked passenger trips </w:t>
      </w:r>
      <w:r>
        <w:t xml:space="preserve">that were taken on the service. A smaller value indicates a financially efficient </w:t>
      </w:r>
      <w:r w:rsidR="00BD215D">
        <w:t xml:space="preserve">system </w:t>
      </w:r>
      <w:r>
        <w:t xml:space="preserve">and/or a </w:t>
      </w:r>
      <w:r w:rsidR="00BD215D">
        <w:t>mode</w:t>
      </w:r>
      <w:r>
        <w:t xml:space="preserve"> with high ridership. </w:t>
      </w:r>
    </w:p>
    <w:p w14:paraId="16EB0154" w14:textId="77777777" w:rsidR="008C4E62" w:rsidRPr="009229B4" w:rsidRDefault="008C4E62" w:rsidP="009229B4">
      <w:pPr>
        <w:pStyle w:val="Heading5"/>
      </w:pPr>
      <w:r w:rsidRPr="009229B4">
        <w:t>Fixed Route Financial Performance</w:t>
      </w:r>
    </w:p>
    <w:p w14:paraId="509EA172" w14:textId="770F49DC" w:rsidR="008C4E62" w:rsidRDefault="00485168" w:rsidP="008C4E62">
      <w:pPr>
        <w:pStyle w:val="BodyText"/>
      </w:pPr>
      <w:r>
        <w:rPr>
          <w:highlight w:val="yellow"/>
        </w:rPr>
        <w:fldChar w:fldCharType="begin"/>
      </w:r>
      <w:r>
        <w:instrText xml:space="preserve"> REF _Ref215761357 \h </w:instrText>
      </w:r>
      <w:r>
        <w:rPr>
          <w:highlight w:val="yellow"/>
        </w:rPr>
      </w:r>
      <w:r>
        <w:rPr>
          <w:highlight w:val="yellow"/>
        </w:rPr>
        <w:fldChar w:fldCharType="separate"/>
      </w:r>
      <w:r w:rsidR="00E4623A" w:rsidRPr="00220770">
        <w:t xml:space="preserve">Table </w:t>
      </w:r>
      <w:r w:rsidR="00E4623A">
        <w:rPr>
          <w:noProof/>
        </w:rPr>
        <w:t>10</w:t>
      </w:r>
      <w:r>
        <w:rPr>
          <w:highlight w:val="yellow"/>
        </w:rPr>
        <w:fldChar w:fldCharType="end"/>
      </w:r>
      <w:r>
        <w:t xml:space="preserve"> </w:t>
      </w:r>
      <w:r w:rsidR="008C4E62" w:rsidRPr="004B7442">
        <w:t xml:space="preserve">illustrates </w:t>
      </w:r>
      <w:r w:rsidR="008C4E62">
        <w:t xml:space="preserve">the cost effectiveness of SRTA fixed route services from </w:t>
      </w:r>
      <w:r w:rsidR="003B0072">
        <w:t>FY</w:t>
      </w:r>
      <w:r w:rsidR="00791223">
        <w:t> </w:t>
      </w:r>
      <w:r w:rsidR="008C4E62">
        <w:t xml:space="preserve">2020 to </w:t>
      </w:r>
      <w:r w:rsidR="003B0072">
        <w:t>FY</w:t>
      </w:r>
      <w:r w:rsidR="00791223">
        <w:t> </w:t>
      </w:r>
      <w:r w:rsidR="008C4E62">
        <w:t>2024. SRTA’s f</w:t>
      </w:r>
      <w:r w:rsidR="008A26A5">
        <w:t>i</w:t>
      </w:r>
      <w:r w:rsidR="008C4E62">
        <w:t xml:space="preserve">xed route services increased in cost per mile </w:t>
      </w:r>
      <w:r w:rsidR="002B4C49">
        <w:t>(14</w:t>
      </w:r>
      <w:r w:rsidR="0060713D">
        <w:t> </w:t>
      </w:r>
      <w:r w:rsidR="002B4C49">
        <w:t>percent)</w:t>
      </w:r>
      <w:r w:rsidR="008C4E62">
        <w:t xml:space="preserve"> and cost per hour </w:t>
      </w:r>
      <w:r w:rsidR="0094151C">
        <w:t>(</w:t>
      </w:r>
      <w:r w:rsidR="005255C6">
        <w:t>10</w:t>
      </w:r>
      <w:r w:rsidR="0060713D">
        <w:t> </w:t>
      </w:r>
      <w:r w:rsidR="0094151C">
        <w:t>percent)</w:t>
      </w:r>
      <w:r w:rsidR="008C4E62">
        <w:t xml:space="preserve"> from FY</w:t>
      </w:r>
      <w:r w:rsidR="00791223">
        <w:t> </w:t>
      </w:r>
      <w:r w:rsidR="008C4E62">
        <w:t>2020 to FY</w:t>
      </w:r>
      <w:r w:rsidR="00791223">
        <w:t> </w:t>
      </w:r>
      <w:r w:rsidR="008C4E62">
        <w:t>2024. SRTA’s cost per passenger for fixed route services increased in FY</w:t>
      </w:r>
      <w:r w:rsidR="00791223">
        <w:t> </w:t>
      </w:r>
      <w:r w:rsidR="008C4E62">
        <w:t xml:space="preserve">2021 by about $3.00 but </w:t>
      </w:r>
      <w:r w:rsidR="00C849F5">
        <w:t>decreased</w:t>
      </w:r>
      <w:r w:rsidR="008C4E62">
        <w:t xml:space="preserve"> to $6.82 in FY</w:t>
      </w:r>
      <w:r w:rsidR="00791223">
        <w:t> </w:t>
      </w:r>
      <w:r w:rsidR="008C4E62">
        <w:t>2024.</w:t>
      </w:r>
      <w:r w:rsidR="00252EA6">
        <w:t xml:space="preserve"> </w:t>
      </w:r>
      <w:r w:rsidR="00B37F52">
        <w:t>The increased cost is attributed to the agency response to the COVID-19 pandemic. Service was reduced for</w:t>
      </w:r>
      <w:r w:rsidR="00D467E7">
        <w:t xml:space="preserve"> </w:t>
      </w:r>
      <w:r w:rsidR="003E4B06">
        <w:t xml:space="preserve">five months and restored to a full schedule in </w:t>
      </w:r>
      <w:r w:rsidR="00B52B6B">
        <w:t>f</w:t>
      </w:r>
      <w:r w:rsidR="003E4B06">
        <w:t xml:space="preserve">all 2020; ridership did not start to recover until well into 2021. </w:t>
      </w:r>
      <w:r w:rsidR="008C4E62">
        <w:t>SRTA’s FY</w:t>
      </w:r>
      <w:r w:rsidR="005E4FAA">
        <w:t> </w:t>
      </w:r>
      <w:r w:rsidR="008C4E62">
        <w:t>2024 fixed route cost per mile, cost per hour, and cost per passenger are all below the FY</w:t>
      </w:r>
      <w:r w:rsidR="005E4FAA">
        <w:t> </w:t>
      </w:r>
      <w:r w:rsidR="008C4E62">
        <w:t xml:space="preserve">2024 national averages. </w:t>
      </w:r>
    </w:p>
    <w:p w14:paraId="70A47983" w14:textId="4A6A8222" w:rsidR="008C4E62" w:rsidRPr="00220770" w:rsidRDefault="008C4E62" w:rsidP="008C4E62">
      <w:pPr>
        <w:pStyle w:val="Caption"/>
      </w:pPr>
      <w:bookmarkStart w:id="144" w:name="_Ref215761357"/>
      <w:bookmarkStart w:id="145" w:name="_Toc222142765"/>
      <w:r w:rsidRPr="00220770">
        <w:lastRenderedPageBreak/>
        <w:t xml:space="preserve">Table </w:t>
      </w:r>
      <w:r w:rsidRPr="00220770">
        <w:fldChar w:fldCharType="begin"/>
      </w:r>
      <w:r w:rsidRPr="00220770">
        <w:instrText xml:space="preserve"> SEQ Table \* ARABIC </w:instrText>
      </w:r>
      <w:r w:rsidRPr="00220770">
        <w:fldChar w:fldCharType="separate"/>
      </w:r>
      <w:r w:rsidR="00E4623A">
        <w:rPr>
          <w:noProof/>
        </w:rPr>
        <w:t>10</w:t>
      </w:r>
      <w:r w:rsidRPr="00220770">
        <w:fldChar w:fldCharType="end"/>
      </w:r>
      <w:bookmarkEnd w:id="144"/>
      <w:r w:rsidRPr="00220770">
        <w:t>. Fixed Route Financial Efficiency (FY</w:t>
      </w:r>
      <w:r w:rsidR="005E4FAA">
        <w:t> </w:t>
      </w:r>
      <w:r w:rsidRPr="00220770">
        <w:t>202</w:t>
      </w:r>
      <w:r w:rsidR="00DE2129">
        <w:t>0–F</w:t>
      </w:r>
      <w:r w:rsidRPr="00220770">
        <w:t>Y</w:t>
      </w:r>
      <w:r w:rsidR="005E4FAA">
        <w:t> </w:t>
      </w:r>
      <w:r w:rsidRPr="00220770">
        <w:t>2024)</w:t>
      </w:r>
      <w:bookmarkEnd w:id="145"/>
    </w:p>
    <w:tbl>
      <w:tblPr>
        <w:tblStyle w:val="TableGrid"/>
        <w:tblW w:w="5000" w:type="pct"/>
        <w:tblBorders>
          <w:left w:val="none" w:sz="0" w:space="0" w:color="auto"/>
          <w:right w:val="none" w:sz="0" w:space="0" w:color="auto"/>
        </w:tblBorders>
        <w:tblLook w:val="04A0" w:firstRow="1" w:lastRow="0" w:firstColumn="1" w:lastColumn="0" w:noHBand="0" w:noVBand="1"/>
      </w:tblPr>
      <w:tblGrid>
        <w:gridCol w:w="2520"/>
        <w:gridCol w:w="2280"/>
        <w:gridCol w:w="2280"/>
        <w:gridCol w:w="2280"/>
      </w:tblGrid>
      <w:tr w:rsidR="008C4E62" w:rsidRPr="00E63E95" w14:paraId="7A8BC595" w14:textId="77777777" w:rsidTr="00301A2F">
        <w:trPr>
          <w:cnfStyle w:val="100000000000" w:firstRow="1" w:lastRow="0" w:firstColumn="0" w:lastColumn="0" w:oddVBand="0" w:evenVBand="0" w:oddHBand="0" w:evenHBand="0" w:firstRowFirstColumn="0" w:firstRowLastColumn="0" w:lastRowFirstColumn="0" w:lastRowLastColumn="0"/>
          <w:cantSplit/>
          <w:trHeight w:val="144"/>
          <w:tblHeader/>
        </w:trPr>
        <w:tc>
          <w:tcPr>
            <w:tcW w:w="2520" w:type="dxa"/>
            <w:tcBorders>
              <w:bottom w:val="single" w:sz="24" w:space="0" w:color="auto"/>
            </w:tcBorders>
            <w:vAlign w:val="center"/>
          </w:tcPr>
          <w:p w14:paraId="70D69464" w14:textId="0523BC03" w:rsidR="008C4E62" w:rsidRPr="00E63E95" w:rsidRDefault="008C4E62" w:rsidP="00E63E95">
            <w:pPr>
              <w:pStyle w:val="TableHeadingCenter"/>
            </w:pPr>
            <w:r w:rsidRPr="00E63E95">
              <w:t>F</w:t>
            </w:r>
            <w:r w:rsidR="00CD6040" w:rsidRPr="00E63E95">
              <w:t xml:space="preserve">iscal </w:t>
            </w:r>
            <w:r w:rsidRPr="00E63E95">
              <w:t>Y</w:t>
            </w:r>
            <w:r w:rsidR="00CD6040" w:rsidRPr="00E63E95">
              <w:t>ear</w:t>
            </w:r>
          </w:p>
        </w:tc>
        <w:tc>
          <w:tcPr>
            <w:tcW w:w="2280" w:type="dxa"/>
            <w:tcBorders>
              <w:bottom w:val="single" w:sz="24" w:space="0" w:color="auto"/>
            </w:tcBorders>
            <w:vAlign w:val="center"/>
          </w:tcPr>
          <w:p w14:paraId="7307BFA1" w14:textId="77777777" w:rsidR="008C4E62" w:rsidRPr="00E63E95" w:rsidRDefault="008C4E62" w:rsidP="00E63E95">
            <w:pPr>
              <w:pStyle w:val="TableHeadingCenter"/>
            </w:pPr>
            <w:r w:rsidRPr="00E63E95">
              <w:t>Cost/Mile</w:t>
            </w:r>
          </w:p>
        </w:tc>
        <w:tc>
          <w:tcPr>
            <w:tcW w:w="2280" w:type="dxa"/>
            <w:tcBorders>
              <w:bottom w:val="single" w:sz="24" w:space="0" w:color="auto"/>
            </w:tcBorders>
            <w:vAlign w:val="center"/>
          </w:tcPr>
          <w:p w14:paraId="0B4F74B5" w14:textId="77777777" w:rsidR="008C4E62" w:rsidRPr="00E63E95" w:rsidRDefault="008C4E62" w:rsidP="00E63E95">
            <w:pPr>
              <w:pStyle w:val="TableHeadingCenter"/>
            </w:pPr>
            <w:r w:rsidRPr="00E63E95">
              <w:t>Cost/Hour</w:t>
            </w:r>
          </w:p>
        </w:tc>
        <w:tc>
          <w:tcPr>
            <w:tcW w:w="2280" w:type="dxa"/>
            <w:tcBorders>
              <w:bottom w:val="single" w:sz="24" w:space="0" w:color="auto"/>
            </w:tcBorders>
            <w:vAlign w:val="center"/>
          </w:tcPr>
          <w:p w14:paraId="023D08EB" w14:textId="77777777" w:rsidR="008C4E62" w:rsidRPr="00E63E95" w:rsidRDefault="008C4E62" w:rsidP="00E63E95">
            <w:pPr>
              <w:pStyle w:val="TableHeadingCenter"/>
            </w:pPr>
            <w:r w:rsidRPr="00E63E95">
              <w:t>Cost/Passenger</w:t>
            </w:r>
          </w:p>
        </w:tc>
      </w:tr>
      <w:tr w:rsidR="008C4E62" w:rsidRPr="00220770" w14:paraId="4DF36FB5" w14:textId="77777777" w:rsidTr="00301A2F">
        <w:trPr>
          <w:cantSplit/>
        </w:trPr>
        <w:tc>
          <w:tcPr>
            <w:tcW w:w="2520" w:type="dxa"/>
            <w:tcBorders>
              <w:top w:val="single" w:sz="24" w:space="0" w:color="auto"/>
            </w:tcBorders>
            <w:vAlign w:val="bottom"/>
          </w:tcPr>
          <w:p w14:paraId="5F27D765" w14:textId="4CA05B70" w:rsidR="008C4E62" w:rsidRPr="00220770" w:rsidRDefault="008C4E62" w:rsidP="00E63E95">
            <w:pPr>
              <w:pStyle w:val="TableBodyCenter"/>
            </w:pPr>
            <w:r w:rsidRPr="00C53C0D">
              <w:t>FY</w:t>
            </w:r>
            <w:r w:rsidR="005E4FAA">
              <w:t> </w:t>
            </w:r>
            <w:r w:rsidRPr="00C53C0D">
              <w:t>2020</w:t>
            </w:r>
          </w:p>
        </w:tc>
        <w:tc>
          <w:tcPr>
            <w:tcW w:w="2280" w:type="dxa"/>
            <w:tcBorders>
              <w:top w:val="single" w:sz="24" w:space="0" w:color="auto"/>
            </w:tcBorders>
            <w:vAlign w:val="bottom"/>
          </w:tcPr>
          <w:p w14:paraId="167F2E9C" w14:textId="77777777" w:rsidR="008C4E62" w:rsidRPr="00220770" w:rsidRDefault="008C4E62" w:rsidP="00E63E95">
            <w:pPr>
              <w:pStyle w:val="TableBodyCenter"/>
            </w:pPr>
            <w:r w:rsidRPr="00C53C0D">
              <w:t>$10.56</w:t>
            </w:r>
          </w:p>
        </w:tc>
        <w:tc>
          <w:tcPr>
            <w:tcW w:w="2280" w:type="dxa"/>
            <w:tcBorders>
              <w:top w:val="single" w:sz="24" w:space="0" w:color="auto"/>
            </w:tcBorders>
            <w:vAlign w:val="bottom"/>
          </w:tcPr>
          <w:p w14:paraId="282BE63F" w14:textId="77777777" w:rsidR="008C4E62" w:rsidRPr="00220770" w:rsidRDefault="008C4E62" w:rsidP="00E63E95">
            <w:pPr>
              <w:pStyle w:val="TableBodyCenter"/>
            </w:pPr>
            <w:r w:rsidRPr="00C53C0D">
              <w:t>$133.77</w:t>
            </w:r>
          </w:p>
        </w:tc>
        <w:tc>
          <w:tcPr>
            <w:tcW w:w="2280" w:type="dxa"/>
            <w:tcBorders>
              <w:top w:val="single" w:sz="24" w:space="0" w:color="auto"/>
            </w:tcBorders>
            <w:vAlign w:val="bottom"/>
          </w:tcPr>
          <w:p w14:paraId="372CD4FB" w14:textId="77777777" w:rsidR="008C4E62" w:rsidRPr="00220770" w:rsidRDefault="008C4E62" w:rsidP="00E63E95">
            <w:pPr>
              <w:pStyle w:val="TableBodyCenter"/>
            </w:pPr>
            <w:r w:rsidRPr="00C53C0D">
              <w:t>$6.83</w:t>
            </w:r>
          </w:p>
        </w:tc>
      </w:tr>
      <w:tr w:rsidR="008C4E62" w:rsidRPr="00220770" w14:paraId="45DFCAB0" w14:textId="77777777" w:rsidTr="00301A2F">
        <w:trPr>
          <w:cantSplit/>
        </w:trPr>
        <w:tc>
          <w:tcPr>
            <w:tcW w:w="2520" w:type="dxa"/>
            <w:tcBorders>
              <w:right w:val="single" w:sz="4" w:space="0" w:color="auto"/>
            </w:tcBorders>
            <w:vAlign w:val="bottom"/>
          </w:tcPr>
          <w:p w14:paraId="0F115A62" w14:textId="77777777" w:rsidR="008C4E62" w:rsidRPr="00220770" w:rsidRDefault="008C4E62" w:rsidP="00E63E95">
            <w:pPr>
              <w:pStyle w:val="TableBodyCenter"/>
            </w:pPr>
            <w:r w:rsidRPr="00C53C0D">
              <w:t>FY 2021</w:t>
            </w:r>
          </w:p>
        </w:tc>
        <w:tc>
          <w:tcPr>
            <w:tcW w:w="2280" w:type="dxa"/>
            <w:tcBorders>
              <w:left w:val="single" w:sz="4" w:space="0" w:color="auto"/>
              <w:right w:val="single" w:sz="4" w:space="0" w:color="auto"/>
            </w:tcBorders>
            <w:vAlign w:val="bottom"/>
          </w:tcPr>
          <w:p w14:paraId="27C51D19" w14:textId="77777777" w:rsidR="008C4E62" w:rsidRPr="00220770" w:rsidRDefault="008C4E62" w:rsidP="00E63E95">
            <w:pPr>
              <w:pStyle w:val="TableBodyCenter"/>
            </w:pPr>
            <w:r w:rsidRPr="00C53C0D">
              <w:t>$9.92</w:t>
            </w:r>
          </w:p>
        </w:tc>
        <w:tc>
          <w:tcPr>
            <w:tcW w:w="2280" w:type="dxa"/>
            <w:tcBorders>
              <w:left w:val="single" w:sz="4" w:space="0" w:color="auto"/>
            </w:tcBorders>
            <w:vAlign w:val="bottom"/>
          </w:tcPr>
          <w:p w14:paraId="4FFA0419" w14:textId="77777777" w:rsidR="008C4E62" w:rsidRPr="00220770" w:rsidRDefault="008C4E62" w:rsidP="00E63E95">
            <w:pPr>
              <w:pStyle w:val="TableBodyCenter"/>
            </w:pPr>
            <w:r w:rsidRPr="00C53C0D">
              <w:t>$131.80</w:t>
            </w:r>
          </w:p>
        </w:tc>
        <w:tc>
          <w:tcPr>
            <w:tcW w:w="2280" w:type="dxa"/>
            <w:tcBorders>
              <w:left w:val="nil"/>
            </w:tcBorders>
            <w:vAlign w:val="bottom"/>
          </w:tcPr>
          <w:p w14:paraId="457C1FE1" w14:textId="77777777" w:rsidR="008C4E62" w:rsidRPr="00220770" w:rsidRDefault="008C4E62" w:rsidP="00E63E95">
            <w:pPr>
              <w:pStyle w:val="TableBodyCenter"/>
            </w:pPr>
            <w:r w:rsidRPr="00C53C0D">
              <w:t>$9.66</w:t>
            </w:r>
          </w:p>
        </w:tc>
      </w:tr>
      <w:tr w:rsidR="008C4E62" w:rsidRPr="00220770" w14:paraId="298DF25F" w14:textId="77777777" w:rsidTr="00301A2F">
        <w:trPr>
          <w:cantSplit/>
        </w:trPr>
        <w:tc>
          <w:tcPr>
            <w:tcW w:w="2520" w:type="dxa"/>
            <w:vAlign w:val="bottom"/>
          </w:tcPr>
          <w:p w14:paraId="356F9482" w14:textId="77777777" w:rsidR="008C4E62" w:rsidRPr="00220770" w:rsidRDefault="008C4E62" w:rsidP="00E63E95">
            <w:pPr>
              <w:pStyle w:val="TableBodyCenter"/>
            </w:pPr>
            <w:r w:rsidRPr="00C53C0D">
              <w:t>FY 2022</w:t>
            </w:r>
          </w:p>
        </w:tc>
        <w:tc>
          <w:tcPr>
            <w:tcW w:w="2280" w:type="dxa"/>
            <w:vAlign w:val="bottom"/>
          </w:tcPr>
          <w:p w14:paraId="14A11F83" w14:textId="77777777" w:rsidR="008C4E62" w:rsidRPr="00220770" w:rsidRDefault="008C4E62" w:rsidP="00E63E95">
            <w:pPr>
              <w:pStyle w:val="TableBodyCenter"/>
            </w:pPr>
            <w:r w:rsidRPr="00C53C0D">
              <w:t>$10.26</w:t>
            </w:r>
          </w:p>
        </w:tc>
        <w:tc>
          <w:tcPr>
            <w:tcW w:w="2280" w:type="dxa"/>
            <w:vAlign w:val="bottom"/>
          </w:tcPr>
          <w:p w14:paraId="0442A7BB" w14:textId="77777777" w:rsidR="008C4E62" w:rsidRPr="00220770" w:rsidRDefault="008C4E62" w:rsidP="00E63E95">
            <w:pPr>
              <w:pStyle w:val="TableBodyCenter"/>
            </w:pPr>
            <w:r w:rsidRPr="00C53C0D">
              <w:t>$134.56</w:t>
            </w:r>
          </w:p>
        </w:tc>
        <w:tc>
          <w:tcPr>
            <w:tcW w:w="2280" w:type="dxa"/>
            <w:vAlign w:val="bottom"/>
          </w:tcPr>
          <w:p w14:paraId="0C295AD2" w14:textId="77777777" w:rsidR="008C4E62" w:rsidRPr="00220770" w:rsidRDefault="008C4E62" w:rsidP="00E63E95">
            <w:pPr>
              <w:pStyle w:val="TableBodyCenter"/>
            </w:pPr>
            <w:r w:rsidRPr="00C53C0D">
              <w:t>$8.46</w:t>
            </w:r>
          </w:p>
        </w:tc>
      </w:tr>
      <w:tr w:rsidR="008C4E62" w:rsidRPr="00220770" w14:paraId="49A2F2AD" w14:textId="77777777" w:rsidTr="00301A2F">
        <w:trPr>
          <w:cantSplit/>
        </w:trPr>
        <w:tc>
          <w:tcPr>
            <w:tcW w:w="2520" w:type="dxa"/>
            <w:vAlign w:val="bottom"/>
          </w:tcPr>
          <w:p w14:paraId="4597F64F" w14:textId="77777777" w:rsidR="008C4E62" w:rsidRPr="00220770" w:rsidRDefault="008C4E62" w:rsidP="00E63E95">
            <w:pPr>
              <w:pStyle w:val="TableBodyCenter"/>
            </w:pPr>
            <w:r w:rsidRPr="00C53C0D">
              <w:t>FY 2023</w:t>
            </w:r>
          </w:p>
        </w:tc>
        <w:tc>
          <w:tcPr>
            <w:tcW w:w="2280" w:type="dxa"/>
            <w:vAlign w:val="bottom"/>
          </w:tcPr>
          <w:p w14:paraId="71D11FB2" w14:textId="77777777" w:rsidR="008C4E62" w:rsidRPr="00220770" w:rsidRDefault="008C4E62" w:rsidP="00E63E95">
            <w:pPr>
              <w:pStyle w:val="TableBodyCenter"/>
            </w:pPr>
            <w:r w:rsidRPr="00C53C0D">
              <w:t>$11.29</w:t>
            </w:r>
          </w:p>
        </w:tc>
        <w:tc>
          <w:tcPr>
            <w:tcW w:w="2280" w:type="dxa"/>
            <w:vAlign w:val="bottom"/>
          </w:tcPr>
          <w:p w14:paraId="7EB9D82F" w14:textId="77777777" w:rsidR="008C4E62" w:rsidRPr="00220770" w:rsidRDefault="008C4E62" w:rsidP="00E63E95">
            <w:pPr>
              <w:pStyle w:val="TableBodyCenter"/>
            </w:pPr>
            <w:r w:rsidRPr="00C53C0D">
              <w:t>$142.62</w:t>
            </w:r>
          </w:p>
        </w:tc>
        <w:tc>
          <w:tcPr>
            <w:tcW w:w="2280" w:type="dxa"/>
            <w:vAlign w:val="bottom"/>
          </w:tcPr>
          <w:p w14:paraId="3AA79243" w14:textId="77777777" w:rsidR="008C4E62" w:rsidRPr="00220770" w:rsidRDefault="008C4E62" w:rsidP="00E63E95">
            <w:pPr>
              <w:pStyle w:val="TableBodyCenter"/>
            </w:pPr>
            <w:r w:rsidRPr="00C53C0D">
              <w:t>$7.76</w:t>
            </w:r>
          </w:p>
        </w:tc>
      </w:tr>
      <w:tr w:rsidR="008C4E62" w:rsidRPr="00220770" w14:paraId="3957EBFA" w14:textId="77777777" w:rsidTr="00301A2F">
        <w:trPr>
          <w:cantSplit/>
        </w:trPr>
        <w:tc>
          <w:tcPr>
            <w:tcW w:w="2520" w:type="dxa"/>
            <w:vAlign w:val="bottom"/>
          </w:tcPr>
          <w:p w14:paraId="0B44A4A0" w14:textId="77777777" w:rsidR="008C4E62" w:rsidRPr="00220770" w:rsidRDefault="008C4E62" w:rsidP="00E63E95">
            <w:pPr>
              <w:pStyle w:val="TableBodyCenter"/>
            </w:pPr>
            <w:r w:rsidRPr="00C53C0D">
              <w:t>FY 2024</w:t>
            </w:r>
          </w:p>
        </w:tc>
        <w:tc>
          <w:tcPr>
            <w:tcW w:w="2280" w:type="dxa"/>
            <w:vAlign w:val="bottom"/>
          </w:tcPr>
          <w:p w14:paraId="636C566E" w14:textId="77777777" w:rsidR="008C4E62" w:rsidRPr="00220770" w:rsidRDefault="008C4E62" w:rsidP="00E63E95">
            <w:pPr>
              <w:pStyle w:val="TableBodyCenter"/>
            </w:pPr>
            <w:r w:rsidRPr="00C53C0D">
              <w:t>$12.04</w:t>
            </w:r>
          </w:p>
        </w:tc>
        <w:tc>
          <w:tcPr>
            <w:tcW w:w="2280" w:type="dxa"/>
            <w:vAlign w:val="bottom"/>
          </w:tcPr>
          <w:p w14:paraId="4E3C9EAA" w14:textId="77777777" w:rsidR="008C4E62" w:rsidRPr="00220770" w:rsidRDefault="008C4E62" w:rsidP="00E63E95">
            <w:pPr>
              <w:pStyle w:val="TableBodyCenter"/>
            </w:pPr>
            <w:r w:rsidRPr="00C53C0D">
              <w:t>$146.94</w:t>
            </w:r>
          </w:p>
        </w:tc>
        <w:tc>
          <w:tcPr>
            <w:tcW w:w="2280" w:type="dxa"/>
            <w:vAlign w:val="bottom"/>
          </w:tcPr>
          <w:p w14:paraId="069FBE65" w14:textId="77777777" w:rsidR="008C4E62" w:rsidRPr="00220770" w:rsidRDefault="008C4E62" w:rsidP="00E63E95">
            <w:pPr>
              <w:pStyle w:val="TableBodyCenter"/>
            </w:pPr>
            <w:r w:rsidRPr="00C53C0D">
              <w:t>$6.82</w:t>
            </w:r>
          </w:p>
        </w:tc>
      </w:tr>
      <w:tr w:rsidR="008C4E62" w:rsidRPr="00220770" w14:paraId="35E58213" w14:textId="77777777" w:rsidTr="00301A2F">
        <w:trPr>
          <w:cantSplit/>
        </w:trPr>
        <w:tc>
          <w:tcPr>
            <w:tcW w:w="2520" w:type="dxa"/>
            <w:vAlign w:val="bottom"/>
          </w:tcPr>
          <w:p w14:paraId="7D04B400" w14:textId="663A77C7" w:rsidR="008C4E62" w:rsidRPr="00220770" w:rsidRDefault="008C4E62" w:rsidP="00E63E95">
            <w:pPr>
              <w:pStyle w:val="TableBodyCenter"/>
              <w:rPr>
                <w:vertAlign w:val="superscript"/>
              </w:rPr>
            </w:pPr>
            <w:r w:rsidRPr="00C53C0D">
              <w:rPr>
                <w:b/>
                <w:bCs/>
              </w:rPr>
              <w:t>FY 2024 Massachusetts Average</w:t>
            </w:r>
            <w:r w:rsidR="00CD6040">
              <w:rPr>
                <w:b/>
                <w:bCs/>
              </w:rPr>
              <w:t xml:space="preserve"> </w:t>
            </w:r>
            <w:r w:rsidRPr="00220770">
              <w:rPr>
                <w:b/>
                <w:bCs/>
                <w:vertAlign w:val="superscript"/>
              </w:rPr>
              <w:t>a</w:t>
            </w:r>
          </w:p>
        </w:tc>
        <w:tc>
          <w:tcPr>
            <w:tcW w:w="2280" w:type="dxa"/>
            <w:vAlign w:val="center"/>
          </w:tcPr>
          <w:p w14:paraId="387A7091" w14:textId="0D7F1E38" w:rsidR="008C4E62" w:rsidRPr="00220770" w:rsidRDefault="008C4E62" w:rsidP="00823145">
            <w:pPr>
              <w:pStyle w:val="TableBodyCenter"/>
            </w:pPr>
            <w:r w:rsidRPr="00C53C0D">
              <w:rPr>
                <w:b/>
                <w:bCs/>
              </w:rPr>
              <w:t>$9.</w:t>
            </w:r>
            <w:r w:rsidR="002A7816">
              <w:rPr>
                <w:b/>
                <w:bCs/>
              </w:rPr>
              <w:t>88</w:t>
            </w:r>
          </w:p>
        </w:tc>
        <w:tc>
          <w:tcPr>
            <w:tcW w:w="2280" w:type="dxa"/>
            <w:vAlign w:val="center"/>
          </w:tcPr>
          <w:p w14:paraId="4C3D3B39" w14:textId="6A870CAE" w:rsidR="008C4E62" w:rsidRPr="00220770" w:rsidRDefault="008C4E62" w:rsidP="00823145">
            <w:pPr>
              <w:pStyle w:val="TableBodyCenter"/>
            </w:pPr>
            <w:r w:rsidRPr="00C53C0D">
              <w:rPr>
                <w:b/>
                <w:bCs/>
              </w:rPr>
              <w:t>$</w:t>
            </w:r>
            <w:r w:rsidR="002A7816" w:rsidRPr="00C53C0D">
              <w:rPr>
                <w:b/>
                <w:bCs/>
              </w:rPr>
              <w:t>14</w:t>
            </w:r>
            <w:r w:rsidR="002A7816">
              <w:rPr>
                <w:b/>
                <w:bCs/>
              </w:rPr>
              <w:t>1</w:t>
            </w:r>
            <w:r w:rsidRPr="00C53C0D">
              <w:rPr>
                <w:b/>
                <w:bCs/>
              </w:rPr>
              <w:t>.7</w:t>
            </w:r>
            <w:r w:rsidR="002A7816">
              <w:rPr>
                <w:b/>
                <w:bCs/>
              </w:rPr>
              <w:t>0</w:t>
            </w:r>
          </w:p>
        </w:tc>
        <w:tc>
          <w:tcPr>
            <w:tcW w:w="2280" w:type="dxa"/>
            <w:vAlign w:val="center"/>
          </w:tcPr>
          <w:p w14:paraId="6415DDA9" w14:textId="59FE5064" w:rsidR="008C4E62" w:rsidRPr="00220770" w:rsidRDefault="008C4E62" w:rsidP="00823145">
            <w:pPr>
              <w:pStyle w:val="TableBodyCenter"/>
            </w:pPr>
            <w:r w:rsidRPr="00C53C0D">
              <w:rPr>
                <w:b/>
                <w:bCs/>
              </w:rPr>
              <w:t>$</w:t>
            </w:r>
            <w:r w:rsidR="002A7816">
              <w:rPr>
                <w:b/>
                <w:bCs/>
              </w:rPr>
              <w:t>7.93</w:t>
            </w:r>
          </w:p>
        </w:tc>
      </w:tr>
      <w:tr w:rsidR="008C4E62" w:rsidRPr="00220770" w14:paraId="0D83D163" w14:textId="77777777" w:rsidTr="00301A2F">
        <w:trPr>
          <w:cantSplit/>
        </w:trPr>
        <w:tc>
          <w:tcPr>
            <w:tcW w:w="2520" w:type="dxa"/>
            <w:vAlign w:val="bottom"/>
          </w:tcPr>
          <w:p w14:paraId="40BBD909" w14:textId="77777777" w:rsidR="008C4E62" w:rsidRPr="00220770" w:rsidRDefault="008C4E62" w:rsidP="00E63E95">
            <w:pPr>
              <w:pStyle w:val="TableBodyCenter"/>
              <w:rPr>
                <w:b/>
                <w:bCs/>
              </w:rPr>
            </w:pPr>
            <w:r w:rsidRPr="00C53C0D">
              <w:rPr>
                <w:b/>
                <w:bCs/>
              </w:rPr>
              <w:t>FY 2024 National Average</w:t>
            </w:r>
          </w:p>
        </w:tc>
        <w:tc>
          <w:tcPr>
            <w:tcW w:w="2280" w:type="dxa"/>
            <w:vAlign w:val="center"/>
          </w:tcPr>
          <w:p w14:paraId="018208B6" w14:textId="0C5EFCB9" w:rsidR="008C4E62" w:rsidRPr="00220770" w:rsidRDefault="008C4E62" w:rsidP="00823145">
            <w:pPr>
              <w:pStyle w:val="TableBodyCenter"/>
              <w:rPr>
                <w:b/>
                <w:bCs/>
              </w:rPr>
            </w:pPr>
            <w:r w:rsidRPr="00C53C0D">
              <w:rPr>
                <w:b/>
                <w:bCs/>
              </w:rPr>
              <w:t>$15.</w:t>
            </w:r>
            <w:r w:rsidR="002A7816">
              <w:rPr>
                <w:b/>
                <w:bCs/>
              </w:rPr>
              <w:t>80</w:t>
            </w:r>
          </w:p>
        </w:tc>
        <w:tc>
          <w:tcPr>
            <w:tcW w:w="2280" w:type="dxa"/>
            <w:vAlign w:val="center"/>
          </w:tcPr>
          <w:p w14:paraId="7494EACE" w14:textId="33120A5E" w:rsidR="008C4E62" w:rsidRPr="00220770" w:rsidRDefault="008C4E62" w:rsidP="00823145">
            <w:pPr>
              <w:pStyle w:val="TableBodyCenter"/>
              <w:rPr>
                <w:b/>
                <w:bCs/>
              </w:rPr>
            </w:pPr>
            <w:r w:rsidRPr="00C53C0D">
              <w:rPr>
                <w:b/>
                <w:bCs/>
              </w:rPr>
              <w:t>$</w:t>
            </w:r>
            <w:r w:rsidR="002A7816">
              <w:rPr>
                <w:b/>
                <w:bCs/>
              </w:rPr>
              <w:t>189.95</w:t>
            </w:r>
          </w:p>
        </w:tc>
        <w:tc>
          <w:tcPr>
            <w:tcW w:w="2280" w:type="dxa"/>
            <w:vAlign w:val="center"/>
          </w:tcPr>
          <w:p w14:paraId="1000E5FD" w14:textId="562484B9" w:rsidR="008C4E62" w:rsidRPr="00220770" w:rsidRDefault="008C4E62" w:rsidP="00823145">
            <w:pPr>
              <w:pStyle w:val="TableBodyCenter"/>
              <w:rPr>
                <w:b/>
                <w:bCs/>
              </w:rPr>
            </w:pPr>
            <w:r w:rsidRPr="00C53C0D">
              <w:rPr>
                <w:b/>
                <w:bCs/>
              </w:rPr>
              <w:t>$8.</w:t>
            </w:r>
            <w:r w:rsidR="002A7816">
              <w:rPr>
                <w:b/>
                <w:bCs/>
              </w:rPr>
              <w:t>24</w:t>
            </w:r>
          </w:p>
        </w:tc>
      </w:tr>
    </w:tbl>
    <w:p w14:paraId="15047877" w14:textId="77777777" w:rsidR="008C4E62" w:rsidRPr="00220770" w:rsidRDefault="008C4E62" w:rsidP="00F302FE">
      <w:pPr>
        <w:pStyle w:val="Source"/>
      </w:pPr>
      <w:r w:rsidRPr="00220770">
        <w:t xml:space="preserve">Source: NTD </w:t>
      </w:r>
    </w:p>
    <w:p w14:paraId="678E3B3B" w14:textId="455033C5" w:rsidR="008C4E62" w:rsidRPr="00220770" w:rsidRDefault="008C4E62" w:rsidP="00F302FE">
      <w:pPr>
        <w:pStyle w:val="Source"/>
      </w:pPr>
      <w:r w:rsidRPr="00220770">
        <w:rPr>
          <w:vertAlign w:val="superscript"/>
        </w:rPr>
        <w:t>a</w:t>
      </w:r>
      <w:r w:rsidR="00CD6040">
        <w:rPr>
          <w:vertAlign w:val="superscript"/>
        </w:rPr>
        <w:t xml:space="preserve"> </w:t>
      </w:r>
      <w:r w:rsidRPr="00220770">
        <w:t>Massachusetts average excludes MBTA.</w:t>
      </w:r>
    </w:p>
    <w:p w14:paraId="568323A5" w14:textId="77777777" w:rsidR="008C4E62" w:rsidRPr="009229B4" w:rsidRDefault="008C4E62" w:rsidP="009229B4">
      <w:pPr>
        <w:pStyle w:val="Heading5"/>
      </w:pPr>
      <w:r w:rsidRPr="009229B4">
        <w:t>Demand Response Financial Performance</w:t>
      </w:r>
    </w:p>
    <w:p w14:paraId="7FFB4947" w14:textId="027D2A7C" w:rsidR="008C4E62" w:rsidRDefault="00485168" w:rsidP="008C4E62">
      <w:pPr>
        <w:pStyle w:val="BodyText"/>
        <w:rPr>
          <w:highlight w:val="yellow"/>
        </w:rPr>
      </w:pPr>
      <w:r>
        <w:fldChar w:fldCharType="begin"/>
      </w:r>
      <w:r>
        <w:instrText xml:space="preserve"> REF _Ref215761605 \h </w:instrText>
      </w:r>
      <w:r>
        <w:fldChar w:fldCharType="separate"/>
      </w:r>
      <w:r w:rsidR="00E4623A" w:rsidRPr="00686962">
        <w:t xml:space="preserve">Table </w:t>
      </w:r>
      <w:r w:rsidR="00E4623A">
        <w:rPr>
          <w:noProof/>
        </w:rPr>
        <w:t>11</w:t>
      </w:r>
      <w:r>
        <w:fldChar w:fldCharType="end"/>
      </w:r>
      <w:r>
        <w:t xml:space="preserve"> </w:t>
      </w:r>
      <w:r w:rsidR="008C4E62" w:rsidRPr="004B7442">
        <w:t xml:space="preserve">illustrates </w:t>
      </w:r>
      <w:r w:rsidR="008C4E62" w:rsidRPr="00220770">
        <w:t>the cost effectiveness of SRTA’s demand response services from 2020 to 2024</w:t>
      </w:r>
      <w:r w:rsidR="008C4E62">
        <w:t>. From FY 2020 to FY 2024 SRTA’s cost per mile, cost per hour, and cost per passenger increased for demand response services</w:t>
      </w:r>
      <w:r w:rsidR="007E742A">
        <w:t>, underperforming both state and national averages</w:t>
      </w:r>
      <w:r w:rsidR="008C4E62">
        <w:t xml:space="preserve">. </w:t>
      </w:r>
    </w:p>
    <w:p w14:paraId="66372EEA" w14:textId="68EAC3DC" w:rsidR="008C4E62" w:rsidRPr="00686962" w:rsidRDefault="008C4E62" w:rsidP="008C4E62">
      <w:pPr>
        <w:pStyle w:val="Caption"/>
      </w:pPr>
      <w:bookmarkStart w:id="146" w:name="_Ref215761605"/>
      <w:bookmarkStart w:id="147" w:name="_Toc222142766"/>
      <w:r w:rsidRPr="00686962">
        <w:t xml:space="preserve">Table </w:t>
      </w:r>
      <w:r w:rsidRPr="00686962">
        <w:fldChar w:fldCharType="begin"/>
      </w:r>
      <w:r w:rsidRPr="00686962">
        <w:instrText xml:space="preserve"> SEQ Table \* ARABIC </w:instrText>
      </w:r>
      <w:r w:rsidRPr="00686962">
        <w:fldChar w:fldCharType="separate"/>
      </w:r>
      <w:r w:rsidR="00E4623A">
        <w:rPr>
          <w:noProof/>
        </w:rPr>
        <w:t>11</w:t>
      </w:r>
      <w:r w:rsidRPr="00686962">
        <w:fldChar w:fldCharType="end"/>
      </w:r>
      <w:bookmarkEnd w:id="146"/>
      <w:r w:rsidRPr="00686962">
        <w:t>. Demand Response Financial Efficiency (FY 202</w:t>
      </w:r>
      <w:r w:rsidR="00DE2129">
        <w:t>0–F</w:t>
      </w:r>
      <w:r w:rsidRPr="00686962">
        <w:t>Y 2024)</w:t>
      </w:r>
      <w:bookmarkEnd w:id="147"/>
    </w:p>
    <w:tbl>
      <w:tblPr>
        <w:tblStyle w:val="TableGrid"/>
        <w:tblW w:w="5000" w:type="pct"/>
        <w:tblBorders>
          <w:left w:val="none" w:sz="0" w:space="0" w:color="auto"/>
          <w:right w:val="none" w:sz="0" w:space="0" w:color="auto"/>
        </w:tblBorders>
        <w:tblLook w:val="04A0" w:firstRow="1" w:lastRow="0" w:firstColumn="1" w:lastColumn="0" w:noHBand="0" w:noVBand="1"/>
      </w:tblPr>
      <w:tblGrid>
        <w:gridCol w:w="2520"/>
        <w:gridCol w:w="2280"/>
        <w:gridCol w:w="2280"/>
        <w:gridCol w:w="2280"/>
      </w:tblGrid>
      <w:tr w:rsidR="008C4E62" w:rsidRPr="00E63E95" w14:paraId="5E375535" w14:textId="77777777" w:rsidTr="00301A2F">
        <w:trPr>
          <w:cnfStyle w:val="100000000000" w:firstRow="1" w:lastRow="0" w:firstColumn="0" w:lastColumn="0" w:oddVBand="0" w:evenVBand="0" w:oddHBand="0" w:evenHBand="0" w:firstRowFirstColumn="0" w:firstRowLastColumn="0" w:lastRowFirstColumn="0" w:lastRowLastColumn="0"/>
          <w:cantSplit/>
          <w:trHeight w:val="144"/>
          <w:tblHeader/>
        </w:trPr>
        <w:tc>
          <w:tcPr>
            <w:tcW w:w="2520" w:type="dxa"/>
            <w:tcBorders>
              <w:bottom w:val="single" w:sz="24" w:space="0" w:color="auto"/>
            </w:tcBorders>
            <w:vAlign w:val="center"/>
          </w:tcPr>
          <w:p w14:paraId="6E0FA63D" w14:textId="0AEAA87E" w:rsidR="008C4E62" w:rsidRPr="00E63E95" w:rsidRDefault="008C4E62" w:rsidP="00E63E95">
            <w:pPr>
              <w:pStyle w:val="TableHeadingCenter"/>
            </w:pPr>
            <w:r w:rsidRPr="00E63E95">
              <w:t>F</w:t>
            </w:r>
            <w:r w:rsidR="00CD6040" w:rsidRPr="00E63E95">
              <w:t xml:space="preserve">iscal </w:t>
            </w:r>
            <w:r w:rsidRPr="00E63E95">
              <w:t>Y</w:t>
            </w:r>
            <w:r w:rsidR="00CD6040" w:rsidRPr="00E63E95">
              <w:t>ear</w:t>
            </w:r>
          </w:p>
        </w:tc>
        <w:tc>
          <w:tcPr>
            <w:tcW w:w="2280" w:type="dxa"/>
            <w:tcBorders>
              <w:bottom w:val="single" w:sz="24" w:space="0" w:color="auto"/>
            </w:tcBorders>
            <w:vAlign w:val="center"/>
          </w:tcPr>
          <w:p w14:paraId="69696D31" w14:textId="77777777" w:rsidR="008C4E62" w:rsidRPr="00E63E95" w:rsidRDefault="008C4E62" w:rsidP="00E63E95">
            <w:pPr>
              <w:pStyle w:val="TableHeadingCenter"/>
            </w:pPr>
            <w:r w:rsidRPr="00E63E95">
              <w:t>Cost/Mile</w:t>
            </w:r>
          </w:p>
        </w:tc>
        <w:tc>
          <w:tcPr>
            <w:tcW w:w="2280" w:type="dxa"/>
            <w:tcBorders>
              <w:bottom w:val="single" w:sz="24" w:space="0" w:color="auto"/>
            </w:tcBorders>
            <w:vAlign w:val="center"/>
          </w:tcPr>
          <w:p w14:paraId="0C8ED489" w14:textId="77777777" w:rsidR="008C4E62" w:rsidRPr="00E63E95" w:rsidRDefault="008C4E62" w:rsidP="00E63E95">
            <w:pPr>
              <w:pStyle w:val="TableHeadingCenter"/>
            </w:pPr>
            <w:r w:rsidRPr="00E63E95">
              <w:t>Cost/Hour</w:t>
            </w:r>
          </w:p>
        </w:tc>
        <w:tc>
          <w:tcPr>
            <w:tcW w:w="2280" w:type="dxa"/>
            <w:tcBorders>
              <w:bottom w:val="single" w:sz="24" w:space="0" w:color="auto"/>
            </w:tcBorders>
            <w:vAlign w:val="center"/>
          </w:tcPr>
          <w:p w14:paraId="5E7C362D" w14:textId="77777777" w:rsidR="008C4E62" w:rsidRPr="00E63E95" w:rsidRDefault="008C4E62" w:rsidP="00E63E95">
            <w:pPr>
              <w:pStyle w:val="TableHeadingCenter"/>
            </w:pPr>
            <w:r w:rsidRPr="00E63E95">
              <w:t>Cost/Passenger</w:t>
            </w:r>
          </w:p>
        </w:tc>
      </w:tr>
      <w:tr w:rsidR="008C4E62" w:rsidRPr="00220770" w14:paraId="3C4492B6" w14:textId="77777777" w:rsidTr="00301A2F">
        <w:trPr>
          <w:cantSplit/>
        </w:trPr>
        <w:tc>
          <w:tcPr>
            <w:tcW w:w="2520" w:type="dxa"/>
            <w:tcBorders>
              <w:top w:val="single" w:sz="24" w:space="0" w:color="auto"/>
            </w:tcBorders>
            <w:vAlign w:val="bottom"/>
          </w:tcPr>
          <w:p w14:paraId="0BCCAB92" w14:textId="77777777" w:rsidR="008C4E62" w:rsidRPr="00686962" w:rsidRDefault="008C4E62" w:rsidP="00E63E95">
            <w:pPr>
              <w:pStyle w:val="TableBodyCenter"/>
            </w:pPr>
            <w:r w:rsidRPr="00C53C0D">
              <w:t>FY 2020</w:t>
            </w:r>
          </w:p>
        </w:tc>
        <w:tc>
          <w:tcPr>
            <w:tcW w:w="2280" w:type="dxa"/>
            <w:tcBorders>
              <w:top w:val="single" w:sz="24" w:space="0" w:color="auto"/>
            </w:tcBorders>
            <w:vAlign w:val="bottom"/>
          </w:tcPr>
          <w:p w14:paraId="45DEC74C" w14:textId="77777777" w:rsidR="008C4E62" w:rsidRPr="00686962" w:rsidRDefault="008C4E62" w:rsidP="00E63E95">
            <w:pPr>
              <w:pStyle w:val="TableBodyCenter"/>
            </w:pPr>
            <w:r w:rsidRPr="007631F1">
              <w:t>$8.82</w:t>
            </w:r>
          </w:p>
        </w:tc>
        <w:tc>
          <w:tcPr>
            <w:tcW w:w="2280" w:type="dxa"/>
            <w:tcBorders>
              <w:top w:val="single" w:sz="24" w:space="0" w:color="auto"/>
            </w:tcBorders>
            <w:vAlign w:val="bottom"/>
          </w:tcPr>
          <w:p w14:paraId="0E907E7C" w14:textId="77777777" w:rsidR="008C4E62" w:rsidRPr="00686962" w:rsidRDefault="008C4E62" w:rsidP="00E63E95">
            <w:pPr>
              <w:pStyle w:val="TableBodyCenter"/>
            </w:pPr>
            <w:r w:rsidRPr="007631F1">
              <w:t>$133.12</w:t>
            </w:r>
          </w:p>
        </w:tc>
        <w:tc>
          <w:tcPr>
            <w:tcW w:w="2280" w:type="dxa"/>
            <w:tcBorders>
              <w:top w:val="single" w:sz="24" w:space="0" w:color="auto"/>
            </w:tcBorders>
            <w:vAlign w:val="bottom"/>
          </w:tcPr>
          <w:p w14:paraId="585126A6" w14:textId="77777777" w:rsidR="008C4E62" w:rsidRPr="00686962" w:rsidRDefault="008C4E62" w:rsidP="00E63E95">
            <w:pPr>
              <w:pStyle w:val="TableBodyCenter"/>
            </w:pPr>
            <w:r w:rsidRPr="007631F1">
              <w:t>$61.91</w:t>
            </w:r>
          </w:p>
        </w:tc>
      </w:tr>
      <w:tr w:rsidR="008C4E62" w:rsidRPr="00220770" w14:paraId="4B420511" w14:textId="77777777" w:rsidTr="00301A2F">
        <w:trPr>
          <w:cantSplit/>
        </w:trPr>
        <w:tc>
          <w:tcPr>
            <w:tcW w:w="2520" w:type="dxa"/>
            <w:tcBorders>
              <w:right w:val="single" w:sz="4" w:space="0" w:color="auto"/>
            </w:tcBorders>
            <w:vAlign w:val="bottom"/>
          </w:tcPr>
          <w:p w14:paraId="2DBD12E1" w14:textId="77777777" w:rsidR="008C4E62" w:rsidRPr="00686962" w:rsidRDefault="008C4E62" w:rsidP="00E63E95">
            <w:pPr>
              <w:pStyle w:val="TableBodyCenter"/>
            </w:pPr>
            <w:r w:rsidRPr="00C53C0D">
              <w:t>FY 2021</w:t>
            </w:r>
          </w:p>
        </w:tc>
        <w:tc>
          <w:tcPr>
            <w:tcW w:w="2280" w:type="dxa"/>
            <w:tcBorders>
              <w:left w:val="single" w:sz="4" w:space="0" w:color="auto"/>
              <w:right w:val="single" w:sz="4" w:space="0" w:color="auto"/>
            </w:tcBorders>
            <w:vAlign w:val="bottom"/>
          </w:tcPr>
          <w:p w14:paraId="498A1582" w14:textId="77777777" w:rsidR="008C4E62" w:rsidRPr="00686962" w:rsidRDefault="008C4E62" w:rsidP="00E63E95">
            <w:pPr>
              <w:pStyle w:val="TableBodyCenter"/>
            </w:pPr>
            <w:r w:rsidRPr="007631F1">
              <w:t>$8.87</w:t>
            </w:r>
          </w:p>
        </w:tc>
        <w:tc>
          <w:tcPr>
            <w:tcW w:w="2280" w:type="dxa"/>
            <w:tcBorders>
              <w:left w:val="single" w:sz="4" w:space="0" w:color="auto"/>
            </w:tcBorders>
            <w:vAlign w:val="bottom"/>
          </w:tcPr>
          <w:p w14:paraId="5167F8EA" w14:textId="77777777" w:rsidR="008C4E62" w:rsidRPr="00686962" w:rsidRDefault="008C4E62" w:rsidP="00E63E95">
            <w:pPr>
              <w:pStyle w:val="TableBodyCenter"/>
            </w:pPr>
            <w:r w:rsidRPr="007631F1">
              <w:t>$132.33</w:t>
            </w:r>
          </w:p>
        </w:tc>
        <w:tc>
          <w:tcPr>
            <w:tcW w:w="2280" w:type="dxa"/>
            <w:tcBorders>
              <w:left w:val="nil"/>
            </w:tcBorders>
            <w:vAlign w:val="bottom"/>
          </w:tcPr>
          <w:p w14:paraId="1CC4F6F0" w14:textId="77777777" w:rsidR="008C4E62" w:rsidRPr="00686962" w:rsidRDefault="008C4E62" w:rsidP="00E63E95">
            <w:pPr>
              <w:pStyle w:val="TableBodyCenter"/>
            </w:pPr>
            <w:r w:rsidRPr="007631F1">
              <w:t>$67.48</w:t>
            </w:r>
          </w:p>
        </w:tc>
      </w:tr>
      <w:tr w:rsidR="008C4E62" w:rsidRPr="00220770" w14:paraId="023A46E2" w14:textId="77777777" w:rsidTr="00301A2F">
        <w:trPr>
          <w:cantSplit/>
        </w:trPr>
        <w:tc>
          <w:tcPr>
            <w:tcW w:w="2520" w:type="dxa"/>
            <w:vAlign w:val="bottom"/>
          </w:tcPr>
          <w:p w14:paraId="3EC939A3" w14:textId="77777777" w:rsidR="008C4E62" w:rsidRPr="00686962" w:rsidRDefault="008C4E62" w:rsidP="00E63E95">
            <w:pPr>
              <w:pStyle w:val="TableBodyCenter"/>
            </w:pPr>
            <w:r w:rsidRPr="00C53C0D">
              <w:t>FY 2022</w:t>
            </w:r>
          </w:p>
        </w:tc>
        <w:tc>
          <w:tcPr>
            <w:tcW w:w="2280" w:type="dxa"/>
            <w:vAlign w:val="bottom"/>
          </w:tcPr>
          <w:p w14:paraId="48B50199" w14:textId="77777777" w:rsidR="008C4E62" w:rsidRPr="00686962" w:rsidRDefault="008C4E62" w:rsidP="00E63E95">
            <w:pPr>
              <w:pStyle w:val="TableBodyCenter"/>
            </w:pPr>
            <w:r w:rsidRPr="007631F1">
              <w:t>$9.14</w:t>
            </w:r>
          </w:p>
        </w:tc>
        <w:tc>
          <w:tcPr>
            <w:tcW w:w="2280" w:type="dxa"/>
            <w:vAlign w:val="bottom"/>
          </w:tcPr>
          <w:p w14:paraId="630B2D30" w14:textId="77777777" w:rsidR="008C4E62" w:rsidRPr="00686962" w:rsidRDefault="008C4E62" w:rsidP="00E63E95">
            <w:pPr>
              <w:pStyle w:val="TableBodyCenter"/>
            </w:pPr>
            <w:r w:rsidRPr="007631F1">
              <w:t>$134.33</w:t>
            </w:r>
          </w:p>
        </w:tc>
        <w:tc>
          <w:tcPr>
            <w:tcW w:w="2280" w:type="dxa"/>
            <w:vAlign w:val="bottom"/>
          </w:tcPr>
          <w:p w14:paraId="3ED165C7" w14:textId="77777777" w:rsidR="008C4E62" w:rsidRPr="00686962" w:rsidRDefault="008C4E62" w:rsidP="00E63E95">
            <w:pPr>
              <w:pStyle w:val="TableBodyCenter"/>
            </w:pPr>
            <w:r w:rsidRPr="007631F1">
              <w:t>$65.72</w:t>
            </w:r>
          </w:p>
        </w:tc>
      </w:tr>
      <w:tr w:rsidR="008C4E62" w:rsidRPr="00220770" w14:paraId="78B282B3" w14:textId="77777777" w:rsidTr="00301A2F">
        <w:trPr>
          <w:cantSplit/>
        </w:trPr>
        <w:tc>
          <w:tcPr>
            <w:tcW w:w="2520" w:type="dxa"/>
            <w:vAlign w:val="bottom"/>
          </w:tcPr>
          <w:p w14:paraId="10BDF970" w14:textId="77777777" w:rsidR="008C4E62" w:rsidRPr="00686962" w:rsidRDefault="008C4E62" w:rsidP="00E63E95">
            <w:pPr>
              <w:pStyle w:val="TableBodyCenter"/>
            </w:pPr>
            <w:r w:rsidRPr="00C53C0D">
              <w:t>FY 2023</w:t>
            </w:r>
          </w:p>
        </w:tc>
        <w:tc>
          <w:tcPr>
            <w:tcW w:w="2280" w:type="dxa"/>
            <w:vAlign w:val="bottom"/>
          </w:tcPr>
          <w:p w14:paraId="6316ED0B" w14:textId="77777777" w:rsidR="008C4E62" w:rsidRPr="00686962" w:rsidRDefault="008C4E62" w:rsidP="00E63E95">
            <w:pPr>
              <w:pStyle w:val="TableBodyCenter"/>
            </w:pPr>
            <w:r w:rsidRPr="007631F1">
              <w:t>$9.18</w:t>
            </w:r>
          </w:p>
        </w:tc>
        <w:tc>
          <w:tcPr>
            <w:tcW w:w="2280" w:type="dxa"/>
            <w:vAlign w:val="bottom"/>
          </w:tcPr>
          <w:p w14:paraId="0190A80D" w14:textId="77777777" w:rsidR="008C4E62" w:rsidRPr="00686962" w:rsidRDefault="008C4E62" w:rsidP="00E63E95">
            <w:pPr>
              <w:pStyle w:val="TableBodyCenter"/>
            </w:pPr>
            <w:r w:rsidRPr="007631F1">
              <w:t>$140.68</w:t>
            </w:r>
          </w:p>
        </w:tc>
        <w:tc>
          <w:tcPr>
            <w:tcW w:w="2280" w:type="dxa"/>
            <w:vAlign w:val="bottom"/>
          </w:tcPr>
          <w:p w14:paraId="258BA12A" w14:textId="77777777" w:rsidR="008C4E62" w:rsidRPr="00686962" w:rsidRDefault="008C4E62" w:rsidP="00E63E95">
            <w:pPr>
              <w:pStyle w:val="TableBodyCenter"/>
            </w:pPr>
            <w:r w:rsidRPr="007631F1">
              <w:t>$69.39</w:t>
            </w:r>
          </w:p>
        </w:tc>
      </w:tr>
      <w:tr w:rsidR="008C4E62" w:rsidRPr="00220770" w14:paraId="7D11C58E" w14:textId="77777777" w:rsidTr="00301A2F">
        <w:trPr>
          <w:cantSplit/>
        </w:trPr>
        <w:tc>
          <w:tcPr>
            <w:tcW w:w="2520" w:type="dxa"/>
            <w:vAlign w:val="bottom"/>
          </w:tcPr>
          <w:p w14:paraId="734D0C71" w14:textId="77777777" w:rsidR="008C4E62" w:rsidRPr="00686962" w:rsidRDefault="008C4E62" w:rsidP="00E63E95">
            <w:pPr>
              <w:pStyle w:val="TableBodyCenter"/>
            </w:pPr>
            <w:r w:rsidRPr="00C53C0D">
              <w:t>FY 2024</w:t>
            </w:r>
          </w:p>
        </w:tc>
        <w:tc>
          <w:tcPr>
            <w:tcW w:w="2280" w:type="dxa"/>
            <w:vAlign w:val="bottom"/>
          </w:tcPr>
          <w:p w14:paraId="6DE33393" w14:textId="77777777" w:rsidR="008C4E62" w:rsidRPr="00686962" w:rsidRDefault="008C4E62" w:rsidP="00E63E95">
            <w:pPr>
              <w:pStyle w:val="TableBodyCenter"/>
            </w:pPr>
            <w:r w:rsidRPr="007631F1">
              <w:t>$9.12</w:t>
            </w:r>
          </w:p>
        </w:tc>
        <w:tc>
          <w:tcPr>
            <w:tcW w:w="2280" w:type="dxa"/>
            <w:vAlign w:val="bottom"/>
          </w:tcPr>
          <w:p w14:paraId="403E773A" w14:textId="77777777" w:rsidR="008C4E62" w:rsidRPr="00686962" w:rsidRDefault="008C4E62" w:rsidP="00E63E95">
            <w:pPr>
              <w:pStyle w:val="TableBodyCenter"/>
            </w:pPr>
            <w:r w:rsidRPr="007631F1">
              <w:t>$145.09</w:t>
            </w:r>
          </w:p>
        </w:tc>
        <w:tc>
          <w:tcPr>
            <w:tcW w:w="2280" w:type="dxa"/>
            <w:vAlign w:val="bottom"/>
          </w:tcPr>
          <w:p w14:paraId="3770CA68" w14:textId="77777777" w:rsidR="008C4E62" w:rsidRPr="00686962" w:rsidRDefault="008C4E62" w:rsidP="00E63E95">
            <w:pPr>
              <w:pStyle w:val="TableBodyCenter"/>
            </w:pPr>
            <w:r w:rsidRPr="007631F1">
              <w:t>$70.59</w:t>
            </w:r>
          </w:p>
        </w:tc>
      </w:tr>
      <w:tr w:rsidR="008C4E62" w:rsidRPr="00220770" w14:paraId="10DA0579" w14:textId="77777777" w:rsidTr="00301A2F">
        <w:trPr>
          <w:cantSplit/>
        </w:trPr>
        <w:tc>
          <w:tcPr>
            <w:tcW w:w="2520" w:type="dxa"/>
            <w:vAlign w:val="bottom"/>
          </w:tcPr>
          <w:p w14:paraId="2DD4C742" w14:textId="782D50CE" w:rsidR="008C4E62" w:rsidRPr="00686962" w:rsidRDefault="008C4E62" w:rsidP="00E63E95">
            <w:pPr>
              <w:pStyle w:val="TableBodyCenter"/>
              <w:rPr>
                <w:vertAlign w:val="superscript"/>
              </w:rPr>
            </w:pPr>
            <w:r w:rsidRPr="00C53C0D">
              <w:rPr>
                <w:b/>
                <w:bCs/>
              </w:rPr>
              <w:t>FY 2024 Massachusetts Average</w:t>
            </w:r>
            <w:r w:rsidR="00CD6040">
              <w:rPr>
                <w:b/>
                <w:bCs/>
              </w:rPr>
              <w:t xml:space="preserve"> </w:t>
            </w:r>
            <w:r w:rsidRPr="00686962">
              <w:rPr>
                <w:b/>
                <w:bCs/>
                <w:vertAlign w:val="superscript"/>
              </w:rPr>
              <w:t>a</w:t>
            </w:r>
          </w:p>
        </w:tc>
        <w:tc>
          <w:tcPr>
            <w:tcW w:w="2280" w:type="dxa"/>
            <w:vAlign w:val="center"/>
          </w:tcPr>
          <w:p w14:paraId="56ECED64" w14:textId="52049F79" w:rsidR="008C4E62" w:rsidRPr="00686962" w:rsidRDefault="008C4E62" w:rsidP="00823145">
            <w:pPr>
              <w:pStyle w:val="TableBodyCenter"/>
            </w:pPr>
            <w:r w:rsidRPr="007631F1">
              <w:rPr>
                <w:b/>
                <w:bCs/>
              </w:rPr>
              <w:t>$</w:t>
            </w:r>
            <w:r w:rsidR="00B972C0">
              <w:rPr>
                <w:b/>
                <w:bCs/>
              </w:rPr>
              <w:t>5.43</w:t>
            </w:r>
          </w:p>
        </w:tc>
        <w:tc>
          <w:tcPr>
            <w:tcW w:w="2280" w:type="dxa"/>
            <w:vAlign w:val="center"/>
          </w:tcPr>
          <w:p w14:paraId="5A5BFAEE" w14:textId="1666BEE0" w:rsidR="008C4E62" w:rsidRPr="00686962" w:rsidRDefault="008C4E62" w:rsidP="00823145">
            <w:pPr>
              <w:pStyle w:val="TableBodyCenter"/>
            </w:pPr>
            <w:r w:rsidRPr="007631F1">
              <w:rPr>
                <w:b/>
                <w:bCs/>
              </w:rPr>
              <w:t>$</w:t>
            </w:r>
            <w:r w:rsidR="00245C09">
              <w:rPr>
                <w:b/>
                <w:bCs/>
              </w:rPr>
              <w:t>87.07</w:t>
            </w:r>
          </w:p>
        </w:tc>
        <w:tc>
          <w:tcPr>
            <w:tcW w:w="2280" w:type="dxa"/>
            <w:vAlign w:val="center"/>
          </w:tcPr>
          <w:p w14:paraId="15B661FE" w14:textId="7EB549A6" w:rsidR="008C4E62" w:rsidRPr="00686962" w:rsidRDefault="008C4E62" w:rsidP="00823145">
            <w:pPr>
              <w:pStyle w:val="TableBodyCenter"/>
            </w:pPr>
            <w:r w:rsidRPr="007631F1">
              <w:rPr>
                <w:b/>
                <w:bCs/>
              </w:rPr>
              <w:t>$</w:t>
            </w:r>
            <w:r w:rsidR="00245C09">
              <w:rPr>
                <w:b/>
                <w:bCs/>
              </w:rPr>
              <w:t>44.76</w:t>
            </w:r>
          </w:p>
        </w:tc>
      </w:tr>
      <w:tr w:rsidR="008C4E62" w:rsidRPr="00220770" w14:paraId="2368FDBC" w14:textId="77777777" w:rsidTr="00301A2F">
        <w:trPr>
          <w:cantSplit/>
        </w:trPr>
        <w:tc>
          <w:tcPr>
            <w:tcW w:w="2520" w:type="dxa"/>
            <w:vAlign w:val="bottom"/>
          </w:tcPr>
          <w:p w14:paraId="1710AF47" w14:textId="77777777" w:rsidR="008C4E62" w:rsidRPr="00686962" w:rsidRDefault="008C4E62" w:rsidP="00E63E95">
            <w:pPr>
              <w:pStyle w:val="TableBodyCenter"/>
              <w:rPr>
                <w:b/>
                <w:bCs/>
              </w:rPr>
            </w:pPr>
            <w:r w:rsidRPr="00C53C0D">
              <w:rPr>
                <w:b/>
                <w:bCs/>
              </w:rPr>
              <w:t>FY 2024 National Average</w:t>
            </w:r>
          </w:p>
        </w:tc>
        <w:tc>
          <w:tcPr>
            <w:tcW w:w="2280" w:type="dxa"/>
            <w:vAlign w:val="center"/>
          </w:tcPr>
          <w:p w14:paraId="7620F2BC" w14:textId="0EEAF25A" w:rsidR="008C4E62" w:rsidRPr="00686962" w:rsidRDefault="008C4E62" w:rsidP="00823145">
            <w:pPr>
              <w:pStyle w:val="TableBodyCenter"/>
              <w:rPr>
                <w:b/>
                <w:bCs/>
              </w:rPr>
            </w:pPr>
            <w:r w:rsidRPr="007631F1">
              <w:rPr>
                <w:b/>
                <w:bCs/>
              </w:rPr>
              <w:t>$6.32</w:t>
            </w:r>
          </w:p>
        </w:tc>
        <w:tc>
          <w:tcPr>
            <w:tcW w:w="2280" w:type="dxa"/>
            <w:vAlign w:val="center"/>
          </w:tcPr>
          <w:p w14:paraId="690CFC1F" w14:textId="66602841" w:rsidR="008C4E62" w:rsidRPr="00686962" w:rsidRDefault="008C4E62" w:rsidP="00823145">
            <w:pPr>
              <w:pStyle w:val="TableBodyCenter"/>
              <w:rPr>
                <w:b/>
                <w:bCs/>
              </w:rPr>
            </w:pPr>
            <w:r w:rsidRPr="007631F1">
              <w:rPr>
                <w:b/>
                <w:bCs/>
              </w:rPr>
              <w:t>$97.27</w:t>
            </w:r>
          </w:p>
        </w:tc>
        <w:tc>
          <w:tcPr>
            <w:tcW w:w="2280" w:type="dxa"/>
            <w:vAlign w:val="center"/>
          </w:tcPr>
          <w:p w14:paraId="32312BC5" w14:textId="11F54359" w:rsidR="008C4E62" w:rsidRPr="00686962" w:rsidRDefault="008C4E62" w:rsidP="00823145">
            <w:pPr>
              <w:pStyle w:val="TableBodyCenter"/>
              <w:rPr>
                <w:b/>
                <w:bCs/>
              </w:rPr>
            </w:pPr>
            <w:r w:rsidRPr="007631F1">
              <w:rPr>
                <w:b/>
                <w:bCs/>
              </w:rPr>
              <w:t>$50.57</w:t>
            </w:r>
          </w:p>
        </w:tc>
      </w:tr>
    </w:tbl>
    <w:p w14:paraId="0DDACE9F" w14:textId="77777777" w:rsidR="008C4E62" w:rsidRPr="00220770" w:rsidRDefault="008C4E62" w:rsidP="00F302FE">
      <w:pPr>
        <w:pStyle w:val="Source"/>
      </w:pPr>
      <w:r w:rsidRPr="00220770">
        <w:t xml:space="preserve">Source: NTD </w:t>
      </w:r>
    </w:p>
    <w:p w14:paraId="7D4077AA" w14:textId="11CAAAEA" w:rsidR="00087FD5" w:rsidRPr="00B26D65" w:rsidRDefault="008C4E62" w:rsidP="00F302FE">
      <w:pPr>
        <w:pStyle w:val="Source"/>
      </w:pPr>
      <w:r w:rsidRPr="00B26D65">
        <w:rPr>
          <w:vertAlign w:val="superscript"/>
        </w:rPr>
        <w:t>a</w:t>
      </w:r>
      <w:r w:rsidR="00CD6040" w:rsidRPr="00B26D65">
        <w:rPr>
          <w:vertAlign w:val="superscript"/>
        </w:rPr>
        <w:t xml:space="preserve"> </w:t>
      </w:r>
      <w:r w:rsidRPr="00B26D65">
        <w:t>Massachusetts average excludes MBTA.</w:t>
      </w:r>
    </w:p>
    <w:p w14:paraId="062B90BA" w14:textId="40EB906D" w:rsidR="003B5E1D" w:rsidRPr="009229B4" w:rsidRDefault="00C87024" w:rsidP="00B07159">
      <w:pPr>
        <w:pStyle w:val="Heading3"/>
      </w:pPr>
      <w:bookmarkStart w:id="148" w:name="_Toc222142629"/>
      <w:r>
        <w:t>Funding</w:t>
      </w:r>
      <w:bookmarkEnd w:id="148"/>
    </w:p>
    <w:p w14:paraId="3B656FFE" w14:textId="25E65A38" w:rsidR="003B5E1D" w:rsidRDefault="00100C4A" w:rsidP="00C849F5">
      <w:pPr>
        <w:pStyle w:val="BodyText"/>
      </w:pPr>
      <w:r w:rsidRPr="00B26D65">
        <w:t>Until F</w:t>
      </w:r>
      <w:r w:rsidR="0055299A" w:rsidRPr="00B26D65">
        <w:t xml:space="preserve">Y </w:t>
      </w:r>
      <w:r w:rsidRPr="00B26D65">
        <w:t>2024 the largest source of S</w:t>
      </w:r>
      <w:r w:rsidR="00E94DDE">
        <w:t>R</w:t>
      </w:r>
      <w:r w:rsidRPr="00B26D65">
        <w:t xml:space="preserve">TA’s capital funding </w:t>
      </w:r>
      <w:r w:rsidR="0055299A" w:rsidRPr="00B26D65">
        <w:t xml:space="preserve">was provided by the federal government as shown in </w:t>
      </w:r>
      <w:r w:rsidR="0055299A" w:rsidRPr="00B26D65">
        <w:fldChar w:fldCharType="begin"/>
      </w:r>
      <w:r w:rsidR="0055299A" w:rsidRPr="00B26D65">
        <w:instrText xml:space="preserve"> REF _Ref215839849 \h </w:instrText>
      </w:r>
      <w:r w:rsidR="00C849F5" w:rsidRPr="00B26D65">
        <w:instrText xml:space="preserve"> \* MERGEFORMAT </w:instrText>
      </w:r>
      <w:r w:rsidR="0055299A" w:rsidRPr="00B26D65">
        <w:fldChar w:fldCharType="separate"/>
      </w:r>
      <w:r w:rsidR="00E4623A">
        <w:t>Table 12</w:t>
      </w:r>
      <w:r w:rsidR="0055299A" w:rsidRPr="00B26D65">
        <w:fldChar w:fldCharType="end"/>
      </w:r>
      <w:r w:rsidR="0055299A" w:rsidRPr="00B26D65">
        <w:t>. In FY 2024</w:t>
      </w:r>
      <w:r w:rsidR="00C849F5" w:rsidRPr="00B26D65">
        <w:t>,</w:t>
      </w:r>
      <w:r w:rsidR="0055299A" w:rsidRPr="00B26D65">
        <w:t xml:space="preserve"> the </w:t>
      </w:r>
      <w:r w:rsidR="00BF6DDA" w:rsidRPr="00B26D65">
        <w:t>largest source of SRTA’s capital funds came from state funding (59.</w:t>
      </w:r>
      <w:r w:rsidR="000E073D">
        <w:t>7</w:t>
      </w:r>
      <w:r w:rsidR="0060713D">
        <w:t> </w:t>
      </w:r>
      <w:r w:rsidR="00BF6DDA" w:rsidRPr="00B26D65">
        <w:t>percent)</w:t>
      </w:r>
      <w:r w:rsidR="0055299A" w:rsidRPr="00B26D65">
        <w:t xml:space="preserve">. </w:t>
      </w:r>
      <w:r w:rsidR="004643AC" w:rsidRPr="00B26D65">
        <w:t xml:space="preserve">From FY 2023 to FY 2024 the amount of state funding </w:t>
      </w:r>
      <w:r w:rsidR="0094506A" w:rsidRPr="00B26D65">
        <w:t>for capital increase</w:t>
      </w:r>
      <w:r w:rsidR="00F7172F" w:rsidRPr="00B26D65">
        <w:t xml:space="preserve">d </w:t>
      </w:r>
      <w:r w:rsidR="00971A16" w:rsidRPr="00B26D65">
        <w:t xml:space="preserve">nearly </w:t>
      </w:r>
      <w:r w:rsidR="003E6423" w:rsidRPr="00B26D65">
        <w:t>$2 million. O</w:t>
      </w:r>
      <w:r w:rsidR="003E6423">
        <w:t>verall</w:t>
      </w:r>
      <w:r w:rsidR="00806F7F">
        <w:t>,</w:t>
      </w:r>
      <w:r w:rsidR="003E6423">
        <w:t xml:space="preserve"> total capital funding </w:t>
      </w:r>
      <w:r w:rsidR="00806F7F">
        <w:t>grew</w:t>
      </w:r>
      <w:r w:rsidR="001B725A">
        <w:t xml:space="preserve"> from </w:t>
      </w:r>
      <w:r w:rsidR="001A5158">
        <w:t>$3</w:t>
      </w:r>
      <w:r w:rsidR="001531FA">
        <w:t>.1</w:t>
      </w:r>
      <w:r w:rsidR="001A5158">
        <w:t xml:space="preserve"> million in FY 2022 to $</w:t>
      </w:r>
      <w:r w:rsidR="00AD223F">
        <w:t xml:space="preserve">5.9 million in FY 2024. </w:t>
      </w:r>
      <w:r w:rsidR="002E5295">
        <w:t>The capital funds were mostly directed to the vehicle replacement program</w:t>
      </w:r>
      <w:r w:rsidR="00204B19">
        <w:t xml:space="preserve">, which replaced </w:t>
      </w:r>
      <w:r w:rsidR="005A1289">
        <w:t>diesel buses past their usable life benchmarks</w:t>
      </w:r>
      <w:r w:rsidR="00806F7F">
        <w:t xml:space="preserve"> </w:t>
      </w:r>
      <w:r w:rsidR="005A1289">
        <w:t xml:space="preserve">with </w:t>
      </w:r>
      <w:r w:rsidR="005A1289">
        <w:lastRenderedPageBreak/>
        <w:t>diesel/electric hybrid drive buses.</w:t>
      </w:r>
      <w:r w:rsidR="00F072CF">
        <w:t xml:space="preserve"> Capital funds were </w:t>
      </w:r>
      <w:r w:rsidR="001B259B">
        <w:t>used to a lesser extent for facility improvements and maintenance equipment procurements.</w:t>
      </w:r>
    </w:p>
    <w:p w14:paraId="369B65CD" w14:textId="43C1D4CD" w:rsidR="003B5E1D" w:rsidRDefault="003B5E1D" w:rsidP="00F302FE">
      <w:pPr>
        <w:pStyle w:val="Caption"/>
      </w:pPr>
      <w:bookmarkStart w:id="149" w:name="_Ref215839849"/>
      <w:bookmarkStart w:id="150" w:name="_Toc222142767"/>
      <w:r>
        <w:t xml:space="preserve">Table </w:t>
      </w:r>
      <w:r>
        <w:fldChar w:fldCharType="begin"/>
      </w:r>
      <w:r>
        <w:instrText xml:space="preserve"> SEQ Table \* ARABIC </w:instrText>
      </w:r>
      <w:r>
        <w:fldChar w:fldCharType="separate"/>
      </w:r>
      <w:r w:rsidR="00E4623A">
        <w:rPr>
          <w:noProof/>
        </w:rPr>
        <w:t>12</w:t>
      </w:r>
      <w:r>
        <w:fldChar w:fldCharType="end"/>
      </w:r>
      <w:bookmarkEnd w:id="149"/>
      <w:r>
        <w:t xml:space="preserve">. Capital </w:t>
      </w:r>
      <w:r w:rsidR="004F5E99">
        <w:t>Expenses</w:t>
      </w:r>
      <w:r>
        <w:t xml:space="preserve"> Funding Sources</w:t>
      </w:r>
      <w:r w:rsidR="00835395">
        <w:t xml:space="preserve"> (FY 2022-FY 2024)</w:t>
      </w:r>
      <w:bookmarkEnd w:id="150"/>
    </w:p>
    <w:tbl>
      <w:tblPr>
        <w:tblStyle w:val="TableGrid"/>
        <w:tblW w:w="5000" w:type="pct"/>
        <w:tblBorders>
          <w:left w:val="none" w:sz="0" w:space="0" w:color="auto"/>
          <w:right w:val="none" w:sz="0" w:space="0" w:color="auto"/>
        </w:tblBorders>
        <w:tblLayout w:type="fixed"/>
        <w:tblLook w:val="04A0" w:firstRow="1" w:lastRow="0" w:firstColumn="1" w:lastColumn="0" w:noHBand="0" w:noVBand="1"/>
      </w:tblPr>
      <w:tblGrid>
        <w:gridCol w:w="1338"/>
        <w:gridCol w:w="1337"/>
        <w:gridCol w:w="1337"/>
        <w:gridCol w:w="1337"/>
        <w:gridCol w:w="1337"/>
        <w:gridCol w:w="1337"/>
        <w:gridCol w:w="1337"/>
      </w:tblGrid>
      <w:tr w:rsidR="009415D7" w14:paraId="447270D4" w14:textId="2C939CB4" w:rsidTr="00301A2F">
        <w:trPr>
          <w:cnfStyle w:val="100000000000" w:firstRow="1" w:lastRow="0" w:firstColumn="0" w:lastColumn="0" w:oddVBand="0" w:evenVBand="0" w:oddHBand="0" w:evenHBand="0" w:firstRowFirstColumn="0" w:firstRowLastColumn="0" w:lastRowFirstColumn="0" w:lastRowLastColumn="0"/>
          <w:cantSplit/>
          <w:tblHeader/>
        </w:trPr>
        <w:tc>
          <w:tcPr>
            <w:tcW w:w="1338" w:type="dxa"/>
            <w:tcBorders>
              <w:bottom w:val="single" w:sz="24" w:space="0" w:color="auto"/>
            </w:tcBorders>
            <w:vAlign w:val="bottom"/>
          </w:tcPr>
          <w:p w14:paraId="25ABA662" w14:textId="348BB2FB" w:rsidR="009415D7" w:rsidRDefault="009415D7" w:rsidP="003E60FC">
            <w:pPr>
              <w:pStyle w:val="TableHeadingCenter"/>
            </w:pPr>
            <w:r w:rsidRPr="00384DD2">
              <w:t>Funding Source</w:t>
            </w:r>
          </w:p>
        </w:tc>
        <w:tc>
          <w:tcPr>
            <w:tcW w:w="1337" w:type="dxa"/>
            <w:tcBorders>
              <w:bottom w:val="single" w:sz="24" w:space="0" w:color="auto"/>
            </w:tcBorders>
            <w:vAlign w:val="bottom"/>
          </w:tcPr>
          <w:p w14:paraId="451AB712" w14:textId="6E5E1EA0" w:rsidR="009415D7" w:rsidRDefault="009415D7" w:rsidP="003E60FC">
            <w:pPr>
              <w:pStyle w:val="TableHeadingCenter"/>
            </w:pPr>
            <w:r w:rsidRPr="00384DD2">
              <w:t>FY 2022</w:t>
            </w:r>
          </w:p>
        </w:tc>
        <w:tc>
          <w:tcPr>
            <w:tcW w:w="1337" w:type="dxa"/>
            <w:tcBorders>
              <w:bottom w:val="single" w:sz="24" w:space="0" w:color="auto"/>
            </w:tcBorders>
            <w:vAlign w:val="bottom"/>
          </w:tcPr>
          <w:p w14:paraId="2CEE1398" w14:textId="70F5D7CC" w:rsidR="009415D7" w:rsidRDefault="00D25AD4" w:rsidP="003E60FC">
            <w:pPr>
              <w:pStyle w:val="TableHeadingCenter"/>
            </w:pPr>
            <w:r>
              <w:t>Percentage</w:t>
            </w:r>
            <w:r w:rsidR="009415D7" w:rsidRPr="00384DD2">
              <w:t xml:space="preserve"> of FY 2022 Total</w:t>
            </w:r>
          </w:p>
        </w:tc>
        <w:tc>
          <w:tcPr>
            <w:tcW w:w="1337" w:type="dxa"/>
            <w:tcBorders>
              <w:bottom w:val="single" w:sz="24" w:space="0" w:color="auto"/>
            </w:tcBorders>
            <w:vAlign w:val="bottom"/>
          </w:tcPr>
          <w:p w14:paraId="6AA7F1ED" w14:textId="76F29366" w:rsidR="009415D7" w:rsidRDefault="009415D7" w:rsidP="003E60FC">
            <w:pPr>
              <w:pStyle w:val="TableHeadingCenter"/>
            </w:pPr>
            <w:r w:rsidRPr="00384DD2">
              <w:t>FY 2023</w:t>
            </w:r>
          </w:p>
        </w:tc>
        <w:tc>
          <w:tcPr>
            <w:tcW w:w="1337" w:type="dxa"/>
            <w:tcBorders>
              <w:bottom w:val="single" w:sz="24" w:space="0" w:color="auto"/>
            </w:tcBorders>
            <w:vAlign w:val="bottom"/>
          </w:tcPr>
          <w:p w14:paraId="2D706300" w14:textId="2EAEEA5A" w:rsidR="009415D7" w:rsidRDefault="00D25AD4" w:rsidP="003E60FC">
            <w:pPr>
              <w:pStyle w:val="TableHeadingCenter"/>
            </w:pPr>
            <w:r>
              <w:t>Percentage</w:t>
            </w:r>
            <w:r w:rsidRPr="00384DD2">
              <w:t xml:space="preserve"> </w:t>
            </w:r>
            <w:r w:rsidR="009415D7" w:rsidRPr="00384DD2">
              <w:t>of FY 2023 Total</w:t>
            </w:r>
          </w:p>
        </w:tc>
        <w:tc>
          <w:tcPr>
            <w:tcW w:w="1337" w:type="dxa"/>
            <w:tcBorders>
              <w:bottom w:val="single" w:sz="24" w:space="0" w:color="auto"/>
            </w:tcBorders>
            <w:vAlign w:val="bottom"/>
          </w:tcPr>
          <w:p w14:paraId="59AC6EF1" w14:textId="4FE4BDA6" w:rsidR="009415D7" w:rsidRDefault="009415D7" w:rsidP="003E60FC">
            <w:pPr>
              <w:pStyle w:val="TableHeadingCenter"/>
            </w:pPr>
            <w:r w:rsidRPr="00384DD2">
              <w:t>FY 2024</w:t>
            </w:r>
          </w:p>
        </w:tc>
        <w:tc>
          <w:tcPr>
            <w:tcW w:w="1337" w:type="dxa"/>
            <w:tcBorders>
              <w:bottom w:val="single" w:sz="24" w:space="0" w:color="auto"/>
            </w:tcBorders>
            <w:vAlign w:val="bottom"/>
          </w:tcPr>
          <w:p w14:paraId="35EF6335" w14:textId="687E6A51" w:rsidR="009415D7" w:rsidRDefault="00D25AD4" w:rsidP="003E60FC">
            <w:pPr>
              <w:pStyle w:val="TableHeadingCenter"/>
            </w:pPr>
            <w:r>
              <w:t>Percentage</w:t>
            </w:r>
            <w:r w:rsidRPr="00384DD2">
              <w:t xml:space="preserve"> </w:t>
            </w:r>
            <w:r w:rsidR="009415D7" w:rsidRPr="00384DD2">
              <w:t>of FY 2024 Total</w:t>
            </w:r>
          </w:p>
        </w:tc>
      </w:tr>
      <w:tr w:rsidR="009415D7" w14:paraId="01317F6E" w14:textId="4F64A3EB" w:rsidTr="00301A2F">
        <w:trPr>
          <w:cantSplit/>
        </w:trPr>
        <w:tc>
          <w:tcPr>
            <w:tcW w:w="1338" w:type="dxa"/>
            <w:tcBorders>
              <w:top w:val="single" w:sz="24" w:space="0" w:color="auto"/>
            </w:tcBorders>
            <w:vAlign w:val="center"/>
          </w:tcPr>
          <w:p w14:paraId="755F6136" w14:textId="0125A3E6" w:rsidR="009415D7" w:rsidRDefault="009415D7" w:rsidP="009415D7">
            <w:pPr>
              <w:pStyle w:val="TableBody"/>
            </w:pPr>
            <w:r w:rsidRPr="00384DD2">
              <w:rPr>
                <w:rFonts w:eastAsia="Times New Roman" w:cs="Times New Roman"/>
                <w:color w:val="000000"/>
                <w:kern w:val="0"/>
                <w:szCs w:val="22"/>
              </w:rPr>
              <w:t>Federal</w:t>
            </w:r>
          </w:p>
        </w:tc>
        <w:tc>
          <w:tcPr>
            <w:tcW w:w="1337" w:type="dxa"/>
            <w:tcBorders>
              <w:top w:val="single" w:sz="24" w:space="0" w:color="auto"/>
            </w:tcBorders>
            <w:vAlign w:val="center"/>
          </w:tcPr>
          <w:p w14:paraId="6721398B" w14:textId="1C0D4D94" w:rsidR="009415D7" w:rsidRDefault="009415D7" w:rsidP="009415D7">
            <w:pPr>
              <w:pStyle w:val="TableBodyCenter"/>
            </w:pPr>
            <w:r w:rsidRPr="00384DD2">
              <w:rPr>
                <w:rFonts w:eastAsia="Times New Roman" w:cs="Times New Roman"/>
                <w:color w:val="000000"/>
                <w:kern w:val="0"/>
                <w:szCs w:val="22"/>
              </w:rPr>
              <w:t xml:space="preserve">$2,402,103 </w:t>
            </w:r>
          </w:p>
        </w:tc>
        <w:tc>
          <w:tcPr>
            <w:tcW w:w="1337" w:type="dxa"/>
            <w:tcBorders>
              <w:top w:val="single" w:sz="24" w:space="0" w:color="auto"/>
            </w:tcBorders>
            <w:vAlign w:val="center"/>
          </w:tcPr>
          <w:p w14:paraId="00A97D1D" w14:textId="24A4A1E2" w:rsidR="009415D7" w:rsidRDefault="009415D7" w:rsidP="009415D7">
            <w:pPr>
              <w:pStyle w:val="TableBodyCenter"/>
            </w:pPr>
            <w:r w:rsidRPr="00384DD2">
              <w:rPr>
                <w:rFonts w:eastAsia="Times New Roman" w:cs="Times New Roman"/>
                <w:color w:val="000000"/>
                <w:kern w:val="0"/>
                <w:szCs w:val="22"/>
              </w:rPr>
              <w:t>78.6%</w:t>
            </w:r>
          </w:p>
        </w:tc>
        <w:tc>
          <w:tcPr>
            <w:tcW w:w="1337" w:type="dxa"/>
            <w:tcBorders>
              <w:top w:val="single" w:sz="24" w:space="0" w:color="auto"/>
            </w:tcBorders>
            <w:vAlign w:val="center"/>
          </w:tcPr>
          <w:p w14:paraId="231F0A3C" w14:textId="70978C81" w:rsidR="009415D7" w:rsidRDefault="009415D7" w:rsidP="009415D7">
            <w:pPr>
              <w:pStyle w:val="TableBodyCenter"/>
            </w:pPr>
            <w:r w:rsidRPr="00384DD2">
              <w:rPr>
                <w:rFonts w:eastAsia="Times New Roman" w:cs="Times New Roman"/>
                <w:color w:val="000000"/>
                <w:kern w:val="0"/>
                <w:szCs w:val="22"/>
              </w:rPr>
              <w:t xml:space="preserve">$4,319,529 </w:t>
            </w:r>
          </w:p>
        </w:tc>
        <w:tc>
          <w:tcPr>
            <w:tcW w:w="1337" w:type="dxa"/>
            <w:tcBorders>
              <w:top w:val="single" w:sz="24" w:space="0" w:color="auto"/>
            </w:tcBorders>
            <w:vAlign w:val="center"/>
          </w:tcPr>
          <w:p w14:paraId="1F190364" w14:textId="5AE32BA6" w:rsidR="009415D7" w:rsidRDefault="009415D7" w:rsidP="009415D7">
            <w:pPr>
              <w:pStyle w:val="TableBodyCenter"/>
            </w:pPr>
            <w:r w:rsidRPr="00384DD2">
              <w:rPr>
                <w:rFonts w:eastAsia="Times New Roman" w:cs="Times New Roman"/>
                <w:color w:val="000000"/>
                <w:kern w:val="0"/>
                <w:szCs w:val="22"/>
              </w:rPr>
              <w:t>72.8%</w:t>
            </w:r>
          </w:p>
        </w:tc>
        <w:tc>
          <w:tcPr>
            <w:tcW w:w="1337" w:type="dxa"/>
            <w:tcBorders>
              <w:top w:val="single" w:sz="24" w:space="0" w:color="auto"/>
            </w:tcBorders>
            <w:vAlign w:val="center"/>
          </w:tcPr>
          <w:p w14:paraId="2DD72095" w14:textId="7C63F1EC" w:rsidR="009415D7" w:rsidRDefault="009415D7" w:rsidP="009415D7">
            <w:pPr>
              <w:pStyle w:val="TableBodyCenter"/>
            </w:pPr>
            <w:r w:rsidRPr="00384DD2">
              <w:rPr>
                <w:rFonts w:eastAsia="Times New Roman" w:cs="Times New Roman"/>
                <w:color w:val="000000"/>
                <w:kern w:val="0"/>
                <w:szCs w:val="22"/>
              </w:rPr>
              <w:t xml:space="preserve">$2,360,153 </w:t>
            </w:r>
          </w:p>
        </w:tc>
        <w:tc>
          <w:tcPr>
            <w:tcW w:w="1337" w:type="dxa"/>
            <w:tcBorders>
              <w:top w:val="single" w:sz="24" w:space="0" w:color="auto"/>
            </w:tcBorders>
            <w:vAlign w:val="center"/>
          </w:tcPr>
          <w:p w14:paraId="62F14702" w14:textId="580E6342" w:rsidR="009415D7" w:rsidRDefault="009415D7" w:rsidP="009415D7">
            <w:pPr>
              <w:pStyle w:val="TableBodyCenter"/>
            </w:pPr>
            <w:r w:rsidRPr="00384DD2">
              <w:rPr>
                <w:rFonts w:eastAsia="Times New Roman" w:cs="Times New Roman"/>
                <w:color w:val="000000"/>
                <w:kern w:val="0"/>
                <w:szCs w:val="22"/>
              </w:rPr>
              <w:t>40.3%</w:t>
            </w:r>
          </w:p>
        </w:tc>
      </w:tr>
      <w:tr w:rsidR="009415D7" w14:paraId="1EC5714C" w14:textId="1D0AD16A" w:rsidTr="00301A2F">
        <w:trPr>
          <w:cantSplit/>
        </w:trPr>
        <w:tc>
          <w:tcPr>
            <w:tcW w:w="1338" w:type="dxa"/>
            <w:tcBorders>
              <w:bottom w:val="single" w:sz="4" w:space="0" w:color="auto"/>
            </w:tcBorders>
            <w:vAlign w:val="center"/>
          </w:tcPr>
          <w:p w14:paraId="62F253C9" w14:textId="6A270B38" w:rsidR="009415D7" w:rsidRDefault="009415D7" w:rsidP="009415D7">
            <w:pPr>
              <w:pStyle w:val="TableBody"/>
            </w:pPr>
            <w:r w:rsidRPr="00384DD2">
              <w:rPr>
                <w:rFonts w:eastAsia="Times New Roman" w:cs="Times New Roman"/>
                <w:color w:val="000000"/>
                <w:kern w:val="0"/>
                <w:szCs w:val="22"/>
              </w:rPr>
              <w:t>State</w:t>
            </w:r>
          </w:p>
        </w:tc>
        <w:tc>
          <w:tcPr>
            <w:tcW w:w="1337" w:type="dxa"/>
            <w:tcBorders>
              <w:bottom w:val="single" w:sz="4" w:space="0" w:color="auto"/>
            </w:tcBorders>
            <w:vAlign w:val="center"/>
          </w:tcPr>
          <w:p w14:paraId="05852D89" w14:textId="76E646FF" w:rsidR="009415D7" w:rsidRDefault="009415D7" w:rsidP="009415D7">
            <w:pPr>
              <w:pStyle w:val="TableBodyCenter"/>
            </w:pPr>
            <w:r w:rsidRPr="00384DD2">
              <w:rPr>
                <w:rFonts w:eastAsia="Times New Roman" w:cs="Times New Roman"/>
                <w:color w:val="000000"/>
                <w:kern w:val="0"/>
                <w:szCs w:val="22"/>
              </w:rPr>
              <w:t xml:space="preserve">$652,409 </w:t>
            </w:r>
          </w:p>
        </w:tc>
        <w:tc>
          <w:tcPr>
            <w:tcW w:w="1337" w:type="dxa"/>
            <w:tcBorders>
              <w:bottom w:val="single" w:sz="4" w:space="0" w:color="auto"/>
            </w:tcBorders>
            <w:vAlign w:val="center"/>
          </w:tcPr>
          <w:p w14:paraId="61308E06" w14:textId="3B02C0A8" w:rsidR="009415D7" w:rsidRDefault="009415D7" w:rsidP="009415D7">
            <w:pPr>
              <w:pStyle w:val="TableBodyCenter"/>
            </w:pPr>
            <w:r w:rsidRPr="00384DD2">
              <w:rPr>
                <w:rFonts w:eastAsia="Times New Roman" w:cs="Times New Roman"/>
                <w:color w:val="000000"/>
                <w:kern w:val="0"/>
                <w:szCs w:val="22"/>
              </w:rPr>
              <w:t>21.</w:t>
            </w:r>
            <w:r w:rsidR="000E073D">
              <w:rPr>
                <w:rFonts w:eastAsia="Times New Roman" w:cs="Times New Roman"/>
                <w:color w:val="000000"/>
                <w:kern w:val="0"/>
                <w:szCs w:val="22"/>
              </w:rPr>
              <w:t>4</w:t>
            </w:r>
            <w:r w:rsidRPr="00384DD2">
              <w:rPr>
                <w:rFonts w:eastAsia="Times New Roman" w:cs="Times New Roman"/>
                <w:color w:val="000000"/>
                <w:kern w:val="0"/>
                <w:szCs w:val="22"/>
              </w:rPr>
              <w:t>%</w:t>
            </w:r>
          </w:p>
        </w:tc>
        <w:tc>
          <w:tcPr>
            <w:tcW w:w="1337" w:type="dxa"/>
            <w:vAlign w:val="center"/>
          </w:tcPr>
          <w:p w14:paraId="4037E526" w14:textId="2ADF7988" w:rsidR="009415D7" w:rsidRDefault="009415D7" w:rsidP="009415D7">
            <w:pPr>
              <w:pStyle w:val="TableBodyCenter"/>
            </w:pPr>
            <w:r w:rsidRPr="00384DD2">
              <w:rPr>
                <w:rFonts w:eastAsia="Times New Roman" w:cs="Times New Roman"/>
                <w:color w:val="000000"/>
                <w:kern w:val="0"/>
                <w:szCs w:val="22"/>
              </w:rPr>
              <w:t xml:space="preserve">$1,569,971 </w:t>
            </w:r>
          </w:p>
        </w:tc>
        <w:tc>
          <w:tcPr>
            <w:tcW w:w="1337" w:type="dxa"/>
            <w:vAlign w:val="center"/>
          </w:tcPr>
          <w:p w14:paraId="115CDF87" w14:textId="73A5B329" w:rsidR="009415D7" w:rsidRDefault="009415D7" w:rsidP="009415D7">
            <w:pPr>
              <w:pStyle w:val="TableBodyCenter"/>
            </w:pPr>
            <w:r w:rsidRPr="00384DD2">
              <w:rPr>
                <w:rFonts w:eastAsia="Times New Roman" w:cs="Times New Roman"/>
                <w:color w:val="000000"/>
                <w:kern w:val="0"/>
                <w:szCs w:val="22"/>
              </w:rPr>
              <w:t>26.</w:t>
            </w:r>
            <w:r w:rsidR="000E073D">
              <w:rPr>
                <w:rFonts w:eastAsia="Times New Roman" w:cs="Times New Roman"/>
                <w:color w:val="000000"/>
                <w:kern w:val="0"/>
                <w:szCs w:val="22"/>
              </w:rPr>
              <w:t>5</w:t>
            </w:r>
            <w:r w:rsidRPr="00384DD2">
              <w:rPr>
                <w:rFonts w:eastAsia="Times New Roman" w:cs="Times New Roman"/>
                <w:color w:val="000000"/>
                <w:kern w:val="0"/>
                <w:szCs w:val="22"/>
              </w:rPr>
              <w:t>%</w:t>
            </w:r>
          </w:p>
        </w:tc>
        <w:tc>
          <w:tcPr>
            <w:tcW w:w="1337" w:type="dxa"/>
            <w:vAlign w:val="center"/>
          </w:tcPr>
          <w:p w14:paraId="762A43D6" w14:textId="4CE1AA2B" w:rsidR="009415D7" w:rsidRDefault="009415D7" w:rsidP="009415D7">
            <w:pPr>
              <w:pStyle w:val="TableBodyCenter"/>
            </w:pPr>
            <w:r w:rsidRPr="00384DD2">
              <w:rPr>
                <w:rFonts w:eastAsia="Times New Roman" w:cs="Times New Roman"/>
                <w:color w:val="000000"/>
                <w:kern w:val="0"/>
                <w:szCs w:val="22"/>
              </w:rPr>
              <w:t xml:space="preserve">$3,495,561 </w:t>
            </w:r>
          </w:p>
        </w:tc>
        <w:tc>
          <w:tcPr>
            <w:tcW w:w="1337" w:type="dxa"/>
            <w:vAlign w:val="center"/>
          </w:tcPr>
          <w:p w14:paraId="431086E1" w14:textId="36D72CB2" w:rsidR="009415D7" w:rsidRDefault="009415D7" w:rsidP="009415D7">
            <w:pPr>
              <w:pStyle w:val="TableBodyCenter"/>
            </w:pPr>
            <w:r w:rsidRPr="00384DD2">
              <w:rPr>
                <w:rFonts w:eastAsia="Times New Roman" w:cs="Times New Roman"/>
                <w:color w:val="000000"/>
                <w:kern w:val="0"/>
                <w:szCs w:val="22"/>
              </w:rPr>
              <w:t>59.</w:t>
            </w:r>
            <w:r w:rsidR="000E073D">
              <w:rPr>
                <w:rFonts w:eastAsia="Times New Roman" w:cs="Times New Roman"/>
                <w:color w:val="000000"/>
                <w:kern w:val="0"/>
                <w:szCs w:val="22"/>
              </w:rPr>
              <w:t>7</w:t>
            </w:r>
            <w:r w:rsidRPr="00384DD2">
              <w:rPr>
                <w:rFonts w:eastAsia="Times New Roman" w:cs="Times New Roman"/>
                <w:color w:val="000000"/>
                <w:kern w:val="0"/>
                <w:szCs w:val="22"/>
              </w:rPr>
              <w:t>%</w:t>
            </w:r>
          </w:p>
        </w:tc>
      </w:tr>
      <w:tr w:rsidR="009415D7" w14:paraId="4CDDC618" w14:textId="7D08F523" w:rsidTr="00301A2F">
        <w:trPr>
          <w:cantSplit/>
        </w:trPr>
        <w:tc>
          <w:tcPr>
            <w:tcW w:w="1338" w:type="dxa"/>
            <w:vAlign w:val="center"/>
          </w:tcPr>
          <w:p w14:paraId="1798206B" w14:textId="1CFBADA5" w:rsidR="009415D7" w:rsidRDefault="009415D7" w:rsidP="009415D7">
            <w:pPr>
              <w:pStyle w:val="TableBody"/>
            </w:pPr>
            <w:r w:rsidRPr="00384DD2">
              <w:rPr>
                <w:rFonts w:eastAsia="Times New Roman" w:cs="Times New Roman"/>
                <w:color w:val="000000"/>
                <w:kern w:val="0"/>
                <w:szCs w:val="22"/>
              </w:rPr>
              <w:t>Local</w:t>
            </w:r>
          </w:p>
        </w:tc>
        <w:tc>
          <w:tcPr>
            <w:tcW w:w="1337" w:type="dxa"/>
            <w:vAlign w:val="center"/>
          </w:tcPr>
          <w:p w14:paraId="42205800" w14:textId="7E414A76" w:rsidR="009415D7" w:rsidRDefault="009415D7" w:rsidP="009415D7">
            <w:pPr>
              <w:pStyle w:val="TableBodyCenter"/>
            </w:pPr>
            <w:r w:rsidRPr="00384DD2">
              <w:rPr>
                <w:rFonts w:eastAsia="Times New Roman" w:cs="Times New Roman"/>
                <w:color w:val="000000"/>
                <w:kern w:val="0"/>
                <w:szCs w:val="22"/>
              </w:rPr>
              <w:t xml:space="preserve">$0 </w:t>
            </w:r>
          </w:p>
        </w:tc>
        <w:tc>
          <w:tcPr>
            <w:tcW w:w="1337" w:type="dxa"/>
            <w:vAlign w:val="center"/>
          </w:tcPr>
          <w:p w14:paraId="6DDCDB81" w14:textId="77DA8BCB" w:rsidR="009415D7" w:rsidRDefault="009415D7" w:rsidP="009415D7">
            <w:pPr>
              <w:pStyle w:val="TableBodyCenter"/>
            </w:pPr>
            <w:r w:rsidRPr="00384DD2">
              <w:rPr>
                <w:rFonts w:eastAsia="Times New Roman" w:cs="Times New Roman"/>
                <w:color w:val="000000"/>
                <w:kern w:val="0"/>
                <w:szCs w:val="22"/>
              </w:rPr>
              <w:t>0.0%</w:t>
            </w:r>
          </w:p>
        </w:tc>
        <w:tc>
          <w:tcPr>
            <w:tcW w:w="1337" w:type="dxa"/>
            <w:vAlign w:val="center"/>
          </w:tcPr>
          <w:p w14:paraId="0DA61877" w14:textId="0BC12BFC" w:rsidR="009415D7" w:rsidRDefault="009415D7" w:rsidP="009415D7">
            <w:pPr>
              <w:pStyle w:val="TableBodyCenter"/>
            </w:pPr>
            <w:r w:rsidRPr="00384DD2">
              <w:rPr>
                <w:rFonts w:eastAsia="Times New Roman" w:cs="Times New Roman"/>
                <w:color w:val="000000"/>
                <w:kern w:val="0"/>
                <w:szCs w:val="22"/>
              </w:rPr>
              <w:t xml:space="preserve">$0 </w:t>
            </w:r>
          </w:p>
        </w:tc>
        <w:tc>
          <w:tcPr>
            <w:tcW w:w="1337" w:type="dxa"/>
            <w:vAlign w:val="center"/>
          </w:tcPr>
          <w:p w14:paraId="029F9677" w14:textId="1631D080" w:rsidR="009415D7" w:rsidRDefault="009415D7" w:rsidP="009415D7">
            <w:pPr>
              <w:pStyle w:val="TableBodyCenter"/>
            </w:pPr>
            <w:r w:rsidRPr="00384DD2">
              <w:rPr>
                <w:rFonts w:eastAsia="Times New Roman" w:cs="Times New Roman"/>
                <w:color w:val="000000"/>
                <w:kern w:val="0"/>
                <w:szCs w:val="22"/>
              </w:rPr>
              <w:t>0.0%</w:t>
            </w:r>
          </w:p>
        </w:tc>
        <w:tc>
          <w:tcPr>
            <w:tcW w:w="1337" w:type="dxa"/>
            <w:vAlign w:val="center"/>
          </w:tcPr>
          <w:p w14:paraId="39A365DE" w14:textId="67C146FA" w:rsidR="009415D7" w:rsidRDefault="009415D7" w:rsidP="009415D7">
            <w:pPr>
              <w:pStyle w:val="TableBodyCenter"/>
            </w:pPr>
            <w:r w:rsidRPr="00384DD2">
              <w:rPr>
                <w:rFonts w:eastAsia="Times New Roman" w:cs="Times New Roman"/>
                <w:color w:val="000000"/>
                <w:kern w:val="0"/>
                <w:szCs w:val="22"/>
              </w:rPr>
              <w:t xml:space="preserve">$0 </w:t>
            </w:r>
          </w:p>
        </w:tc>
        <w:tc>
          <w:tcPr>
            <w:tcW w:w="1337" w:type="dxa"/>
            <w:vAlign w:val="center"/>
          </w:tcPr>
          <w:p w14:paraId="5BB1417D" w14:textId="10188BC1" w:rsidR="009415D7" w:rsidRDefault="009415D7" w:rsidP="009415D7">
            <w:pPr>
              <w:pStyle w:val="TableBodyCenter"/>
            </w:pPr>
            <w:r w:rsidRPr="00384DD2">
              <w:rPr>
                <w:rFonts w:eastAsia="Times New Roman" w:cs="Times New Roman"/>
                <w:color w:val="000000"/>
                <w:kern w:val="0"/>
                <w:szCs w:val="22"/>
              </w:rPr>
              <w:t>0.0%</w:t>
            </w:r>
          </w:p>
        </w:tc>
      </w:tr>
      <w:tr w:rsidR="009415D7" w14:paraId="72DFE3EB" w14:textId="1286A774" w:rsidTr="00301A2F">
        <w:trPr>
          <w:cantSplit/>
        </w:trPr>
        <w:tc>
          <w:tcPr>
            <w:tcW w:w="1338" w:type="dxa"/>
            <w:vAlign w:val="center"/>
          </w:tcPr>
          <w:p w14:paraId="730565A6" w14:textId="59616109" w:rsidR="009415D7" w:rsidRDefault="009415D7" w:rsidP="009415D7">
            <w:pPr>
              <w:pStyle w:val="TableBody"/>
            </w:pPr>
            <w:r w:rsidRPr="00384DD2">
              <w:rPr>
                <w:rFonts w:eastAsia="Times New Roman" w:cs="Times New Roman"/>
                <w:color w:val="000000"/>
                <w:kern w:val="0"/>
                <w:szCs w:val="22"/>
              </w:rPr>
              <w:t>Farebox</w:t>
            </w:r>
          </w:p>
        </w:tc>
        <w:tc>
          <w:tcPr>
            <w:tcW w:w="1337" w:type="dxa"/>
            <w:vAlign w:val="center"/>
          </w:tcPr>
          <w:p w14:paraId="311996D4" w14:textId="07D4731C" w:rsidR="009415D7" w:rsidRDefault="009415D7" w:rsidP="009415D7">
            <w:pPr>
              <w:pStyle w:val="TableBodyCenter"/>
            </w:pPr>
            <w:r w:rsidRPr="00384DD2">
              <w:rPr>
                <w:rFonts w:eastAsia="Times New Roman" w:cs="Times New Roman"/>
                <w:color w:val="000000"/>
                <w:kern w:val="0"/>
                <w:szCs w:val="22"/>
              </w:rPr>
              <w:t xml:space="preserve">$0 </w:t>
            </w:r>
          </w:p>
        </w:tc>
        <w:tc>
          <w:tcPr>
            <w:tcW w:w="1337" w:type="dxa"/>
            <w:vAlign w:val="center"/>
          </w:tcPr>
          <w:p w14:paraId="3DBC10DE" w14:textId="79B139B3" w:rsidR="009415D7" w:rsidRDefault="009415D7" w:rsidP="009415D7">
            <w:pPr>
              <w:pStyle w:val="TableBodyCenter"/>
            </w:pPr>
            <w:r w:rsidRPr="00384DD2">
              <w:rPr>
                <w:rFonts w:eastAsia="Times New Roman" w:cs="Times New Roman"/>
                <w:color w:val="000000"/>
                <w:kern w:val="0"/>
                <w:szCs w:val="22"/>
              </w:rPr>
              <w:t>0.0%</w:t>
            </w:r>
          </w:p>
        </w:tc>
        <w:tc>
          <w:tcPr>
            <w:tcW w:w="1337" w:type="dxa"/>
            <w:vAlign w:val="center"/>
          </w:tcPr>
          <w:p w14:paraId="1676C1F1" w14:textId="3E49CA7C" w:rsidR="009415D7" w:rsidRDefault="009415D7" w:rsidP="009415D7">
            <w:pPr>
              <w:pStyle w:val="TableBodyCenter"/>
            </w:pPr>
            <w:r w:rsidRPr="00384DD2">
              <w:rPr>
                <w:rFonts w:eastAsia="Times New Roman" w:cs="Times New Roman"/>
                <w:color w:val="000000"/>
                <w:kern w:val="0"/>
                <w:szCs w:val="22"/>
              </w:rPr>
              <w:t xml:space="preserve">$41,606 </w:t>
            </w:r>
          </w:p>
        </w:tc>
        <w:tc>
          <w:tcPr>
            <w:tcW w:w="1337" w:type="dxa"/>
            <w:vAlign w:val="center"/>
          </w:tcPr>
          <w:p w14:paraId="78B49C45" w14:textId="3095407B" w:rsidR="009415D7" w:rsidRDefault="009415D7" w:rsidP="009415D7">
            <w:pPr>
              <w:pStyle w:val="TableBodyCenter"/>
            </w:pPr>
            <w:r w:rsidRPr="00384DD2">
              <w:rPr>
                <w:rFonts w:eastAsia="Times New Roman" w:cs="Times New Roman"/>
                <w:color w:val="000000"/>
                <w:kern w:val="0"/>
                <w:szCs w:val="22"/>
              </w:rPr>
              <w:t>0.7%</w:t>
            </w:r>
          </w:p>
        </w:tc>
        <w:tc>
          <w:tcPr>
            <w:tcW w:w="1337" w:type="dxa"/>
            <w:vAlign w:val="center"/>
          </w:tcPr>
          <w:p w14:paraId="3E776007" w14:textId="3883A030" w:rsidR="009415D7" w:rsidRDefault="009415D7" w:rsidP="009415D7">
            <w:pPr>
              <w:pStyle w:val="TableBodyCenter"/>
            </w:pPr>
            <w:r w:rsidRPr="00384DD2">
              <w:rPr>
                <w:rFonts w:eastAsia="Times New Roman" w:cs="Times New Roman"/>
                <w:color w:val="000000"/>
                <w:kern w:val="0"/>
                <w:szCs w:val="22"/>
              </w:rPr>
              <w:t xml:space="preserve">$0 </w:t>
            </w:r>
          </w:p>
        </w:tc>
        <w:tc>
          <w:tcPr>
            <w:tcW w:w="1337" w:type="dxa"/>
            <w:vAlign w:val="center"/>
          </w:tcPr>
          <w:p w14:paraId="52D2B54E" w14:textId="40915EB3" w:rsidR="009415D7" w:rsidRDefault="009415D7" w:rsidP="009415D7">
            <w:pPr>
              <w:pStyle w:val="TableBodyCenter"/>
            </w:pPr>
            <w:r w:rsidRPr="00384DD2">
              <w:rPr>
                <w:rFonts w:eastAsia="Times New Roman" w:cs="Times New Roman"/>
                <w:color w:val="000000"/>
                <w:kern w:val="0"/>
                <w:szCs w:val="22"/>
              </w:rPr>
              <w:t>0.0%</w:t>
            </w:r>
          </w:p>
        </w:tc>
      </w:tr>
      <w:tr w:rsidR="009415D7" w14:paraId="39EC6436" w14:textId="77777777" w:rsidTr="00301A2F">
        <w:trPr>
          <w:cantSplit/>
        </w:trPr>
        <w:tc>
          <w:tcPr>
            <w:tcW w:w="1338" w:type="dxa"/>
            <w:vAlign w:val="center"/>
          </w:tcPr>
          <w:p w14:paraId="4BD36F39" w14:textId="3CCD4E4C" w:rsidR="009415D7" w:rsidRPr="00384DD2" w:rsidRDefault="009415D7" w:rsidP="009415D7">
            <w:pPr>
              <w:pStyle w:val="TableBody"/>
              <w:rPr>
                <w:rFonts w:eastAsia="Times New Roman" w:cs="Times New Roman"/>
                <w:color w:val="000000"/>
                <w:kern w:val="0"/>
                <w:szCs w:val="22"/>
              </w:rPr>
            </w:pPr>
            <w:r w:rsidRPr="00384DD2">
              <w:rPr>
                <w:rFonts w:eastAsia="Times New Roman" w:cs="Times New Roman"/>
                <w:color w:val="000000"/>
                <w:kern w:val="0"/>
                <w:szCs w:val="22"/>
              </w:rPr>
              <w:t>Other</w:t>
            </w:r>
          </w:p>
        </w:tc>
        <w:tc>
          <w:tcPr>
            <w:tcW w:w="1337" w:type="dxa"/>
            <w:vAlign w:val="center"/>
          </w:tcPr>
          <w:p w14:paraId="095EC9C2" w14:textId="2B419BEB" w:rsidR="009415D7" w:rsidRPr="00384DD2" w:rsidRDefault="009415D7" w:rsidP="009415D7">
            <w:pPr>
              <w:pStyle w:val="TableBodyCenter"/>
              <w:rPr>
                <w:rFonts w:eastAsia="Times New Roman" w:cs="Times New Roman"/>
                <w:color w:val="000000"/>
                <w:kern w:val="0"/>
                <w:szCs w:val="22"/>
              </w:rPr>
            </w:pPr>
            <w:r w:rsidRPr="00384DD2">
              <w:rPr>
                <w:rFonts w:eastAsia="Times New Roman" w:cs="Times New Roman"/>
                <w:color w:val="000000"/>
                <w:kern w:val="0"/>
                <w:szCs w:val="22"/>
              </w:rPr>
              <w:t xml:space="preserve">$0 </w:t>
            </w:r>
          </w:p>
        </w:tc>
        <w:tc>
          <w:tcPr>
            <w:tcW w:w="1337" w:type="dxa"/>
            <w:vAlign w:val="center"/>
          </w:tcPr>
          <w:p w14:paraId="146EC81C" w14:textId="4E8E936F" w:rsidR="009415D7" w:rsidRPr="00384DD2" w:rsidRDefault="009415D7" w:rsidP="009415D7">
            <w:pPr>
              <w:pStyle w:val="TableBodyCenter"/>
              <w:rPr>
                <w:rFonts w:eastAsia="Times New Roman" w:cs="Times New Roman"/>
                <w:color w:val="000000"/>
                <w:kern w:val="0"/>
                <w:szCs w:val="22"/>
              </w:rPr>
            </w:pPr>
            <w:r w:rsidRPr="00384DD2">
              <w:rPr>
                <w:rFonts w:eastAsia="Times New Roman" w:cs="Times New Roman"/>
                <w:color w:val="000000"/>
                <w:kern w:val="0"/>
                <w:szCs w:val="22"/>
              </w:rPr>
              <w:t>0.0%</w:t>
            </w:r>
          </w:p>
        </w:tc>
        <w:tc>
          <w:tcPr>
            <w:tcW w:w="1337" w:type="dxa"/>
            <w:vAlign w:val="center"/>
          </w:tcPr>
          <w:p w14:paraId="78FF8939" w14:textId="250EF6D0" w:rsidR="009415D7" w:rsidRPr="00384DD2" w:rsidRDefault="009415D7" w:rsidP="009415D7">
            <w:pPr>
              <w:pStyle w:val="TableBodyCenter"/>
              <w:rPr>
                <w:rFonts w:eastAsia="Times New Roman" w:cs="Times New Roman"/>
                <w:color w:val="000000"/>
                <w:kern w:val="0"/>
                <w:szCs w:val="22"/>
              </w:rPr>
            </w:pPr>
            <w:r w:rsidRPr="00384DD2">
              <w:rPr>
                <w:rFonts w:eastAsia="Times New Roman" w:cs="Times New Roman"/>
                <w:color w:val="000000"/>
                <w:kern w:val="0"/>
                <w:szCs w:val="22"/>
              </w:rPr>
              <w:t xml:space="preserve">$0 </w:t>
            </w:r>
          </w:p>
        </w:tc>
        <w:tc>
          <w:tcPr>
            <w:tcW w:w="1337" w:type="dxa"/>
            <w:vAlign w:val="center"/>
          </w:tcPr>
          <w:p w14:paraId="7E40529A" w14:textId="26AFD935" w:rsidR="009415D7" w:rsidRPr="00384DD2" w:rsidRDefault="009415D7" w:rsidP="009415D7">
            <w:pPr>
              <w:pStyle w:val="TableBodyCenter"/>
              <w:rPr>
                <w:rFonts w:eastAsia="Times New Roman" w:cs="Times New Roman"/>
                <w:color w:val="000000"/>
                <w:kern w:val="0"/>
                <w:szCs w:val="22"/>
              </w:rPr>
            </w:pPr>
            <w:r w:rsidRPr="00384DD2">
              <w:rPr>
                <w:rFonts w:eastAsia="Times New Roman" w:cs="Times New Roman"/>
                <w:color w:val="000000"/>
                <w:kern w:val="0"/>
                <w:szCs w:val="22"/>
              </w:rPr>
              <w:t>0.0%</w:t>
            </w:r>
          </w:p>
        </w:tc>
        <w:tc>
          <w:tcPr>
            <w:tcW w:w="1337" w:type="dxa"/>
            <w:vAlign w:val="center"/>
          </w:tcPr>
          <w:p w14:paraId="04ADEABD" w14:textId="30100548" w:rsidR="009415D7" w:rsidRPr="00384DD2" w:rsidRDefault="009415D7" w:rsidP="009415D7">
            <w:pPr>
              <w:pStyle w:val="TableBodyCenter"/>
              <w:rPr>
                <w:rFonts w:eastAsia="Times New Roman" w:cs="Times New Roman"/>
                <w:color w:val="000000"/>
                <w:kern w:val="0"/>
                <w:szCs w:val="22"/>
              </w:rPr>
            </w:pPr>
            <w:r w:rsidRPr="00384DD2">
              <w:rPr>
                <w:rFonts w:eastAsia="Times New Roman" w:cs="Times New Roman"/>
                <w:color w:val="000000"/>
                <w:kern w:val="0"/>
                <w:szCs w:val="22"/>
              </w:rPr>
              <w:t xml:space="preserve">$0 </w:t>
            </w:r>
          </w:p>
        </w:tc>
        <w:tc>
          <w:tcPr>
            <w:tcW w:w="1337" w:type="dxa"/>
            <w:vAlign w:val="center"/>
          </w:tcPr>
          <w:p w14:paraId="1F1313D4" w14:textId="0AF091E1" w:rsidR="009415D7" w:rsidRPr="00384DD2" w:rsidRDefault="009415D7" w:rsidP="009415D7">
            <w:pPr>
              <w:pStyle w:val="TableBodyCenter"/>
              <w:rPr>
                <w:rFonts w:eastAsia="Times New Roman" w:cs="Times New Roman"/>
                <w:color w:val="000000"/>
                <w:kern w:val="0"/>
                <w:szCs w:val="22"/>
              </w:rPr>
            </w:pPr>
            <w:r w:rsidRPr="00384DD2">
              <w:rPr>
                <w:rFonts w:eastAsia="Times New Roman" w:cs="Times New Roman"/>
                <w:color w:val="000000"/>
                <w:kern w:val="0"/>
                <w:szCs w:val="22"/>
              </w:rPr>
              <w:t>0.0%</w:t>
            </w:r>
          </w:p>
        </w:tc>
      </w:tr>
      <w:tr w:rsidR="009415D7" w14:paraId="40EC2EEF" w14:textId="77777777" w:rsidTr="00301A2F">
        <w:trPr>
          <w:cantSplit/>
        </w:trPr>
        <w:tc>
          <w:tcPr>
            <w:tcW w:w="1338" w:type="dxa"/>
            <w:vAlign w:val="center"/>
          </w:tcPr>
          <w:p w14:paraId="0CBCBEA4" w14:textId="3FD155A6" w:rsidR="009415D7" w:rsidRPr="00384DD2" w:rsidRDefault="009415D7" w:rsidP="009415D7">
            <w:pPr>
              <w:pStyle w:val="TableBody"/>
              <w:rPr>
                <w:rFonts w:eastAsia="Times New Roman" w:cs="Times New Roman"/>
                <w:color w:val="000000"/>
                <w:kern w:val="0"/>
                <w:szCs w:val="22"/>
              </w:rPr>
            </w:pPr>
            <w:r w:rsidRPr="00384DD2">
              <w:rPr>
                <w:rFonts w:eastAsia="Times New Roman" w:cs="Times New Roman"/>
                <w:b/>
                <w:bCs/>
                <w:color w:val="000000"/>
                <w:kern w:val="0"/>
                <w:szCs w:val="22"/>
              </w:rPr>
              <w:t>TOTAL</w:t>
            </w:r>
          </w:p>
        </w:tc>
        <w:tc>
          <w:tcPr>
            <w:tcW w:w="1337" w:type="dxa"/>
            <w:vAlign w:val="center"/>
          </w:tcPr>
          <w:p w14:paraId="3FEA439D" w14:textId="5CCF9E70" w:rsidR="009415D7" w:rsidRPr="00384DD2" w:rsidRDefault="009415D7" w:rsidP="009415D7">
            <w:pPr>
              <w:pStyle w:val="TableBodyCenter"/>
              <w:rPr>
                <w:rFonts w:eastAsia="Times New Roman" w:cs="Times New Roman"/>
                <w:color w:val="000000"/>
                <w:kern w:val="0"/>
                <w:szCs w:val="22"/>
              </w:rPr>
            </w:pPr>
            <w:r w:rsidRPr="00384DD2">
              <w:rPr>
                <w:rFonts w:eastAsia="Times New Roman" w:cs="Times New Roman"/>
                <w:b/>
                <w:bCs/>
                <w:color w:val="000000"/>
                <w:kern w:val="0"/>
                <w:szCs w:val="22"/>
              </w:rPr>
              <w:t xml:space="preserve">$3,054,512 </w:t>
            </w:r>
          </w:p>
        </w:tc>
        <w:tc>
          <w:tcPr>
            <w:tcW w:w="1337" w:type="dxa"/>
            <w:vAlign w:val="center"/>
          </w:tcPr>
          <w:p w14:paraId="1930B40E" w14:textId="23FE266D" w:rsidR="009415D7" w:rsidRPr="00384DD2" w:rsidRDefault="009415D7" w:rsidP="009415D7">
            <w:pPr>
              <w:pStyle w:val="TableBodyCenter"/>
              <w:rPr>
                <w:rFonts w:eastAsia="Times New Roman" w:cs="Times New Roman"/>
                <w:color w:val="000000"/>
                <w:kern w:val="0"/>
                <w:szCs w:val="22"/>
              </w:rPr>
            </w:pPr>
            <w:r w:rsidRPr="00384DD2">
              <w:rPr>
                <w:rFonts w:eastAsia="Times New Roman" w:cs="Times New Roman"/>
                <w:b/>
                <w:bCs/>
                <w:color w:val="000000"/>
                <w:kern w:val="0"/>
                <w:szCs w:val="22"/>
              </w:rPr>
              <w:t>100.00%</w:t>
            </w:r>
          </w:p>
        </w:tc>
        <w:tc>
          <w:tcPr>
            <w:tcW w:w="1337" w:type="dxa"/>
            <w:vAlign w:val="center"/>
          </w:tcPr>
          <w:p w14:paraId="7C7844A4" w14:textId="6814E11D" w:rsidR="009415D7" w:rsidRPr="00384DD2" w:rsidRDefault="009415D7" w:rsidP="009415D7">
            <w:pPr>
              <w:pStyle w:val="TableBodyCenter"/>
              <w:rPr>
                <w:rFonts w:eastAsia="Times New Roman" w:cs="Times New Roman"/>
                <w:color w:val="000000"/>
                <w:kern w:val="0"/>
                <w:szCs w:val="22"/>
              </w:rPr>
            </w:pPr>
            <w:r w:rsidRPr="00384DD2">
              <w:rPr>
                <w:rFonts w:eastAsia="Times New Roman" w:cs="Times New Roman"/>
                <w:b/>
                <w:bCs/>
                <w:color w:val="000000"/>
                <w:kern w:val="0"/>
                <w:szCs w:val="22"/>
              </w:rPr>
              <w:t xml:space="preserve">$5,931,106 </w:t>
            </w:r>
          </w:p>
        </w:tc>
        <w:tc>
          <w:tcPr>
            <w:tcW w:w="1337" w:type="dxa"/>
            <w:vAlign w:val="center"/>
          </w:tcPr>
          <w:p w14:paraId="2CEE3354" w14:textId="040CF440" w:rsidR="009415D7" w:rsidRPr="00384DD2" w:rsidRDefault="009415D7" w:rsidP="009415D7">
            <w:pPr>
              <w:pStyle w:val="TableBodyCenter"/>
              <w:rPr>
                <w:rFonts w:eastAsia="Times New Roman" w:cs="Times New Roman"/>
                <w:color w:val="000000"/>
                <w:kern w:val="0"/>
                <w:szCs w:val="22"/>
              </w:rPr>
            </w:pPr>
            <w:r w:rsidRPr="00384DD2">
              <w:rPr>
                <w:rFonts w:eastAsia="Times New Roman" w:cs="Times New Roman"/>
                <w:b/>
                <w:bCs/>
                <w:color w:val="000000"/>
                <w:kern w:val="0"/>
                <w:szCs w:val="22"/>
              </w:rPr>
              <w:t>100.00%</w:t>
            </w:r>
          </w:p>
        </w:tc>
        <w:tc>
          <w:tcPr>
            <w:tcW w:w="1337" w:type="dxa"/>
            <w:vAlign w:val="center"/>
          </w:tcPr>
          <w:p w14:paraId="4933D8C9" w14:textId="0002DF25" w:rsidR="009415D7" w:rsidRPr="00384DD2" w:rsidRDefault="009415D7" w:rsidP="009415D7">
            <w:pPr>
              <w:pStyle w:val="TableBodyCenter"/>
              <w:rPr>
                <w:rFonts w:eastAsia="Times New Roman" w:cs="Times New Roman"/>
                <w:color w:val="000000"/>
                <w:kern w:val="0"/>
                <w:szCs w:val="22"/>
              </w:rPr>
            </w:pPr>
            <w:r w:rsidRPr="00384DD2">
              <w:rPr>
                <w:rFonts w:eastAsia="Times New Roman" w:cs="Times New Roman"/>
                <w:b/>
                <w:bCs/>
                <w:color w:val="000000"/>
                <w:kern w:val="0"/>
                <w:szCs w:val="22"/>
              </w:rPr>
              <w:t xml:space="preserve">$5,855,714 </w:t>
            </w:r>
          </w:p>
        </w:tc>
        <w:tc>
          <w:tcPr>
            <w:tcW w:w="1337" w:type="dxa"/>
            <w:vAlign w:val="center"/>
          </w:tcPr>
          <w:p w14:paraId="6510647E" w14:textId="09374225" w:rsidR="009415D7" w:rsidRPr="00384DD2" w:rsidRDefault="009415D7" w:rsidP="009415D7">
            <w:pPr>
              <w:pStyle w:val="TableBodyCenter"/>
              <w:rPr>
                <w:rFonts w:eastAsia="Times New Roman" w:cs="Times New Roman"/>
                <w:color w:val="000000"/>
                <w:kern w:val="0"/>
                <w:szCs w:val="22"/>
              </w:rPr>
            </w:pPr>
            <w:r w:rsidRPr="00384DD2">
              <w:rPr>
                <w:rFonts w:eastAsia="Times New Roman" w:cs="Times New Roman"/>
                <w:b/>
                <w:bCs/>
                <w:color w:val="000000"/>
                <w:kern w:val="0"/>
                <w:szCs w:val="22"/>
              </w:rPr>
              <w:t>100.00%</w:t>
            </w:r>
          </w:p>
        </w:tc>
      </w:tr>
    </w:tbl>
    <w:p w14:paraId="12524FCE" w14:textId="18EA1BA1" w:rsidR="00384DD2" w:rsidRDefault="00AC682B" w:rsidP="009415D7">
      <w:pPr>
        <w:pStyle w:val="Source"/>
      </w:pPr>
      <w:r>
        <w:t>Source: SRTA</w:t>
      </w:r>
    </w:p>
    <w:p w14:paraId="2205CE9B" w14:textId="7B0B21A2" w:rsidR="002545DB" w:rsidRDefault="00C87024" w:rsidP="00C87024">
      <w:pPr>
        <w:pStyle w:val="BodyText"/>
      </w:pPr>
      <w:r w:rsidRPr="4ED09AEE">
        <w:t>The largest source of SRTA’s operating funds in FY</w:t>
      </w:r>
      <w:r w:rsidR="00EC0D2D">
        <w:t xml:space="preserve"> </w:t>
      </w:r>
      <w:r w:rsidRPr="4ED09AEE">
        <w:t>2024 came from state funding (49.7</w:t>
      </w:r>
      <w:r w:rsidR="0060713D">
        <w:t> </w:t>
      </w:r>
      <w:r w:rsidR="00F2701C">
        <w:t>percent</w:t>
      </w:r>
      <w:r w:rsidRPr="4ED09AEE">
        <w:t xml:space="preserve">), which is a change from years past </w:t>
      </w:r>
      <w:r>
        <w:t>when</w:t>
      </w:r>
      <w:r w:rsidRPr="4ED09AEE">
        <w:t xml:space="preserve"> the </w:t>
      </w:r>
      <w:r w:rsidRPr="00F64BFF">
        <w:t xml:space="preserve">largest source of </w:t>
      </w:r>
      <w:r w:rsidRPr="00F64BFF">
        <w:rPr>
          <w:rStyle w:val="CommentReference"/>
          <w:sz w:val="22"/>
          <w:szCs w:val="22"/>
        </w:rPr>
        <w:t>S</w:t>
      </w:r>
      <w:r w:rsidRPr="00F64BFF">
        <w:t>RTA’s funding was provided by the federal government, as shown in</w:t>
      </w:r>
      <w:r w:rsidR="001531FA" w:rsidRPr="00F64BFF">
        <w:t xml:space="preserve"> </w:t>
      </w:r>
      <w:r w:rsidR="008D4A5F" w:rsidRPr="00F64BFF">
        <w:fldChar w:fldCharType="begin"/>
      </w:r>
      <w:r w:rsidR="008D4A5F" w:rsidRPr="00F64BFF">
        <w:instrText xml:space="preserve"> REF _Ref202946211 \h </w:instrText>
      </w:r>
      <w:r w:rsidR="00F64BFF">
        <w:instrText xml:space="preserve"> \* MERGEFORMAT </w:instrText>
      </w:r>
      <w:r w:rsidR="008D4A5F" w:rsidRPr="00F64BFF">
        <w:fldChar w:fldCharType="separate"/>
      </w:r>
      <w:r w:rsidR="00E4623A">
        <w:t xml:space="preserve">Table </w:t>
      </w:r>
      <w:r w:rsidR="00E4623A">
        <w:rPr>
          <w:noProof/>
        </w:rPr>
        <w:t>13</w:t>
      </w:r>
      <w:r w:rsidR="008D4A5F" w:rsidRPr="00F64BFF">
        <w:fldChar w:fldCharType="end"/>
      </w:r>
      <w:r w:rsidRPr="00F64BFF">
        <w:t xml:space="preserve">. </w:t>
      </w:r>
      <w:r w:rsidR="007C6B4C" w:rsidRPr="00F64BFF">
        <w:t xml:space="preserve">SRTA </w:t>
      </w:r>
      <w:r w:rsidR="004F6B40" w:rsidRPr="00EB6E8D">
        <w:t xml:space="preserve">also previously received COVID-era federal funding in the form of Coronavirus Aid, Relief, and Economic Security Act </w:t>
      </w:r>
      <w:r w:rsidR="004F6B40">
        <w:t xml:space="preserve">(which had to be obligated by May 11, 2023), </w:t>
      </w:r>
      <w:r w:rsidR="004F6B40" w:rsidRPr="003B4134">
        <w:t>Coronavirus Response and Relief Supplemental Appropriations</w:t>
      </w:r>
      <w:r w:rsidR="004F6B40">
        <w:t xml:space="preserve"> (obligated by September 30, 2023)</w:t>
      </w:r>
      <w:r w:rsidR="00835395">
        <w:t>,</w:t>
      </w:r>
      <w:r w:rsidR="004F6B40">
        <w:t xml:space="preserve"> and </w:t>
      </w:r>
      <w:r w:rsidR="004F6B40" w:rsidRPr="00EB6E8D">
        <w:t xml:space="preserve">American Rescue Plan Act funding </w:t>
      </w:r>
      <w:r w:rsidR="004F6B40">
        <w:t>(</w:t>
      </w:r>
      <w:r w:rsidR="004F6B40" w:rsidRPr="00EB6E8D">
        <w:t xml:space="preserve">which </w:t>
      </w:r>
      <w:r w:rsidR="004F6B40">
        <w:t xml:space="preserve">had to be obligated by September 30, 2024), </w:t>
      </w:r>
      <w:r w:rsidR="004F6B40" w:rsidRPr="00F64BFF">
        <w:t>which SRTA has fully utilized</w:t>
      </w:r>
      <w:r w:rsidR="004F6B40">
        <w:t>. These fund sources could be used by SRTA for both capital and operating expenses.</w:t>
      </w:r>
      <w:r w:rsidR="007C6B4C" w:rsidRPr="00F64BFF">
        <w:t> </w:t>
      </w:r>
      <w:r w:rsidRPr="00F64BFF">
        <w:t>From</w:t>
      </w:r>
      <w:r w:rsidRPr="4ED09AEE">
        <w:t xml:space="preserve"> FY</w:t>
      </w:r>
      <w:r w:rsidR="00EC0D2D">
        <w:t xml:space="preserve"> </w:t>
      </w:r>
      <w:r w:rsidRPr="4ED09AEE">
        <w:t>2023 to FY</w:t>
      </w:r>
      <w:r w:rsidR="00EC0D2D">
        <w:t xml:space="preserve"> </w:t>
      </w:r>
      <w:r w:rsidRPr="4ED09AEE">
        <w:t>2024</w:t>
      </w:r>
      <w:r w:rsidR="001531FA">
        <w:t>,</w:t>
      </w:r>
      <w:r w:rsidRPr="4ED09AEE">
        <w:t xml:space="preserve"> the amount of state funding increased from $7 million to $13 million</w:t>
      </w:r>
      <w:r w:rsidR="002E35D9">
        <w:t xml:space="preserve"> </w:t>
      </w:r>
      <w:r w:rsidR="0070467C">
        <w:t xml:space="preserve">through a combination of discretionary grant funds and an increase in </w:t>
      </w:r>
      <w:r w:rsidR="00DA55ED">
        <w:t>state</w:t>
      </w:r>
      <w:r w:rsidR="00C82ED2">
        <w:t xml:space="preserve"> operating formula funds.</w:t>
      </w:r>
      <w:r w:rsidR="002E35D9" w:rsidRPr="4ED09AEE">
        <w:t xml:space="preserve"> </w:t>
      </w:r>
      <w:r w:rsidRPr="4ED09AEE">
        <w:t xml:space="preserve">Overall total funding </w:t>
      </w:r>
      <w:r w:rsidR="006F0ADE">
        <w:t>sources</w:t>
      </w:r>
      <w:r w:rsidRPr="4ED09AEE">
        <w:t xml:space="preserve"> </w:t>
      </w:r>
      <w:r w:rsidR="00806F7F">
        <w:t>grew</w:t>
      </w:r>
      <w:r w:rsidRPr="4ED09AEE">
        <w:t xml:space="preserve"> from $22.5 million in FY</w:t>
      </w:r>
      <w:r w:rsidR="00EC0D2D">
        <w:t xml:space="preserve"> </w:t>
      </w:r>
      <w:r w:rsidRPr="4ED09AEE">
        <w:t>2022 to $26.4 million in FY</w:t>
      </w:r>
      <w:r w:rsidR="00EC0D2D">
        <w:t xml:space="preserve"> </w:t>
      </w:r>
      <w:r w:rsidRPr="4ED09AEE">
        <w:t xml:space="preserve">2024, largely due to an increase in funding from the state. </w:t>
      </w:r>
    </w:p>
    <w:p w14:paraId="505BEBF6" w14:textId="23DD9DC7" w:rsidR="00C87024" w:rsidRDefault="00C87024" w:rsidP="00C87024">
      <w:pPr>
        <w:pStyle w:val="BodyText"/>
      </w:pPr>
      <w:r w:rsidRPr="4ED09AEE">
        <w:t>The amount of funding from fareboxes has decreased over time due to SRTA offering fare</w:t>
      </w:r>
      <w:r w:rsidR="00835395">
        <w:t>-</w:t>
      </w:r>
      <w:r w:rsidRPr="4ED09AEE">
        <w:t>free service</w:t>
      </w:r>
      <w:r w:rsidR="007249A9">
        <w:t xml:space="preserve"> </w:t>
      </w:r>
      <w:r w:rsidR="00FB7BDD">
        <w:t>for its fixed routes and complementary ADA</w:t>
      </w:r>
      <w:r w:rsidR="000056D3">
        <w:t xml:space="preserve"> </w:t>
      </w:r>
      <w:r w:rsidR="00312E1F">
        <w:t xml:space="preserve">funded by </w:t>
      </w:r>
      <w:r w:rsidR="000056D3">
        <w:t xml:space="preserve">a state </w:t>
      </w:r>
      <w:r w:rsidR="00943D7B">
        <w:t>grant, Try Transit,</w:t>
      </w:r>
      <w:r w:rsidR="0032636A">
        <w:t xml:space="preserve"> </w:t>
      </w:r>
      <w:r w:rsidR="00BC3A3F">
        <w:t>that replaced revenue lost by</w:t>
      </w:r>
      <w:r w:rsidR="008A4086">
        <w:t xml:space="preserve"> removing fare collection. </w:t>
      </w:r>
      <w:r w:rsidR="004D22B9">
        <w:t>The Try Transit grants had been available in the past for short duration fare</w:t>
      </w:r>
      <w:r w:rsidR="00806F7F">
        <w:t>-</w:t>
      </w:r>
      <w:r w:rsidR="004D22B9">
        <w:t xml:space="preserve">free operations </w:t>
      </w:r>
      <w:r w:rsidR="00DA62B5">
        <w:t>for the Christmas season</w:t>
      </w:r>
      <w:r w:rsidR="009E6BFE">
        <w:t>. In FY 2024</w:t>
      </w:r>
      <w:r w:rsidR="00806F7F">
        <w:t>,</w:t>
      </w:r>
      <w:r w:rsidR="0032636A">
        <w:t xml:space="preserve"> </w:t>
      </w:r>
      <w:r w:rsidR="00683B05">
        <w:t>funds were</w:t>
      </w:r>
      <w:r w:rsidR="00DA62B5">
        <w:t xml:space="preserve"> extended for longer </w:t>
      </w:r>
      <w:r w:rsidR="00683B05">
        <w:t>period</w:t>
      </w:r>
      <w:r w:rsidR="00665754">
        <w:t xml:space="preserve">s </w:t>
      </w:r>
      <w:r w:rsidR="00CD388A">
        <w:t xml:space="preserve">determined </w:t>
      </w:r>
      <w:r w:rsidR="00665754">
        <w:t>by the RTAs</w:t>
      </w:r>
      <w:r w:rsidR="0032636A">
        <w:t xml:space="preserve">; </w:t>
      </w:r>
      <w:r w:rsidR="00DA62B5">
        <w:t xml:space="preserve">SRTA used </w:t>
      </w:r>
      <w:r w:rsidR="00CD388A">
        <w:t xml:space="preserve">FY 2024 </w:t>
      </w:r>
      <w:r w:rsidR="00DA62B5">
        <w:t xml:space="preserve">Try Transit funds to </w:t>
      </w:r>
      <w:r w:rsidR="00487A8C">
        <w:t xml:space="preserve">operate fare free </w:t>
      </w:r>
      <w:r w:rsidR="0032636A">
        <w:t xml:space="preserve">from </w:t>
      </w:r>
      <w:r w:rsidR="00487A8C">
        <w:t>January 1</w:t>
      </w:r>
      <w:r w:rsidR="0032636A">
        <w:t xml:space="preserve"> to June 30, 2024</w:t>
      </w:r>
      <w:r w:rsidR="00A561CD">
        <w:t xml:space="preserve">. Try Transit funds were </w:t>
      </w:r>
      <w:r w:rsidR="0032636A">
        <w:t>again available</w:t>
      </w:r>
      <w:r w:rsidR="00A561CD">
        <w:t xml:space="preserve"> in FY 2025 </w:t>
      </w:r>
      <w:r w:rsidR="0032636A">
        <w:t xml:space="preserve">and </w:t>
      </w:r>
      <w:r w:rsidR="00A561CD">
        <w:t>provide</w:t>
      </w:r>
      <w:r w:rsidR="0032636A">
        <w:t xml:space="preserve">d funding </w:t>
      </w:r>
      <w:r w:rsidR="00A561CD">
        <w:t>for a full year of fare</w:t>
      </w:r>
      <w:r w:rsidR="00806F7F">
        <w:t>-</w:t>
      </w:r>
      <w:r w:rsidR="00A561CD">
        <w:t>free operation</w:t>
      </w:r>
      <w:r w:rsidR="00B40D3B">
        <w:t xml:space="preserve">. In </w:t>
      </w:r>
      <w:r w:rsidR="0032636A">
        <w:t xml:space="preserve">FY </w:t>
      </w:r>
      <w:r w:rsidR="004B642B">
        <w:t>2026, fare</w:t>
      </w:r>
      <w:r w:rsidR="00806F7F">
        <w:t>-</w:t>
      </w:r>
      <w:r w:rsidR="004B642B">
        <w:t>free operations were mandated by state legislation and funded accordingly.</w:t>
      </w:r>
      <w:r w:rsidR="007249A9">
        <w:t xml:space="preserve"> </w:t>
      </w:r>
    </w:p>
    <w:p w14:paraId="717825A4" w14:textId="1B18A6E5" w:rsidR="00C87024" w:rsidRDefault="00C87024" w:rsidP="00C87024">
      <w:pPr>
        <w:pStyle w:val="Caption"/>
      </w:pPr>
      <w:bookmarkStart w:id="151" w:name="_Ref204078628"/>
      <w:bookmarkStart w:id="152" w:name="_Ref202946211"/>
      <w:bookmarkStart w:id="153" w:name="_Toc222142768"/>
      <w:r>
        <w:t xml:space="preserve">Table </w:t>
      </w:r>
      <w:bookmarkEnd w:id="151"/>
      <w:r>
        <w:fldChar w:fldCharType="begin"/>
      </w:r>
      <w:r>
        <w:instrText xml:space="preserve"> SEQ Table \* ARABIC </w:instrText>
      </w:r>
      <w:r>
        <w:fldChar w:fldCharType="separate"/>
      </w:r>
      <w:r w:rsidR="00E4623A">
        <w:rPr>
          <w:noProof/>
        </w:rPr>
        <w:t>13</w:t>
      </w:r>
      <w:r>
        <w:fldChar w:fldCharType="end"/>
      </w:r>
      <w:bookmarkEnd w:id="152"/>
      <w:r>
        <w:t>. O</w:t>
      </w:r>
      <w:r w:rsidRPr="00D758FE">
        <w:t xml:space="preserve">perating </w:t>
      </w:r>
      <w:r w:rsidR="004F5E99">
        <w:t xml:space="preserve">Expenses </w:t>
      </w:r>
      <w:r w:rsidRPr="00D758FE">
        <w:t>Funding Sources</w:t>
      </w:r>
      <w:r w:rsidR="00835395">
        <w:t xml:space="preserve"> (FY 2022-FY 2024)</w:t>
      </w:r>
      <w:bookmarkEnd w:id="153"/>
    </w:p>
    <w:tbl>
      <w:tblPr>
        <w:tblStyle w:val="TableGrid"/>
        <w:tblW w:w="5000" w:type="pct"/>
        <w:tblBorders>
          <w:left w:val="none" w:sz="0" w:space="0" w:color="auto"/>
          <w:right w:val="none" w:sz="0" w:space="0" w:color="auto"/>
        </w:tblBorders>
        <w:tblLayout w:type="fixed"/>
        <w:tblLook w:val="04A0" w:firstRow="1" w:lastRow="0" w:firstColumn="1" w:lastColumn="0" w:noHBand="0" w:noVBand="1"/>
      </w:tblPr>
      <w:tblGrid>
        <w:gridCol w:w="1080"/>
        <w:gridCol w:w="1440"/>
        <w:gridCol w:w="1260"/>
        <w:gridCol w:w="1440"/>
        <w:gridCol w:w="1260"/>
        <w:gridCol w:w="1523"/>
        <w:gridCol w:w="1357"/>
      </w:tblGrid>
      <w:tr w:rsidR="00C87024" w14:paraId="68BD0CD8" w14:textId="77777777" w:rsidTr="00D25AD4">
        <w:trPr>
          <w:cnfStyle w:val="100000000000" w:firstRow="1" w:lastRow="0" w:firstColumn="0" w:lastColumn="0" w:oddVBand="0" w:evenVBand="0" w:oddHBand="0" w:evenHBand="0" w:firstRowFirstColumn="0" w:firstRowLastColumn="0" w:lastRowFirstColumn="0" w:lastRowLastColumn="0"/>
          <w:cantSplit/>
          <w:tblHeader/>
        </w:trPr>
        <w:tc>
          <w:tcPr>
            <w:tcW w:w="1080" w:type="dxa"/>
            <w:tcBorders>
              <w:bottom w:val="single" w:sz="24" w:space="0" w:color="auto"/>
            </w:tcBorders>
            <w:vAlign w:val="bottom"/>
          </w:tcPr>
          <w:p w14:paraId="2948E649" w14:textId="77777777" w:rsidR="00C87024" w:rsidRDefault="00C87024" w:rsidP="00D25AD4">
            <w:pPr>
              <w:pStyle w:val="TableHeadingCenter"/>
            </w:pPr>
            <w:r w:rsidRPr="001F691F">
              <w:t>Funding Source</w:t>
            </w:r>
          </w:p>
        </w:tc>
        <w:tc>
          <w:tcPr>
            <w:tcW w:w="1440" w:type="dxa"/>
            <w:tcBorders>
              <w:bottom w:val="single" w:sz="24" w:space="0" w:color="auto"/>
            </w:tcBorders>
            <w:vAlign w:val="bottom"/>
          </w:tcPr>
          <w:p w14:paraId="6CB752F6" w14:textId="66F278D0" w:rsidR="00C87024" w:rsidRDefault="00C87024" w:rsidP="00D25AD4">
            <w:pPr>
              <w:pStyle w:val="TableHeadingCenter"/>
            </w:pPr>
            <w:r w:rsidRPr="007635B4">
              <w:t>FY</w:t>
            </w:r>
            <w:r w:rsidR="00EC0D2D">
              <w:t xml:space="preserve"> </w:t>
            </w:r>
            <w:r w:rsidRPr="007635B4">
              <w:t>2022</w:t>
            </w:r>
          </w:p>
        </w:tc>
        <w:tc>
          <w:tcPr>
            <w:tcW w:w="1260" w:type="dxa"/>
            <w:tcBorders>
              <w:bottom w:val="single" w:sz="24" w:space="0" w:color="auto"/>
            </w:tcBorders>
            <w:vAlign w:val="bottom"/>
          </w:tcPr>
          <w:p w14:paraId="4FF69C68" w14:textId="0F34C0D5" w:rsidR="00C87024" w:rsidRDefault="00D25AD4" w:rsidP="00D25AD4">
            <w:pPr>
              <w:pStyle w:val="TableHeadingCenter"/>
            </w:pPr>
            <w:r>
              <w:t>Percentage</w:t>
            </w:r>
            <w:r w:rsidRPr="00384DD2">
              <w:t xml:space="preserve"> </w:t>
            </w:r>
            <w:r w:rsidR="00C87024" w:rsidRPr="007635B4">
              <w:t>of FY</w:t>
            </w:r>
            <w:r w:rsidR="00EC0D2D">
              <w:t xml:space="preserve"> 20</w:t>
            </w:r>
            <w:r w:rsidR="00C87024" w:rsidRPr="007635B4">
              <w:t>22 Total</w:t>
            </w:r>
          </w:p>
        </w:tc>
        <w:tc>
          <w:tcPr>
            <w:tcW w:w="1440" w:type="dxa"/>
            <w:tcBorders>
              <w:bottom w:val="single" w:sz="24" w:space="0" w:color="auto"/>
            </w:tcBorders>
            <w:vAlign w:val="bottom"/>
          </w:tcPr>
          <w:p w14:paraId="42DB1121" w14:textId="206B3E6B" w:rsidR="00C87024" w:rsidRDefault="00C87024" w:rsidP="00D25AD4">
            <w:pPr>
              <w:pStyle w:val="TableHeadingCenter"/>
            </w:pPr>
            <w:r w:rsidRPr="007635B4">
              <w:t>FY</w:t>
            </w:r>
            <w:r w:rsidR="00EC0D2D">
              <w:t xml:space="preserve"> </w:t>
            </w:r>
            <w:r w:rsidRPr="007635B4">
              <w:t>2023</w:t>
            </w:r>
          </w:p>
        </w:tc>
        <w:tc>
          <w:tcPr>
            <w:tcW w:w="1260" w:type="dxa"/>
            <w:tcBorders>
              <w:bottom w:val="single" w:sz="24" w:space="0" w:color="auto"/>
            </w:tcBorders>
            <w:vAlign w:val="bottom"/>
          </w:tcPr>
          <w:p w14:paraId="692D0689" w14:textId="56BAF330" w:rsidR="00C87024" w:rsidRDefault="00D25AD4" w:rsidP="00D25AD4">
            <w:pPr>
              <w:pStyle w:val="TableHeadingCenter"/>
            </w:pPr>
            <w:r>
              <w:t>Percentage</w:t>
            </w:r>
            <w:r w:rsidRPr="00384DD2">
              <w:t xml:space="preserve"> </w:t>
            </w:r>
            <w:r w:rsidR="00C87024" w:rsidRPr="007635B4">
              <w:t>of FY</w:t>
            </w:r>
            <w:r w:rsidR="00EC0D2D">
              <w:t xml:space="preserve"> 20</w:t>
            </w:r>
            <w:r w:rsidR="00C87024" w:rsidRPr="007635B4">
              <w:t>23 Total</w:t>
            </w:r>
          </w:p>
        </w:tc>
        <w:tc>
          <w:tcPr>
            <w:tcW w:w="1523" w:type="dxa"/>
            <w:tcBorders>
              <w:bottom w:val="single" w:sz="24" w:space="0" w:color="auto"/>
            </w:tcBorders>
            <w:vAlign w:val="bottom"/>
          </w:tcPr>
          <w:p w14:paraId="7F60B704" w14:textId="092E3324" w:rsidR="00C87024" w:rsidRDefault="00C87024" w:rsidP="00D25AD4">
            <w:pPr>
              <w:pStyle w:val="TableHeadingCenter"/>
            </w:pPr>
            <w:r w:rsidRPr="007635B4">
              <w:t>FY</w:t>
            </w:r>
            <w:r w:rsidR="00EC0D2D">
              <w:t xml:space="preserve"> </w:t>
            </w:r>
            <w:r w:rsidRPr="007635B4">
              <w:t>2024</w:t>
            </w:r>
          </w:p>
        </w:tc>
        <w:tc>
          <w:tcPr>
            <w:tcW w:w="1357" w:type="dxa"/>
            <w:tcBorders>
              <w:bottom w:val="single" w:sz="24" w:space="0" w:color="auto"/>
            </w:tcBorders>
            <w:vAlign w:val="bottom"/>
          </w:tcPr>
          <w:p w14:paraId="3C5A2152" w14:textId="722CE14C" w:rsidR="00C87024" w:rsidRDefault="00D25AD4" w:rsidP="00D25AD4">
            <w:pPr>
              <w:pStyle w:val="TableHeadingCenter"/>
            </w:pPr>
            <w:r>
              <w:t>Percentage</w:t>
            </w:r>
            <w:r w:rsidRPr="00384DD2">
              <w:t xml:space="preserve"> </w:t>
            </w:r>
            <w:r w:rsidR="00C87024" w:rsidRPr="007635B4">
              <w:t>of FY</w:t>
            </w:r>
            <w:r w:rsidR="00EC0D2D">
              <w:t xml:space="preserve"> 20</w:t>
            </w:r>
            <w:r w:rsidR="00C87024" w:rsidRPr="007635B4">
              <w:t>24 Total</w:t>
            </w:r>
          </w:p>
        </w:tc>
      </w:tr>
      <w:tr w:rsidR="00C87024" w14:paraId="17B0270E" w14:textId="77777777" w:rsidTr="00D25AD4">
        <w:trPr>
          <w:cantSplit/>
        </w:trPr>
        <w:tc>
          <w:tcPr>
            <w:tcW w:w="1080" w:type="dxa"/>
            <w:tcBorders>
              <w:top w:val="single" w:sz="24" w:space="0" w:color="auto"/>
            </w:tcBorders>
          </w:tcPr>
          <w:p w14:paraId="37A2B44E" w14:textId="77777777" w:rsidR="00C87024" w:rsidRDefault="00C87024">
            <w:pPr>
              <w:pStyle w:val="TableBody"/>
            </w:pPr>
            <w:r w:rsidRPr="001F691F">
              <w:t>Federal</w:t>
            </w:r>
          </w:p>
        </w:tc>
        <w:tc>
          <w:tcPr>
            <w:tcW w:w="1440" w:type="dxa"/>
            <w:tcBorders>
              <w:top w:val="single" w:sz="24" w:space="0" w:color="auto"/>
            </w:tcBorders>
          </w:tcPr>
          <w:p w14:paraId="77EBD525" w14:textId="77777777" w:rsidR="00C87024" w:rsidRDefault="00C87024">
            <w:pPr>
              <w:pStyle w:val="TableBodyRight"/>
            </w:pPr>
            <w:r w:rsidRPr="007635B4">
              <w:t>$9,742,719</w:t>
            </w:r>
          </w:p>
        </w:tc>
        <w:tc>
          <w:tcPr>
            <w:tcW w:w="1260" w:type="dxa"/>
            <w:tcBorders>
              <w:top w:val="single" w:sz="24" w:space="0" w:color="auto"/>
            </w:tcBorders>
          </w:tcPr>
          <w:p w14:paraId="2D5CF137" w14:textId="77777777" w:rsidR="00C87024" w:rsidRDefault="00C87024">
            <w:pPr>
              <w:pStyle w:val="TableBodyRight"/>
            </w:pPr>
            <w:r w:rsidRPr="007635B4">
              <w:t>43.3%</w:t>
            </w:r>
          </w:p>
        </w:tc>
        <w:tc>
          <w:tcPr>
            <w:tcW w:w="1440" w:type="dxa"/>
            <w:tcBorders>
              <w:top w:val="single" w:sz="24" w:space="0" w:color="auto"/>
            </w:tcBorders>
          </w:tcPr>
          <w:p w14:paraId="619E9FB9" w14:textId="77777777" w:rsidR="00C87024" w:rsidRDefault="00C87024">
            <w:pPr>
              <w:pStyle w:val="TableBodyRight"/>
            </w:pPr>
            <w:r w:rsidRPr="007635B4">
              <w:t>$11,282,227</w:t>
            </w:r>
          </w:p>
        </w:tc>
        <w:tc>
          <w:tcPr>
            <w:tcW w:w="1260" w:type="dxa"/>
            <w:tcBorders>
              <w:top w:val="single" w:sz="24" w:space="0" w:color="auto"/>
            </w:tcBorders>
          </w:tcPr>
          <w:p w14:paraId="1D6266C2" w14:textId="77777777" w:rsidR="00C87024" w:rsidRDefault="00C87024">
            <w:pPr>
              <w:pStyle w:val="TableBodyRight"/>
            </w:pPr>
            <w:r w:rsidRPr="007635B4">
              <w:t>47.2%</w:t>
            </w:r>
          </w:p>
        </w:tc>
        <w:tc>
          <w:tcPr>
            <w:tcW w:w="1523" w:type="dxa"/>
            <w:tcBorders>
              <w:top w:val="single" w:sz="24" w:space="0" w:color="auto"/>
            </w:tcBorders>
          </w:tcPr>
          <w:p w14:paraId="630CDF31" w14:textId="77777777" w:rsidR="00C87024" w:rsidRDefault="00C87024">
            <w:pPr>
              <w:pStyle w:val="TableBodyRight"/>
            </w:pPr>
            <w:r w:rsidRPr="007635B4">
              <w:t>$8,277,892</w:t>
            </w:r>
          </w:p>
        </w:tc>
        <w:tc>
          <w:tcPr>
            <w:tcW w:w="1357" w:type="dxa"/>
            <w:tcBorders>
              <w:top w:val="single" w:sz="24" w:space="0" w:color="auto"/>
            </w:tcBorders>
          </w:tcPr>
          <w:p w14:paraId="7FDB35E9" w14:textId="77777777" w:rsidR="00C87024" w:rsidRDefault="00C87024">
            <w:pPr>
              <w:pStyle w:val="TableBodyRight"/>
            </w:pPr>
            <w:r w:rsidRPr="007635B4">
              <w:t>31.4%</w:t>
            </w:r>
          </w:p>
        </w:tc>
      </w:tr>
      <w:tr w:rsidR="00C87024" w14:paraId="2065F386" w14:textId="77777777" w:rsidTr="00D25AD4">
        <w:trPr>
          <w:cantSplit/>
        </w:trPr>
        <w:tc>
          <w:tcPr>
            <w:tcW w:w="1080" w:type="dxa"/>
          </w:tcPr>
          <w:p w14:paraId="5BD6FDDB" w14:textId="77777777" w:rsidR="00C87024" w:rsidRDefault="00C87024">
            <w:pPr>
              <w:pStyle w:val="TableBody"/>
            </w:pPr>
            <w:r w:rsidRPr="001F691F">
              <w:t>State</w:t>
            </w:r>
          </w:p>
        </w:tc>
        <w:tc>
          <w:tcPr>
            <w:tcW w:w="1440" w:type="dxa"/>
          </w:tcPr>
          <w:p w14:paraId="61D5961F" w14:textId="77777777" w:rsidR="00C87024" w:rsidRDefault="00C87024">
            <w:pPr>
              <w:pStyle w:val="TableBodyRight"/>
            </w:pPr>
            <w:r w:rsidRPr="007635B4">
              <w:t>$7,175,334</w:t>
            </w:r>
          </w:p>
        </w:tc>
        <w:tc>
          <w:tcPr>
            <w:tcW w:w="1260" w:type="dxa"/>
          </w:tcPr>
          <w:p w14:paraId="59ECFBC0" w14:textId="77777777" w:rsidR="00C87024" w:rsidRDefault="00C87024">
            <w:pPr>
              <w:pStyle w:val="TableBodyRight"/>
            </w:pPr>
            <w:r w:rsidRPr="007635B4">
              <w:t>31.9%</w:t>
            </w:r>
          </w:p>
        </w:tc>
        <w:tc>
          <w:tcPr>
            <w:tcW w:w="1440" w:type="dxa"/>
          </w:tcPr>
          <w:p w14:paraId="7382E271" w14:textId="77777777" w:rsidR="00C87024" w:rsidRDefault="00C87024">
            <w:pPr>
              <w:pStyle w:val="TableBodyRight"/>
            </w:pPr>
            <w:r w:rsidRPr="007635B4">
              <w:t>$6,957,548</w:t>
            </w:r>
          </w:p>
        </w:tc>
        <w:tc>
          <w:tcPr>
            <w:tcW w:w="1260" w:type="dxa"/>
          </w:tcPr>
          <w:p w14:paraId="7F360641" w14:textId="77777777" w:rsidR="00C87024" w:rsidRDefault="00C87024">
            <w:pPr>
              <w:pStyle w:val="TableBodyRight"/>
            </w:pPr>
            <w:r w:rsidRPr="007635B4">
              <w:t>29.1%</w:t>
            </w:r>
          </w:p>
        </w:tc>
        <w:tc>
          <w:tcPr>
            <w:tcW w:w="1523" w:type="dxa"/>
          </w:tcPr>
          <w:p w14:paraId="569AD988" w14:textId="77777777" w:rsidR="00C87024" w:rsidRDefault="00C87024">
            <w:pPr>
              <w:pStyle w:val="TableBodyRight"/>
            </w:pPr>
            <w:r w:rsidRPr="007635B4">
              <w:t>$13,112,136</w:t>
            </w:r>
          </w:p>
        </w:tc>
        <w:tc>
          <w:tcPr>
            <w:tcW w:w="1357" w:type="dxa"/>
          </w:tcPr>
          <w:p w14:paraId="0D98223B" w14:textId="77777777" w:rsidR="00C87024" w:rsidRDefault="00C87024">
            <w:pPr>
              <w:pStyle w:val="TableBodyRight"/>
            </w:pPr>
            <w:r w:rsidRPr="007635B4">
              <w:t>49.7%</w:t>
            </w:r>
          </w:p>
        </w:tc>
      </w:tr>
      <w:tr w:rsidR="00C87024" w14:paraId="14EAA3D2" w14:textId="77777777" w:rsidTr="00D25AD4">
        <w:trPr>
          <w:cantSplit/>
        </w:trPr>
        <w:tc>
          <w:tcPr>
            <w:tcW w:w="1080" w:type="dxa"/>
          </w:tcPr>
          <w:p w14:paraId="023C171A" w14:textId="77777777" w:rsidR="00C87024" w:rsidRDefault="00C87024">
            <w:pPr>
              <w:pStyle w:val="TableBody"/>
            </w:pPr>
            <w:r w:rsidRPr="001F691F">
              <w:t>Local</w:t>
            </w:r>
          </w:p>
        </w:tc>
        <w:tc>
          <w:tcPr>
            <w:tcW w:w="1440" w:type="dxa"/>
          </w:tcPr>
          <w:p w14:paraId="564EF57E" w14:textId="77777777" w:rsidR="00C87024" w:rsidRDefault="00C87024">
            <w:pPr>
              <w:pStyle w:val="TableBodyRight"/>
            </w:pPr>
            <w:r w:rsidRPr="007635B4">
              <w:t>$3,614,280</w:t>
            </w:r>
          </w:p>
        </w:tc>
        <w:tc>
          <w:tcPr>
            <w:tcW w:w="1260" w:type="dxa"/>
          </w:tcPr>
          <w:p w14:paraId="2E2CD3B2" w14:textId="77777777" w:rsidR="00C87024" w:rsidRDefault="00C87024">
            <w:pPr>
              <w:pStyle w:val="TableBodyRight"/>
            </w:pPr>
            <w:r w:rsidRPr="007635B4">
              <w:t>16.1%</w:t>
            </w:r>
          </w:p>
        </w:tc>
        <w:tc>
          <w:tcPr>
            <w:tcW w:w="1440" w:type="dxa"/>
          </w:tcPr>
          <w:p w14:paraId="08C213E2" w14:textId="77777777" w:rsidR="00C87024" w:rsidRDefault="00C87024">
            <w:pPr>
              <w:pStyle w:val="TableBodyRight"/>
            </w:pPr>
            <w:r w:rsidRPr="007635B4">
              <w:t>$3,704,637</w:t>
            </w:r>
          </w:p>
        </w:tc>
        <w:tc>
          <w:tcPr>
            <w:tcW w:w="1260" w:type="dxa"/>
          </w:tcPr>
          <w:p w14:paraId="18816BC4" w14:textId="77777777" w:rsidR="00C87024" w:rsidRDefault="00C87024">
            <w:pPr>
              <w:pStyle w:val="TableBodyRight"/>
            </w:pPr>
            <w:r w:rsidRPr="007635B4">
              <w:t>15.5%</w:t>
            </w:r>
          </w:p>
        </w:tc>
        <w:tc>
          <w:tcPr>
            <w:tcW w:w="1523" w:type="dxa"/>
          </w:tcPr>
          <w:p w14:paraId="38100D8E" w14:textId="77777777" w:rsidR="00C87024" w:rsidRDefault="00C87024">
            <w:pPr>
              <w:pStyle w:val="TableBodyRight"/>
            </w:pPr>
            <w:r w:rsidRPr="007635B4">
              <w:t>$3,797,250</w:t>
            </w:r>
          </w:p>
        </w:tc>
        <w:tc>
          <w:tcPr>
            <w:tcW w:w="1357" w:type="dxa"/>
          </w:tcPr>
          <w:p w14:paraId="5AE4C1C6" w14:textId="77777777" w:rsidR="00C87024" w:rsidRDefault="00C87024">
            <w:pPr>
              <w:pStyle w:val="TableBodyRight"/>
            </w:pPr>
            <w:r w:rsidRPr="007635B4">
              <w:t>14.4%</w:t>
            </w:r>
          </w:p>
        </w:tc>
      </w:tr>
      <w:tr w:rsidR="00C87024" w14:paraId="5582EB7D" w14:textId="77777777" w:rsidTr="00D25AD4">
        <w:trPr>
          <w:cantSplit/>
        </w:trPr>
        <w:tc>
          <w:tcPr>
            <w:tcW w:w="1080" w:type="dxa"/>
          </w:tcPr>
          <w:p w14:paraId="089B6F6E" w14:textId="77777777" w:rsidR="00C87024" w:rsidRDefault="00C87024">
            <w:pPr>
              <w:pStyle w:val="TableBody"/>
            </w:pPr>
            <w:r w:rsidRPr="001F691F">
              <w:t>Farebox</w:t>
            </w:r>
          </w:p>
        </w:tc>
        <w:tc>
          <w:tcPr>
            <w:tcW w:w="1440" w:type="dxa"/>
          </w:tcPr>
          <w:p w14:paraId="4E0E9505" w14:textId="77777777" w:rsidR="00C87024" w:rsidRDefault="00C87024">
            <w:pPr>
              <w:pStyle w:val="TableBodyRight"/>
            </w:pPr>
            <w:r w:rsidRPr="007635B4">
              <w:t>$1,678,052</w:t>
            </w:r>
          </w:p>
        </w:tc>
        <w:tc>
          <w:tcPr>
            <w:tcW w:w="1260" w:type="dxa"/>
          </w:tcPr>
          <w:p w14:paraId="2077B44A" w14:textId="77777777" w:rsidR="00C87024" w:rsidRDefault="00C87024">
            <w:pPr>
              <w:pStyle w:val="TableBodyRight"/>
            </w:pPr>
            <w:r w:rsidRPr="007635B4">
              <w:t>7.5%</w:t>
            </w:r>
          </w:p>
        </w:tc>
        <w:tc>
          <w:tcPr>
            <w:tcW w:w="1440" w:type="dxa"/>
          </w:tcPr>
          <w:p w14:paraId="2B4C3BB3" w14:textId="77777777" w:rsidR="00C87024" w:rsidRDefault="00C87024">
            <w:pPr>
              <w:pStyle w:val="TableBodyRight"/>
            </w:pPr>
            <w:r w:rsidRPr="007635B4">
              <w:t>$1,858,230</w:t>
            </w:r>
          </w:p>
        </w:tc>
        <w:tc>
          <w:tcPr>
            <w:tcW w:w="1260" w:type="dxa"/>
          </w:tcPr>
          <w:p w14:paraId="269AFA13" w14:textId="77777777" w:rsidR="00C87024" w:rsidRDefault="00C87024">
            <w:pPr>
              <w:pStyle w:val="TableBodyRight"/>
            </w:pPr>
            <w:r w:rsidRPr="007635B4">
              <w:t>7.8%</w:t>
            </w:r>
          </w:p>
        </w:tc>
        <w:tc>
          <w:tcPr>
            <w:tcW w:w="1523" w:type="dxa"/>
          </w:tcPr>
          <w:p w14:paraId="22787FA6" w14:textId="77777777" w:rsidR="00C87024" w:rsidRDefault="00C87024">
            <w:pPr>
              <w:pStyle w:val="TableBodyRight"/>
            </w:pPr>
            <w:r w:rsidRPr="007635B4">
              <w:t>$1,032,967</w:t>
            </w:r>
          </w:p>
        </w:tc>
        <w:tc>
          <w:tcPr>
            <w:tcW w:w="1357" w:type="dxa"/>
          </w:tcPr>
          <w:p w14:paraId="03C5C77E" w14:textId="77777777" w:rsidR="00C87024" w:rsidRDefault="00C87024">
            <w:pPr>
              <w:pStyle w:val="TableBodyRight"/>
            </w:pPr>
            <w:r w:rsidRPr="007635B4">
              <w:t>3.9%</w:t>
            </w:r>
          </w:p>
        </w:tc>
      </w:tr>
      <w:tr w:rsidR="00C87024" w14:paraId="1F3E7280" w14:textId="77777777" w:rsidTr="00D25AD4">
        <w:trPr>
          <w:cantSplit/>
        </w:trPr>
        <w:tc>
          <w:tcPr>
            <w:tcW w:w="1080" w:type="dxa"/>
          </w:tcPr>
          <w:p w14:paraId="1A90F587" w14:textId="77777777" w:rsidR="00C87024" w:rsidRDefault="00C87024">
            <w:pPr>
              <w:pStyle w:val="TableBody"/>
            </w:pPr>
            <w:r w:rsidRPr="001F691F">
              <w:lastRenderedPageBreak/>
              <w:t>Other</w:t>
            </w:r>
          </w:p>
        </w:tc>
        <w:tc>
          <w:tcPr>
            <w:tcW w:w="1440" w:type="dxa"/>
          </w:tcPr>
          <w:p w14:paraId="4627EAB9" w14:textId="77777777" w:rsidR="00C87024" w:rsidRDefault="00C87024">
            <w:pPr>
              <w:pStyle w:val="TableBodyRight"/>
            </w:pPr>
            <w:r w:rsidRPr="007635B4">
              <w:t>$296,682</w:t>
            </w:r>
          </w:p>
        </w:tc>
        <w:tc>
          <w:tcPr>
            <w:tcW w:w="1260" w:type="dxa"/>
          </w:tcPr>
          <w:p w14:paraId="04649B45" w14:textId="77777777" w:rsidR="00C87024" w:rsidRDefault="00C87024">
            <w:pPr>
              <w:pStyle w:val="TableBodyRight"/>
            </w:pPr>
            <w:r w:rsidRPr="007635B4">
              <w:t>1.3%</w:t>
            </w:r>
          </w:p>
        </w:tc>
        <w:tc>
          <w:tcPr>
            <w:tcW w:w="1440" w:type="dxa"/>
          </w:tcPr>
          <w:p w14:paraId="22A5544D" w14:textId="77777777" w:rsidR="00C87024" w:rsidRDefault="00C87024">
            <w:pPr>
              <w:pStyle w:val="TableBodyRight"/>
            </w:pPr>
            <w:r w:rsidRPr="007635B4">
              <w:t>$113,021</w:t>
            </w:r>
          </w:p>
        </w:tc>
        <w:tc>
          <w:tcPr>
            <w:tcW w:w="1260" w:type="dxa"/>
          </w:tcPr>
          <w:p w14:paraId="3B9FC439" w14:textId="77777777" w:rsidR="00C87024" w:rsidRDefault="00C87024">
            <w:pPr>
              <w:pStyle w:val="TableBodyRight"/>
            </w:pPr>
            <w:r w:rsidRPr="007635B4">
              <w:t>0.5%</w:t>
            </w:r>
          </w:p>
        </w:tc>
        <w:tc>
          <w:tcPr>
            <w:tcW w:w="1523" w:type="dxa"/>
          </w:tcPr>
          <w:p w14:paraId="7B3785A9" w14:textId="77777777" w:rsidR="00C87024" w:rsidRDefault="00C87024">
            <w:pPr>
              <w:pStyle w:val="TableBodyRight"/>
            </w:pPr>
            <w:r w:rsidRPr="007635B4">
              <w:t>$152,877</w:t>
            </w:r>
          </w:p>
        </w:tc>
        <w:tc>
          <w:tcPr>
            <w:tcW w:w="1357" w:type="dxa"/>
          </w:tcPr>
          <w:p w14:paraId="1C0FA520" w14:textId="77777777" w:rsidR="00C87024" w:rsidRDefault="00C87024">
            <w:pPr>
              <w:pStyle w:val="TableBodyRight"/>
            </w:pPr>
            <w:r w:rsidRPr="007635B4">
              <w:t>0.6%</w:t>
            </w:r>
          </w:p>
        </w:tc>
      </w:tr>
      <w:tr w:rsidR="00C87024" w14:paraId="6D8ECE2D" w14:textId="77777777" w:rsidTr="00D25AD4">
        <w:trPr>
          <w:cantSplit/>
        </w:trPr>
        <w:tc>
          <w:tcPr>
            <w:tcW w:w="1080" w:type="dxa"/>
          </w:tcPr>
          <w:p w14:paraId="39BB62FB" w14:textId="77777777" w:rsidR="00C87024" w:rsidRPr="0002021F" w:rsidRDefault="00C87024">
            <w:pPr>
              <w:pStyle w:val="TableBody"/>
              <w:rPr>
                <w:b/>
                <w:bCs/>
              </w:rPr>
            </w:pPr>
            <w:r w:rsidRPr="0002021F">
              <w:rPr>
                <w:b/>
                <w:bCs/>
              </w:rPr>
              <w:t>TOTAL</w:t>
            </w:r>
          </w:p>
        </w:tc>
        <w:tc>
          <w:tcPr>
            <w:tcW w:w="1440" w:type="dxa"/>
          </w:tcPr>
          <w:p w14:paraId="64D0FFCA" w14:textId="77777777" w:rsidR="00C87024" w:rsidRPr="0002021F" w:rsidRDefault="00C87024">
            <w:pPr>
              <w:pStyle w:val="TableBodyRight"/>
              <w:rPr>
                <w:b/>
                <w:bCs/>
              </w:rPr>
            </w:pPr>
            <w:r w:rsidRPr="0002021F">
              <w:rPr>
                <w:b/>
                <w:bCs/>
              </w:rPr>
              <w:t>$22,507,067</w:t>
            </w:r>
          </w:p>
        </w:tc>
        <w:tc>
          <w:tcPr>
            <w:tcW w:w="1260" w:type="dxa"/>
          </w:tcPr>
          <w:p w14:paraId="40F1C299" w14:textId="77777777" w:rsidR="00C87024" w:rsidRPr="0002021F" w:rsidRDefault="00C87024">
            <w:pPr>
              <w:pStyle w:val="TableBodyRight"/>
              <w:rPr>
                <w:b/>
                <w:bCs/>
              </w:rPr>
            </w:pPr>
            <w:r w:rsidRPr="0002021F">
              <w:rPr>
                <w:b/>
                <w:bCs/>
              </w:rPr>
              <w:t>100.0%</w:t>
            </w:r>
          </w:p>
        </w:tc>
        <w:tc>
          <w:tcPr>
            <w:tcW w:w="1440" w:type="dxa"/>
          </w:tcPr>
          <w:p w14:paraId="15C335BC" w14:textId="77777777" w:rsidR="00C87024" w:rsidRPr="0002021F" w:rsidRDefault="00C87024">
            <w:pPr>
              <w:pStyle w:val="TableBodyRight"/>
              <w:rPr>
                <w:b/>
                <w:bCs/>
              </w:rPr>
            </w:pPr>
            <w:r w:rsidRPr="0002021F">
              <w:rPr>
                <w:b/>
                <w:bCs/>
              </w:rPr>
              <w:t>$23,915,663</w:t>
            </w:r>
          </w:p>
        </w:tc>
        <w:tc>
          <w:tcPr>
            <w:tcW w:w="1260" w:type="dxa"/>
          </w:tcPr>
          <w:p w14:paraId="7CF13214" w14:textId="77777777" w:rsidR="00C87024" w:rsidRPr="0002021F" w:rsidRDefault="00C87024">
            <w:pPr>
              <w:pStyle w:val="TableBodyRight"/>
              <w:rPr>
                <w:b/>
                <w:bCs/>
              </w:rPr>
            </w:pPr>
            <w:r w:rsidRPr="0002021F">
              <w:rPr>
                <w:b/>
                <w:bCs/>
              </w:rPr>
              <w:t>100.0%</w:t>
            </w:r>
          </w:p>
        </w:tc>
        <w:tc>
          <w:tcPr>
            <w:tcW w:w="1523" w:type="dxa"/>
          </w:tcPr>
          <w:p w14:paraId="4C1B1FBA" w14:textId="77777777" w:rsidR="00C87024" w:rsidRPr="0002021F" w:rsidRDefault="00C87024">
            <w:pPr>
              <w:pStyle w:val="TableBodyRight"/>
              <w:rPr>
                <w:b/>
                <w:bCs/>
              </w:rPr>
            </w:pPr>
            <w:r w:rsidRPr="0002021F">
              <w:rPr>
                <w:b/>
                <w:bCs/>
              </w:rPr>
              <w:t>$26,373,122</w:t>
            </w:r>
          </w:p>
        </w:tc>
        <w:tc>
          <w:tcPr>
            <w:tcW w:w="1357" w:type="dxa"/>
          </w:tcPr>
          <w:p w14:paraId="479D0327" w14:textId="77777777" w:rsidR="00C87024" w:rsidRPr="0002021F" w:rsidRDefault="00C87024">
            <w:pPr>
              <w:pStyle w:val="TableBodyRight"/>
              <w:rPr>
                <w:b/>
                <w:bCs/>
              </w:rPr>
            </w:pPr>
            <w:r w:rsidRPr="0002021F">
              <w:rPr>
                <w:b/>
                <w:bCs/>
              </w:rPr>
              <w:t>100.0%</w:t>
            </w:r>
          </w:p>
        </w:tc>
      </w:tr>
    </w:tbl>
    <w:p w14:paraId="1A887A7A" w14:textId="77777777" w:rsidR="00C87024" w:rsidRDefault="00C87024" w:rsidP="00C87024">
      <w:pPr>
        <w:pStyle w:val="Source"/>
      </w:pPr>
      <w:r>
        <w:t>Source: SRTA</w:t>
      </w:r>
    </w:p>
    <w:p w14:paraId="70DAFA1A" w14:textId="54D3C948" w:rsidR="00BC0472" w:rsidRDefault="00C87024" w:rsidP="00F96955">
      <w:pPr>
        <w:pStyle w:val="BodyText"/>
      </w:pPr>
      <w:r w:rsidRPr="0012220F">
        <w:t>SRTA maintains several revenue-</w:t>
      </w:r>
      <w:r w:rsidRPr="00314C93">
        <w:t>producing agreements. In FY 2020, SRTA entered an advertising contract with a new vendor that produce</w:t>
      </w:r>
      <w:r w:rsidR="00301139">
        <w:t>d</w:t>
      </w:r>
      <w:r w:rsidRPr="00314C93">
        <w:t xml:space="preserve"> substantial increases in revenue compared with the previous contract. SRTA also generates revenue through a partnership with </w:t>
      </w:r>
      <w:r w:rsidR="00206C38">
        <w:t>the Greater Attleboro Taunton Regional Transit Authority</w:t>
      </w:r>
      <w:r w:rsidR="00206C38" w:rsidRPr="00314C93">
        <w:t xml:space="preserve"> </w:t>
      </w:r>
      <w:r w:rsidR="00206C38">
        <w:t>(</w:t>
      </w:r>
      <w:r w:rsidRPr="00314C93">
        <w:t>GATRA</w:t>
      </w:r>
      <w:r w:rsidR="00206C38">
        <w:t>)</w:t>
      </w:r>
      <w:r w:rsidRPr="00314C93">
        <w:t xml:space="preserve"> in which SRTA operates the agencies’ joint service, the New Bedford-Wareham Shuttle. Additionally, prior to </w:t>
      </w:r>
      <w:r w:rsidR="001D460D">
        <w:t>implementing</w:t>
      </w:r>
      <w:r w:rsidRPr="00314C93">
        <w:t xml:space="preserve"> fare</w:t>
      </w:r>
      <w:r w:rsidR="00EA3C68">
        <w:t>-</w:t>
      </w:r>
      <w:r w:rsidRPr="00314C93">
        <w:t xml:space="preserve">free </w:t>
      </w:r>
      <w:r w:rsidR="008732EA">
        <w:t xml:space="preserve">service in January 2024, </w:t>
      </w:r>
      <w:r w:rsidRPr="00314C93">
        <w:t xml:space="preserve">SRTA had a partnership with </w:t>
      </w:r>
      <w:r w:rsidR="00835395">
        <w:t>University of Massachusetts (</w:t>
      </w:r>
      <w:r w:rsidRPr="00314C93">
        <w:t>UMass</w:t>
      </w:r>
      <w:r w:rsidR="00835395">
        <w:t>)</w:t>
      </w:r>
      <w:r w:rsidRPr="00314C93">
        <w:t xml:space="preserve"> Dartmouth </w:t>
      </w:r>
      <w:r w:rsidR="00C920E8">
        <w:t>in which</w:t>
      </w:r>
      <w:r w:rsidR="00E34554">
        <w:t>,</w:t>
      </w:r>
      <w:r w:rsidR="00C920E8" w:rsidRPr="00314C93">
        <w:t xml:space="preserve"> </w:t>
      </w:r>
      <w:r w:rsidRPr="00314C93">
        <w:t xml:space="preserve">the university reimbursed SRTA at a rate of $0.75 per trip and was invoiced monthly; the goal of the partnership was to be cost and revenue neutral and generate ridership. </w:t>
      </w:r>
    </w:p>
    <w:p w14:paraId="70A7CC76" w14:textId="1180A920" w:rsidR="00C87024" w:rsidRDefault="00C87024" w:rsidP="00C87024">
      <w:pPr>
        <w:pStyle w:val="BodyText"/>
      </w:pPr>
      <w:r>
        <w:fldChar w:fldCharType="begin"/>
      </w:r>
      <w:r>
        <w:instrText xml:space="preserve"> REF _Ref202946296 \h </w:instrText>
      </w:r>
      <w:r>
        <w:fldChar w:fldCharType="separate"/>
      </w:r>
      <w:r w:rsidR="00E4623A">
        <w:t xml:space="preserve">Figure </w:t>
      </w:r>
      <w:r w:rsidR="00E4623A">
        <w:rPr>
          <w:noProof/>
        </w:rPr>
        <w:t>6</w:t>
      </w:r>
      <w:r>
        <w:fldChar w:fldCharType="end"/>
      </w:r>
      <w:r>
        <w:t xml:space="preserve"> shows the annual operating cost from both fixed route and demand response services from FY 2020 to FY 2024. Operating costs increased </w:t>
      </w:r>
      <w:r w:rsidR="009A32FB">
        <w:t xml:space="preserve">from FY 2020 to FY 2024 </w:t>
      </w:r>
      <w:r>
        <w:t xml:space="preserve">by </w:t>
      </w:r>
      <w:r w:rsidR="00114DB5">
        <w:t>$3.8</w:t>
      </w:r>
      <w:r w:rsidR="00D03F84">
        <w:t xml:space="preserve"> million for fixed route and</w:t>
      </w:r>
      <w:r w:rsidR="009A32FB">
        <w:t xml:space="preserve"> $2.5</w:t>
      </w:r>
      <w:r w:rsidR="00A31B91">
        <w:t xml:space="preserve"> million</w:t>
      </w:r>
      <w:r w:rsidR="009A32FB">
        <w:t xml:space="preserve"> for demand response</w:t>
      </w:r>
      <w:r>
        <w:t xml:space="preserve">. Fixed route operating costs increased with the introduction of Sunday service. Demand response operating costs have been impacted by the introduction of </w:t>
      </w:r>
      <w:r w:rsidR="00C36F7D">
        <w:t xml:space="preserve">Sunday service and </w:t>
      </w:r>
      <w:r>
        <w:t>fare</w:t>
      </w:r>
      <w:r w:rsidR="00EA3C68">
        <w:t>-</w:t>
      </w:r>
      <w:r>
        <w:t>free service</w:t>
      </w:r>
      <w:r w:rsidR="00C36F7D">
        <w:t xml:space="preserve">. </w:t>
      </w:r>
      <w:r>
        <w:t>Additionally, SRTA introduced a 5.5</w:t>
      </w:r>
      <w:r w:rsidR="0060713D">
        <w:t> </w:t>
      </w:r>
      <w:r>
        <w:t xml:space="preserve">percent </w:t>
      </w:r>
      <w:r w:rsidR="007262B2">
        <w:t xml:space="preserve">attendance </w:t>
      </w:r>
      <w:r>
        <w:t>incentive pay for all union employees.</w:t>
      </w:r>
    </w:p>
    <w:p w14:paraId="705BCC1E" w14:textId="31DB7349" w:rsidR="00C87024" w:rsidRDefault="00C87024" w:rsidP="00C87024">
      <w:pPr>
        <w:pStyle w:val="Caption"/>
      </w:pPr>
      <w:bookmarkStart w:id="154" w:name="_Ref202946296"/>
      <w:bookmarkStart w:id="155" w:name="_Toc222142704"/>
      <w:r>
        <w:t xml:space="preserve">Figure </w:t>
      </w:r>
      <w:r w:rsidR="00686922">
        <w:fldChar w:fldCharType="begin"/>
      </w:r>
      <w:r w:rsidR="00686922">
        <w:instrText xml:space="preserve"> SEQ Figure \* ARABIC </w:instrText>
      </w:r>
      <w:r w:rsidR="00686922">
        <w:fldChar w:fldCharType="separate"/>
      </w:r>
      <w:r w:rsidR="00E4623A">
        <w:rPr>
          <w:noProof/>
        </w:rPr>
        <w:t>6</w:t>
      </w:r>
      <w:r w:rsidR="00686922">
        <w:fldChar w:fldCharType="end"/>
      </w:r>
      <w:bookmarkEnd w:id="154"/>
      <w:r>
        <w:t>. A</w:t>
      </w:r>
      <w:r w:rsidRPr="00521155">
        <w:t>nnual Operating Cost by Mode</w:t>
      </w:r>
      <w:r>
        <w:t xml:space="preserve"> (</w:t>
      </w:r>
      <w:r w:rsidRPr="00521155">
        <w:t>FY 2020–FY</w:t>
      </w:r>
      <w:r>
        <w:t xml:space="preserve"> </w:t>
      </w:r>
      <w:r w:rsidRPr="00521155">
        <w:t>2024</w:t>
      </w:r>
      <w:r>
        <w:t>)</w:t>
      </w:r>
      <w:bookmarkEnd w:id="155"/>
    </w:p>
    <w:p w14:paraId="0CB2817B" w14:textId="77777777" w:rsidR="00C87024" w:rsidRDefault="00C87024" w:rsidP="006C6363">
      <w:pPr>
        <w:pStyle w:val="FigureParagraph"/>
      </w:pPr>
      <w:r>
        <w:rPr>
          <w:noProof/>
        </w:rPr>
        <w:drawing>
          <wp:inline distT="0" distB="0" distL="0" distR="0" wp14:anchorId="33FB3EAA" wp14:editId="07D03E26">
            <wp:extent cx="5943600" cy="3200400"/>
            <wp:effectExtent l="0" t="0" r="0" b="0"/>
            <wp:docPr id="464330499" name="Chart 1" descr="Line chart with SRTA's operating costs for fixed route and demand response modes from FY 2020 to FY 2024 showing an overall increase in operating cost for fixed route and demand response. ">
              <a:extLst xmlns:a="http://schemas.openxmlformats.org/drawingml/2006/main">
                <a:ext uri="{FF2B5EF4-FFF2-40B4-BE49-F238E27FC236}">
                  <a16:creationId xmlns:a16="http://schemas.microsoft.com/office/drawing/2014/main" id="{09267D6D-1156-5BED-1110-988464996DE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4"/>
              </a:graphicData>
            </a:graphic>
          </wp:inline>
        </w:drawing>
      </w:r>
    </w:p>
    <w:p w14:paraId="371DF26C" w14:textId="77777777" w:rsidR="00C87024" w:rsidRDefault="00C87024" w:rsidP="00C87024">
      <w:pPr>
        <w:pStyle w:val="Source"/>
      </w:pPr>
      <w:r>
        <w:t>Source: SRTA</w:t>
      </w:r>
    </w:p>
    <w:p w14:paraId="3397D7A7" w14:textId="77777777" w:rsidR="00C87024" w:rsidRDefault="00C87024" w:rsidP="00960F54">
      <w:pPr>
        <w:pStyle w:val="Heading2"/>
      </w:pPr>
      <w:bookmarkStart w:id="156" w:name="_Toc222142630"/>
      <w:r w:rsidRPr="00806F7F">
        <w:t>Ridership and Service Operations</w:t>
      </w:r>
      <w:bookmarkEnd w:id="156"/>
    </w:p>
    <w:p w14:paraId="6338FCEE" w14:textId="7BF0DFD8" w:rsidR="00C87024" w:rsidRDefault="00C87024" w:rsidP="00C87024">
      <w:pPr>
        <w:pStyle w:val="BodyText"/>
      </w:pPr>
      <w:r w:rsidRPr="4ED09AEE">
        <w:t>SRTA’s overall system ridership (inclusive of both fixed route and demand response) experienced a decrease in ridership from FY 2020 to FY 2021 due to the COVID</w:t>
      </w:r>
      <w:r>
        <w:t>-</w:t>
      </w:r>
      <w:r w:rsidRPr="4ED09AEE">
        <w:t>19 pandemic. Since the initial drop, ridership steadily increased from FY 2021 to FY 2024 (</w:t>
      </w:r>
      <w:r w:rsidR="00F208A1">
        <w:fldChar w:fldCharType="begin"/>
      </w:r>
      <w:r w:rsidR="00F208A1">
        <w:instrText xml:space="preserve"> REF _Ref202946718 \h </w:instrText>
      </w:r>
      <w:r w:rsidR="00F208A1">
        <w:fldChar w:fldCharType="separate"/>
      </w:r>
      <w:r w:rsidR="00E4623A">
        <w:t xml:space="preserve">Figure </w:t>
      </w:r>
      <w:r w:rsidR="00E4623A">
        <w:rPr>
          <w:noProof/>
        </w:rPr>
        <w:t>7</w:t>
      </w:r>
      <w:r w:rsidR="00F208A1">
        <w:fldChar w:fldCharType="end"/>
      </w:r>
      <w:r w:rsidRPr="4ED09AEE">
        <w:t xml:space="preserve">). FY 2024 </w:t>
      </w:r>
      <w:r w:rsidRPr="4ED09AEE">
        <w:lastRenderedPageBreak/>
        <w:t xml:space="preserve">ridership reached nearly 2.9 million, </w:t>
      </w:r>
      <w:r w:rsidR="00B962A0">
        <w:t>a</w:t>
      </w:r>
      <w:r w:rsidRPr="4ED09AEE">
        <w:t xml:space="preserve"> </w:t>
      </w:r>
      <w:r w:rsidR="00B962A0">
        <w:t>25</w:t>
      </w:r>
      <w:r w:rsidR="0060713D">
        <w:t> </w:t>
      </w:r>
      <w:r w:rsidR="00B962A0">
        <w:t>percent increase from</w:t>
      </w:r>
      <w:r w:rsidRPr="4ED09AEE">
        <w:t xml:space="preserve"> FY 2020’s ridership and slightly more than the steady pre-COVID annual overall system ridership. Ridership numbers from FY 2015 to FY 2019 were consistently between 2.7 million and 2.8 million, as documented in SRTA’s 2020 CRTP Update</w:t>
      </w:r>
      <w:r w:rsidR="00806F7F">
        <w:t xml:space="preserve"> (SRTA 2021)</w:t>
      </w:r>
      <w:r w:rsidRPr="4ED09AEE">
        <w:t xml:space="preserve">. </w:t>
      </w:r>
    </w:p>
    <w:p w14:paraId="1C4C1972" w14:textId="0926E9B6" w:rsidR="00C87024" w:rsidRDefault="00C87024" w:rsidP="00C87024">
      <w:pPr>
        <w:pStyle w:val="Caption"/>
      </w:pPr>
      <w:bookmarkStart w:id="157" w:name="_Ref202946718"/>
      <w:bookmarkStart w:id="158" w:name="_Toc222142705"/>
      <w:r>
        <w:t xml:space="preserve">Figure </w:t>
      </w:r>
      <w:r w:rsidR="00686922">
        <w:fldChar w:fldCharType="begin"/>
      </w:r>
      <w:r w:rsidR="00686922">
        <w:instrText xml:space="preserve"> SEQ Figure \* ARABIC </w:instrText>
      </w:r>
      <w:r w:rsidR="00686922">
        <w:fldChar w:fldCharType="separate"/>
      </w:r>
      <w:r w:rsidR="00E4623A">
        <w:rPr>
          <w:noProof/>
        </w:rPr>
        <w:t>7</w:t>
      </w:r>
      <w:r w:rsidR="00686922">
        <w:fldChar w:fldCharType="end"/>
      </w:r>
      <w:bookmarkEnd w:id="157"/>
      <w:r>
        <w:t xml:space="preserve">. </w:t>
      </w:r>
      <w:r w:rsidRPr="0050030A">
        <w:t>Annual System Ridership (FY 2020–FY 2024)</w:t>
      </w:r>
      <w:bookmarkEnd w:id="158"/>
    </w:p>
    <w:p w14:paraId="2E78DBDE" w14:textId="77777777" w:rsidR="00C87024" w:rsidRDefault="00C87024" w:rsidP="006C6363">
      <w:pPr>
        <w:pStyle w:val="FigureParagraph"/>
      </w:pPr>
      <w:r>
        <w:rPr>
          <w:noProof/>
        </w:rPr>
        <w:drawing>
          <wp:inline distT="0" distB="0" distL="0" distR="0" wp14:anchorId="3474B666" wp14:editId="70EADE02">
            <wp:extent cx="5943600" cy="3200400"/>
            <wp:effectExtent l="0" t="0" r="0" b="0"/>
            <wp:docPr id="839745937" name="Chart 1" descr="Bar chart showing SRTA's annual system ridership from FY 2020 to FY 2024. Ridership reached 2.3 million trips in 2020, declined to 1.7 million trips in 2021, and gradually increased over three years to 2.9 million trips in 2024.">
              <a:extLst xmlns:a="http://schemas.openxmlformats.org/drawingml/2006/main">
                <a:ext uri="{FF2B5EF4-FFF2-40B4-BE49-F238E27FC236}">
                  <a16:creationId xmlns:a16="http://schemas.microsoft.com/office/drawing/2014/main" id="{86E95B03-D373-4539-9E69-0EBD3D4C649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5"/>
              </a:graphicData>
            </a:graphic>
          </wp:inline>
        </w:drawing>
      </w:r>
    </w:p>
    <w:p w14:paraId="6D97A8FD" w14:textId="77777777" w:rsidR="00C87024" w:rsidRDefault="00C87024" w:rsidP="00C87024">
      <w:pPr>
        <w:pStyle w:val="Source"/>
      </w:pPr>
      <w:r>
        <w:t>Source: SRTA, MassDOT</w:t>
      </w:r>
    </w:p>
    <w:p w14:paraId="65C33BBA" w14:textId="37F02141" w:rsidR="00C87024" w:rsidRDefault="00C87024" w:rsidP="00930E26">
      <w:pPr>
        <w:pStyle w:val="BodyText"/>
      </w:pPr>
      <w:r w:rsidRPr="4ED09AEE">
        <w:t xml:space="preserve">SRTA provided </w:t>
      </w:r>
      <w:proofErr w:type="gramStart"/>
      <w:r>
        <w:t>the majority</w:t>
      </w:r>
      <w:r w:rsidRPr="4ED09AEE">
        <w:t xml:space="preserve"> of</w:t>
      </w:r>
      <w:proofErr w:type="gramEnd"/>
      <w:r w:rsidRPr="4ED09AEE">
        <w:t xml:space="preserve"> its trips on traditional fixed route buses, with only 4</w:t>
      </w:r>
      <w:r w:rsidR="0060713D">
        <w:t> </w:t>
      </w:r>
      <w:r>
        <w:t>percent</w:t>
      </w:r>
      <w:r w:rsidRPr="4ED09AEE">
        <w:t xml:space="preserve"> of trips taken on demand response services, as shown in</w:t>
      </w:r>
      <w:r>
        <w:t xml:space="preserve"> </w:t>
      </w:r>
      <w:r w:rsidR="00F208A1">
        <w:fldChar w:fldCharType="begin"/>
      </w:r>
      <w:r w:rsidR="00F208A1">
        <w:instrText xml:space="preserve"> REF _Ref202946993 \h </w:instrText>
      </w:r>
      <w:r w:rsidR="00F208A1">
        <w:fldChar w:fldCharType="separate"/>
      </w:r>
      <w:r w:rsidR="00E4623A">
        <w:t xml:space="preserve">Figure </w:t>
      </w:r>
      <w:r w:rsidR="00E4623A">
        <w:rPr>
          <w:noProof/>
        </w:rPr>
        <w:t>8</w:t>
      </w:r>
      <w:r w:rsidR="00F208A1">
        <w:fldChar w:fldCharType="end"/>
      </w:r>
      <w:r w:rsidRPr="4ED09AEE">
        <w:t xml:space="preserve">. From a financial efficiency perspective, this is preferable, as fixed route trips are much less expensive to operate than door-to-door service (SRTA </w:t>
      </w:r>
      <w:r w:rsidR="001C5509">
        <w:t>2021</w:t>
      </w:r>
      <w:r w:rsidRPr="4ED09AEE">
        <w:t>).</w:t>
      </w:r>
    </w:p>
    <w:p w14:paraId="0DD73AB2" w14:textId="56ED705A" w:rsidR="00C87024" w:rsidRDefault="00C87024" w:rsidP="00C87024">
      <w:pPr>
        <w:pStyle w:val="Caption"/>
      </w:pPr>
      <w:bookmarkStart w:id="159" w:name="_Ref202946993"/>
      <w:bookmarkStart w:id="160" w:name="_Toc222142706"/>
      <w:r>
        <w:t xml:space="preserve">Figure </w:t>
      </w:r>
      <w:r w:rsidR="00686922">
        <w:fldChar w:fldCharType="begin"/>
      </w:r>
      <w:r w:rsidR="00686922">
        <w:instrText xml:space="preserve"> SEQ Figure \* ARABIC </w:instrText>
      </w:r>
      <w:r w:rsidR="00686922">
        <w:fldChar w:fldCharType="separate"/>
      </w:r>
      <w:r w:rsidR="00E4623A">
        <w:rPr>
          <w:noProof/>
        </w:rPr>
        <w:t>8</w:t>
      </w:r>
      <w:r w:rsidR="00686922">
        <w:fldChar w:fldCharType="end"/>
      </w:r>
      <w:bookmarkEnd w:id="159"/>
      <w:r>
        <w:t xml:space="preserve">. </w:t>
      </w:r>
      <w:r w:rsidRPr="00CB6E63">
        <w:t>Ridership Breakdown by Service Type (FY</w:t>
      </w:r>
      <w:r w:rsidR="005F0FD7">
        <w:t xml:space="preserve"> </w:t>
      </w:r>
      <w:r w:rsidRPr="00CB6E63">
        <w:t>2024)</w:t>
      </w:r>
      <w:bookmarkEnd w:id="160"/>
    </w:p>
    <w:p w14:paraId="14F37644" w14:textId="77777777" w:rsidR="00C87024" w:rsidRDefault="00C87024" w:rsidP="006C6363">
      <w:pPr>
        <w:pStyle w:val="FigureParagraph"/>
      </w:pPr>
      <w:r>
        <w:rPr>
          <w:noProof/>
        </w:rPr>
        <w:drawing>
          <wp:inline distT="0" distB="0" distL="0" distR="0" wp14:anchorId="41B44E0F" wp14:editId="7823A7E3">
            <wp:extent cx="5943600" cy="2743200"/>
            <wp:effectExtent l="0" t="0" r="0" b="0"/>
            <wp:docPr id="1736204090" name="Chart 1" descr="Stacked horizontal bar chart showing the percentage of total SRTA ridership by fixed route and demand response modes in FY 2024. Fixed route constituted 96% of ridership and demand response 4%.">
              <a:extLst xmlns:a="http://schemas.openxmlformats.org/drawingml/2006/main">
                <a:ext uri="{FF2B5EF4-FFF2-40B4-BE49-F238E27FC236}">
                  <a16:creationId xmlns:a16="http://schemas.microsoft.com/office/drawing/2014/main" id="{2F00787E-8A3B-4167-9F2C-7F2FCB716FC8}"/>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6"/>
              </a:graphicData>
            </a:graphic>
          </wp:inline>
        </w:drawing>
      </w:r>
    </w:p>
    <w:p w14:paraId="5B0CB9A3" w14:textId="77777777" w:rsidR="00C87024" w:rsidRDefault="00C87024" w:rsidP="00C87024">
      <w:pPr>
        <w:pStyle w:val="Source"/>
      </w:pPr>
      <w:r>
        <w:t>Source: MassDOT</w:t>
      </w:r>
    </w:p>
    <w:p w14:paraId="123A7F21" w14:textId="5B766687" w:rsidR="00C87024" w:rsidRDefault="00C87024" w:rsidP="00C87024">
      <w:pPr>
        <w:pStyle w:val="BodyText"/>
        <w:rPr>
          <w:highlight w:val="yellow"/>
        </w:rPr>
      </w:pPr>
      <w:r>
        <w:lastRenderedPageBreak/>
        <w:t>Monthly ridership trends from calendar year 2022 to calendar year 2024 show that there is a decrease in ridership during the summer months of June, July</w:t>
      </w:r>
      <w:r w:rsidR="001C5509">
        <w:t>,</w:t>
      </w:r>
      <w:r>
        <w:t xml:space="preserve"> and August (</w:t>
      </w:r>
      <w:r w:rsidR="00F208A1">
        <w:fldChar w:fldCharType="begin"/>
      </w:r>
      <w:r w:rsidR="00F208A1">
        <w:instrText xml:space="preserve"> REF _Ref204079494 \h </w:instrText>
      </w:r>
      <w:r w:rsidR="00F208A1">
        <w:fldChar w:fldCharType="separate"/>
      </w:r>
      <w:r w:rsidR="00E4623A">
        <w:t xml:space="preserve">Figure </w:t>
      </w:r>
      <w:r w:rsidR="00E4623A">
        <w:rPr>
          <w:noProof/>
        </w:rPr>
        <w:t>9</w:t>
      </w:r>
      <w:r w:rsidR="00F208A1">
        <w:fldChar w:fldCharType="end"/>
      </w:r>
      <w:r>
        <w:t>). Many students use SRTA services as transportation to and from school, and to after-school jobs and activities. School being out of session during summer vacation contributes to the decrease in ridership during summer months.</w:t>
      </w:r>
    </w:p>
    <w:p w14:paraId="692BD174" w14:textId="6ECE1D44" w:rsidR="00C87024" w:rsidRDefault="00C87024" w:rsidP="00C87024">
      <w:pPr>
        <w:pStyle w:val="Caption"/>
      </w:pPr>
      <w:bookmarkStart w:id="161" w:name="_Ref204079494"/>
      <w:bookmarkStart w:id="162" w:name="_Ref204079488"/>
      <w:bookmarkStart w:id="163" w:name="_Toc222142707"/>
      <w:r>
        <w:t xml:space="preserve">Figure </w:t>
      </w:r>
      <w:r w:rsidR="00686922">
        <w:fldChar w:fldCharType="begin"/>
      </w:r>
      <w:r w:rsidR="00686922">
        <w:instrText xml:space="preserve"> SEQ Figure \* ARABIC </w:instrText>
      </w:r>
      <w:r w:rsidR="00686922">
        <w:fldChar w:fldCharType="separate"/>
      </w:r>
      <w:r w:rsidR="00E4623A">
        <w:rPr>
          <w:noProof/>
        </w:rPr>
        <w:t>9</w:t>
      </w:r>
      <w:r w:rsidR="00686922">
        <w:fldChar w:fldCharType="end"/>
      </w:r>
      <w:bookmarkEnd w:id="161"/>
      <w:r>
        <w:t xml:space="preserve">. </w:t>
      </w:r>
      <w:r w:rsidRPr="00741C89">
        <w:t>Monthly Ridership Trends (2022–2024)</w:t>
      </w:r>
      <w:bookmarkEnd w:id="162"/>
      <w:bookmarkEnd w:id="163"/>
    </w:p>
    <w:p w14:paraId="510F3F62" w14:textId="134C0B8D" w:rsidR="00C87024" w:rsidRDefault="00C87024" w:rsidP="006C6363">
      <w:pPr>
        <w:pStyle w:val="FigureParagraph"/>
      </w:pPr>
      <w:r>
        <w:rPr>
          <w:noProof/>
        </w:rPr>
        <w:drawing>
          <wp:inline distT="0" distB="0" distL="0" distR="0" wp14:anchorId="12ADC45A" wp14:editId="65F6CFF7">
            <wp:extent cx="5943600" cy="3200400"/>
            <wp:effectExtent l="0" t="0" r="0" b="0"/>
            <wp:docPr id="416401507" name="Chart 1" descr="Line chart showing SRTA's monthly systemwide ridership in 2022, 2023, and 2024. March, April, May, and September, October, and November represented the highest ridership months each year. January, February, June, and July represented the lowest ridership months for each year.">
              <a:extLst xmlns:a="http://schemas.openxmlformats.org/drawingml/2006/main">
                <a:ext uri="{FF2B5EF4-FFF2-40B4-BE49-F238E27FC236}">
                  <a16:creationId xmlns:a16="http://schemas.microsoft.com/office/drawing/2014/main" id="{A332F5E5-F775-44FF-8EFF-B686823C3DE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7"/>
              </a:graphicData>
            </a:graphic>
          </wp:inline>
        </w:drawing>
      </w:r>
    </w:p>
    <w:p w14:paraId="50FF7030" w14:textId="77777777" w:rsidR="00C87024" w:rsidRDefault="00C87024" w:rsidP="00C87024">
      <w:pPr>
        <w:pStyle w:val="Source"/>
      </w:pPr>
      <w:r>
        <w:t>Source: MassDOT</w:t>
      </w:r>
    </w:p>
    <w:p w14:paraId="727FB641" w14:textId="2FA98AE2" w:rsidR="00C87024" w:rsidRDefault="00C87024" w:rsidP="00C87024">
      <w:pPr>
        <w:pStyle w:val="BodyText"/>
      </w:pPr>
      <w:r w:rsidRPr="4ED09AEE">
        <w:t xml:space="preserve">As shown in </w:t>
      </w:r>
      <w:r w:rsidR="00F208A1">
        <w:fldChar w:fldCharType="begin"/>
      </w:r>
      <w:r w:rsidR="00F208A1">
        <w:instrText xml:space="preserve"> REF _Ref202967343 \h </w:instrText>
      </w:r>
      <w:r w:rsidR="00F208A1">
        <w:fldChar w:fldCharType="separate"/>
      </w:r>
      <w:r w:rsidR="00E4623A">
        <w:t xml:space="preserve">Figure </w:t>
      </w:r>
      <w:r w:rsidR="00E4623A">
        <w:rPr>
          <w:noProof/>
        </w:rPr>
        <w:t>10</w:t>
      </w:r>
      <w:r w:rsidR="00F208A1">
        <w:fldChar w:fldCharType="end"/>
      </w:r>
      <w:r w:rsidR="00F208A1">
        <w:t>,</w:t>
      </w:r>
      <w:r w:rsidR="004D73F2" w:rsidRPr="4ED09AEE">
        <w:t xml:space="preserve"> </w:t>
      </w:r>
      <w:r w:rsidRPr="4ED09AEE">
        <w:t>SRTA</w:t>
      </w:r>
      <w:r w:rsidR="003134BC">
        <w:t xml:space="preserve"> had a nearly 100</w:t>
      </w:r>
      <w:r w:rsidR="00C96206">
        <w:t xml:space="preserve"> percent</w:t>
      </w:r>
      <w:r w:rsidRPr="4ED09AEE">
        <w:t xml:space="preserve"> scheduled trips operated</w:t>
      </w:r>
      <w:r w:rsidR="0063012A">
        <w:t xml:space="preserve"> </w:t>
      </w:r>
      <w:r w:rsidR="003134BC">
        <w:t>rate</w:t>
      </w:r>
      <w:r w:rsidRPr="4ED09AEE">
        <w:t xml:space="preserve">. SRTA </w:t>
      </w:r>
      <w:r w:rsidR="00094F6C">
        <w:t>did</w:t>
      </w:r>
      <w:r w:rsidR="00094F6C" w:rsidRPr="4ED09AEE">
        <w:t xml:space="preserve"> </w:t>
      </w:r>
      <w:r w:rsidRPr="4ED09AEE">
        <w:t>not report any capacity issues or denied scheduled trips to customers between FY 2020 and FY 2024.</w:t>
      </w:r>
    </w:p>
    <w:p w14:paraId="287FCD22" w14:textId="36131609" w:rsidR="00C87024" w:rsidRDefault="00C87024" w:rsidP="00C87024">
      <w:pPr>
        <w:pStyle w:val="Caption"/>
      </w:pPr>
      <w:bookmarkStart w:id="164" w:name="_Ref202967343"/>
      <w:bookmarkStart w:id="165" w:name="_Toc222142708"/>
      <w:r>
        <w:t xml:space="preserve">Figure </w:t>
      </w:r>
      <w:r w:rsidR="00686922">
        <w:fldChar w:fldCharType="begin"/>
      </w:r>
      <w:r w:rsidR="00686922">
        <w:instrText xml:space="preserve"> SEQ Figure \* ARABIC </w:instrText>
      </w:r>
      <w:r w:rsidR="00686922">
        <w:fldChar w:fldCharType="separate"/>
      </w:r>
      <w:r w:rsidR="00E4623A">
        <w:rPr>
          <w:noProof/>
        </w:rPr>
        <w:t>10</w:t>
      </w:r>
      <w:r w:rsidR="00686922">
        <w:fldChar w:fldCharType="end"/>
      </w:r>
      <w:bookmarkEnd w:id="164"/>
      <w:r>
        <w:t xml:space="preserve">. </w:t>
      </w:r>
      <w:r w:rsidRPr="0002387D">
        <w:t xml:space="preserve">Overall </w:t>
      </w:r>
      <w:r w:rsidR="0063012A">
        <w:t>S</w:t>
      </w:r>
      <w:r w:rsidR="00A70838">
        <w:t xml:space="preserve">cheduled </w:t>
      </w:r>
      <w:r w:rsidR="0063012A">
        <w:t>T</w:t>
      </w:r>
      <w:r w:rsidR="00A70838">
        <w:t xml:space="preserve">rips </w:t>
      </w:r>
      <w:r w:rsidR="0063012A">
        <w:t>O</w:t>
      </w:r>
      <w:r w:rsidR="00A70838">
        <w:t>perated</w:t>
      </w:r>
      <w:r w:rsidRPr="0002387D">
        <w:t xml:space="preserve"> </w:t>
      </w:r>
      <w:r w:rsidR="00FF3031">
        <w:t>by Mode</w:t>
      </w:r>
      <w:r w:rsidRPr="0002387D">
        <w:t xml:space="preserve"> (FY 2020–FY 2024)</w:t>
      </w:r>
      <w:bookmarkEnd w:id="165"/>
    </w:p>
    <w:p w14:paraId="49ED4C05" w14:textId="2F22C8E0" w:rsidR="00C87024" w:rsidRDefault="007E7F66" w:rsidP="006C6363">
      <w:pPr>
        <w:pStyle w:val="FigureParagraph"/>
      </w:pPr>
      <w:r>
        <w:rPr>
          <w:noProof/>
        </w:rPr>
        <w:drawing>
          <wp:inline distT="0" distB="0" distL="0" distR="0" wp14:anchorId="74CC5A54" wp14:editId="3CC74F2D">
            <wp:extent cx="5943600" cy="3017520"/>
            <wp:effectExtent l="0" t="0" r="0" b="11430"/>
            <wp:docPr id="1822738524" name="Chart 1" descr="Line chart showing the percentage of scheduled trips that were operated by mode from FY 2020 to FY 2024. Near 100% of fixed route and demand response trips were operated each year.">
              <a:extLst xmlns:a="http://schemas.openxmlformats.org/drawingml/2006/main">
                <a:ext uri="{FF2B5EF4-FFF2-40B4-BE49-F238E27FC236}">
                  <a16:creationId xmlns:a16="http://schemas.microsoft.com/office/drawing/2014/main" id="{34552311-2BB0-4004-8CB1-1EF2504E8E4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8"/>
              </a:graphicData>
            </a:graphic>
          </wp:inline>
        </w:drawing>
      </w:r>
    </w:p>
    <w:p w14:paraId="2F8A3E46" w14:textId="77777777" w:rsidR="00C87024" w:rsidRPr="00D740F4" w:rsidRDefault="00C87024" w:rsidP="00C87024">
      <w:pPr>
        <w:pStyle w:val="Source"/>
      </w:pPr>
      <w:r>
        <w:t>Source: SRTA</w:t>
      </w:r>
    </w:p>
    <w:p w14:paraId="6583D0D4" w14:textId="77777777" w:rsidR="00C87024" w:rsidRDefault="00C87024" w:rsidP="00960F54">
      <w:pPr>
        <w:pStyle w:val="Heading3"/>
      </w:pPr>
      <w:bookmarkStart w:id="166" w:name="_Toc222142631"/>
      <w:r>
        <w:lastRenderedPageBreak/>
        <w:t>Fixed Route Ridership</w:t>
      </w:r>
      <w:bookmarkEnd w:id="166"/>
    </w:p>
    <w:p w14:paraId="0CEF4736" w14:textId="4396D2E6" w:rsidR="00C87024" w:rsidRPr="00AD1279" w:rsidRDefault="00C87024" w:rsidP="00C87024">
      <w:pPr>
        <w:pStyle w:val="BodyText"/>
      </w:pPr>
      <w:r w:rsidRPr="4ED09AEE">
        <w:t>Fixed route ridership experienced a low in FY 2021 with ridership numbers just under 1.</w:t>
      </w:r>
      <w:r w:rsidR="00C96206" w:rsidRPr="4ED09AEE">
        <w:t>7</w:t>
      </w:r>
      <w:r w:rsidR="00C96206">
        <w:t> </w:t>
      </w:r>
      <w:r w:rsidRPr="4ED09AEE">
        <w:t xml:space="preserve">million as shown in </w:t>
      </w:r>
      <w:r w:rsidR="00E95589">
        <w:fldChar w:fldCharType="begin"/>
      </w:r>
      <w:r w:rsidR="00E95589">
        <w:instrText xml:space="preserve"> REF _Ref202948096 \h </w:instrText>
      </w:r>
      <w:r w:rsidR="00E95589">
        <w:fldChar w:fldCharType="separate"/>
      </w:r>
      <w:r w:rsidR="00E4623A">
        <w:t xml:space="preserve">Figure </w:t>
      </w:r>
      <w:r w:rsidR="00E4623A">
        <w:rPr>
          <w:noProof/>
        </w:rPr>
        <w:t>11</w:t>
      </w:r>
      <w:r w:rsidR="00E95589">
        <w:fldChar w:fldCharType="end"/>
      </w:r>
      <w:r w:rsidRPr="4ED09AEE">
        <w:t>. Since FY 2021, ridership has been increasing with a peak in ridership of nearly 2.8 million in FY 2024.</w:t>
      </w:r>
      <w:r w:rsidR="00B926CA">
        <w:t xml:space="preserve"> The increase in ridership can be attributed to both fare</w:t>
      </w:r>
      <w:r w:rsidR="001C5509">
        <w:t>-</w:t>
      </w:r>
      <w:r w:rsidR="00B926CA">
        <w:t>free service and the introduction of Sunday service</w:t>
      </w:r>
      <w:r w:rsidR="001C5509">
        <w:t>;</w:t>
      </w:r>
      <w:r w:rsidR="00B926CA">
        <w:t xml:space="preserve"> both </w:t>
      </w:r>
      <w:r w:rsidR="00D653AA">
        <w:t>were implemented in January 2024.</w:t>
      </w:r>
      <w:r w:rsidRPr="4ED09AEE">
        <w:t xml:space="preserve"> This is approximately </w:t>
      </w:r>
      <w:r>
        <w:t xml:space="preserve">500,000 </w:t>
      </w:r>
      <w:r w:rsidRPr="4ED09AEE">
        <w:t xml:space="preserve">more riders than the FY 2024 fixed route ridership target of 2,291,623. </w:t>
      </w:r>
    </w:p>
    <w:p w14:paraId="528B8F33" w14:textId="221170D9" w:rsidR="00C87024" w:rsidRDefault="00C87024" w:rsidP="00C87024">
      <w:pPr>
        <w:pStyle w:val="Caption"/>
      </w:pPr>
      <w:bookmarkStart w:id="167" w:name="_Ref202948096"/>
      <w:bookmarkStart w:id="168" w:name="_Toc222142709"/>
      <w:r>
        <w:t xml:space="preserve">Figure </w:t>
      </w:r>
      <w:r w:rsidR="00686922">
        <w:fldChar w:fldCharType="begin"/>
      </w:r>
      <w:r w:rsidR="00686922">
        <w:instrText xml:space="preserve"> SEQ Figure \* ARABIC </w:instrText>
      </w:r>
      <w:r w:rsidR="00686922">
        <w:fldChar w:fldCharType="separate"/>
      </w:r>
      <w:r w:rsidR="00E4623A">
        <w:rPr>
          <w:noProof/>
        </w:rPr>
        <w:t>11</w:t>
      </w:r>
      <w:r w:rsidR="00686922">
        <w:fldChar w:fldCharType="end"/>
      </w:r>
      <w:bookmarkEnd w:id="167"/>
      <w:r>
        <w:t xml:space="preserve">. </w:t>
      </w:r>
      <w:r w:rsidRPr="00B45F9C">
        <w:t>Fixed Route Annual Ridership (FY 2020–FY</w:t>
      </w:r>
      <w:r w:rsidR="005F0FD7">
        <w:t xml:space="preserve"> </w:t>
      </w:r>
      <w:r w:rsidRPr="00B45F9C">
        <w:t>2024)</w:t>
      </w:r>
      <w:bookmarkEnd w:id="168"/>
    </w:p>
    <w:p w14:paraId="4F01744A" w14:textId="2C50FAE3" w:rsidR="00C87024" w:rsidRDefault="00AC4617" w:rsidP="009C3E6C">
      <w:pPr>
        <w:pStyle w:val="BodyText"/>
      </w:pPr>
      <w:r>
        <w:rPr>
          <w:noProof/>
        </w:rPr>
        <w:drawing>
          <wp:inline distT="0" distB="0" distL="0" distR="0" wp14:anchorId="4F50C6BF" wp14:editId="64CFD6C2">
            <wp:extent cx="5943600" cy="3157220"/>
            <wp:effectExtent l="0" t="0" r="0" b="5080"/>
            <wp:docPr id="671962551" name="Chart 1" descr="Combo chart showing the annual fixed route ridership (column chart) and the annual fixed route target (line chart) from FY 2020 to FY 2024. Fixed route ridership did not meet target in 2020 and 2021 and exceeded target in 2022 to 2024.">
              <a:extLst xmlns:a="http://schemas.openxmlformats.org/drawingml/2006/main">
                <a:ext uri="{FF2B5EF4-FFF2-40B4-BE49-F238E27FC236}">
                  <a16:creationId xmlns:a16="http://schemas.microsoft.com/office/drawing/2014/main" id="{86E95B03-D373-4539-9E69-0EBD3D4C649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9"/>
              </a:graphicData>
            </a:graphic>
          </wp:inline>
        </w:drawing>
      </w:r>
    </w:p>
    <w:p w14:paraId="05D70FC8" w14:textId="77777777" w:rsidR="00C87024" w:rsidRDefault="00C87024" w:rsidP="00C87024">
      <w:pPr>
        <w:pStyle w:val="Source"/>
      </w:pPr>
      <w:r>
        <w:t>Source: SRTA, MassDOT</w:t>
      </w:r>
    </w:p>
    <w:p w14:paraId="2685176B" w14:textId="4C027165" w:rsidR="00C87024" w:rsidRDefault="00C87024" w:rsidP="00C87024">
      <w:pPr>
        <w:pStyle w:val="ListBullet"/>
        <w:numPr>
          <w:ilvl w:val="0"/>
          <w:numId w:val="0"/>
        </w:numPr>
      </w:pPr>
      <w:r>
        <w:t xml:space="preserve">As shown in </w:t>
      </w:r>
      <w:r w:rsidR="00E95589">
        <w:fldChar w:fldCharType="begin"/>
      </w:r>
      <w:r w:rsidR="00E95589">
        <w:instrText xml:space="preserve"> REF _Ref202948362 \h </w:instrText>
      </w:r>
      <w:r w:rsidR="00E95589">
        <w:fldChar w:fldCharType="separate"/>
      </w:r>
      <w:r w:rsidR="00E4623A">
        <w:t>Figure 12</w:t>
      </w:r>
      <w:r w:rsidR="00E95589">
        <w:fldChar w:fldCharType="end"/>
      </w:r>
      <w:r>
        <w:t>, Route 202, Route 201, and Route 9 have the highest ridership in the SRTA system</w:t>
      </w:r>
      <w:r w:rsidR="00847FFC">
        <w:t>, the latter</w:t>
      </w:r>
      <w:r w:rsidR="001A2D0A">
        <w:t xml:space="preserve"> </w:t>
      </w:r>
      <w:r w:rsidR="009E2961">
        <w:t>connect</w:t>
      </w:r>
      <w:r w:rsidR="00847FFC">
        <w:t xml:space="preserve">ing </w:t>
      </w:r>
      <w:r w:rsidR="009E2961">
        <w:t xml:space="preserve">the Fall River system with the New Bedford system </w:t>
      </w:r>
      <w:r w:rsidR="00847FFC">
        <w:t xml:space="preserve">while </w:t>
      </w:r>
      <w:r w:rsidR="009E2961">
        <w:t>serv</w:t>
      </w:r>
      <w:r w:rsidR="00847FFC">
        <w:t>ing</w:t>
      </w:r>
      <w:r w:rsidR="009E2961">
        <w:t xml:space="preserve"> </w:t>
      </w:r>
      <w:r w:rsidR="00141C28">
        <w:t xml:space="preserve">the Dartmouth Mall and the UMass Dartmouth campus. </w:t>
      </w:r>
      <w:r>
        <w:t>Route 205 has among the lowest riderhip</w:t>
      </w:r>
      <w:r w:rsidR="00B050C2">
        <w:t>, partly because the</w:t>
      </w:r>
      <w:r w:rsidR="00BD71D3">
        <w:t xml:space="preserve"> route operates</w:t>
      </w:r>
      <w:r w:rsidR="00901D64">
        <w:t xml:space="preserve"> hourly with few destinations on the route. </w:t>
      </w:r>
      <w:r w:rsidR="00D23045">
        <w:t xml:space="preserve">Analysis conducted by SRTA suggests that </w:t>
      </w:r>
      <w:r w:rsidR="003C0434">
        <w:t>route elimination would not yeild significant savings in the operating budget</w:t>
      </w:r>
      <w:r>
        <w:t>.</w:t>
      </w:r>
      <w:r w:rsidR="00B777E6">
        <w:t xml:space="preserve"> A similar analysis of Route 221 showed that</w:t>
      </w:r>
      <w:r w:rsidR="001C5509">
        <w:t>,</w:t>
      </w:r>
      <w:r w:rsidR="00B777E6">
        <w:t xml:space="preserve"> </w:t>
      </w:r>
      <w:r w:rsidR="00DC5CFA">
        <w:t xml:space="preserve">despite having the lowest ridership, it had the most consistent ridership of any route with very little </w:t>
      </w:r>
      <w:r w:rsidR="001D0B75">
        <w:t>variance month to month</w:t>
      </w:r>
      <w:r>
        <w:t xml:space="preserve">. Route 106 is not included in the graph since service was discontued </w:t>
      </w:r>
      <w:r w:rsidR="001C5509">
        <w:t>i</w:t>
      </w:r>
      <w:r>
        <w:t xml:space="preserve">n </w:t>
      </w:r>
      <w:r w:rsidR="00C96206">
        <w:t>FY </w:t>
      </w:r>
      <w:r>
        <w:t xml:space="preserve">2024. </w:t>
      </w:r>
    </w:p>
    <w:p w14:paraId="5AE01A58" w14:textId="066987AF" w:rsidR="00C87024" w:rsidRDefault="00C87024" w:rsidP="00C87024">
      <w:pPr>
        <w:pStyle w:val="Caption"/>
      </w:pPr>
      <w:bookmarkStart w:id="169" w:name="_Ref202948362"/>
      <w:bookmarkStart w:id="170" w:name="_Toc222142710"/>
      <w:r>
        <w:lastRenderedPageBreak/>
        <w:t xml:space="preserve">Figure </w:t>
      </w:r>
      <w:r w:rsidR="00686922">
        <w:fldChar w:fldCharType="begin"/>
      </w:r>
      <w:r w:rsidR="00686922">
        <w:instrText xml:space="preserve"> SEQ Figure \* ARABIC </w:instrText>
      </w:r>
      <w:r w:rsidR="00686922">
        <w:fldChar w:fldCharType="separate"/>
      </w:r>
      <w:r w:rsidR="00E4623A">
        <w:rPr>
          <w:noProof/>
        </w:rPr>
        <w:t>12</w:t>
      </w:r>
      <w:r w:rsidR="00686922">
        <w:fldChar w:fldCharType="end"/>
      </w:r>
      <w:bookmarkEnd w:id="169"/>
      <w:r>
        <w:t xml:space="preserve">. </w:t>
      </w:r>
      <w:r w:rsidRPr="00075931">
        <w:t xml:space="preserve">Ridership by </w:t>
      </w:r>
      <w:r>
        <w:t xml:space="preserve">Fixed </w:t>
      </w:r>
      <w:r w:rsidRPr="00075931">
        <w:t>Route (FY 2024)</w:t>
      </w:r>
      <w:bookmarkEnd w:id="170"/>
    </w:p>
    <w:p w14:paraId="625F7DD4" w14:textId="77777777" w:rsidR="00C87024" w:rsidRDefault="00C87024" w:rsidP="006C6363">
      <w:pPr>
        <w:pStyle w:val="FigureParagraph"/>
      </w:pPr>
      <w:r>
        <w:rPr>
          <w:noProof/>
        </w:rPr>
        <w:drawing>
          <wp:inline distT="0" distB="0" distL="0" distR="0" wp14:anchorId="5C0635B4" wp14:editId="12A9BEC1">
            <wp:extent cx="5943600" cy="4206240"/>
            <wp:effectExtent l="0" t="0" r="0" b="3810"/>
            <wp:docPr id="256180828" name="Chart 1" descr="Column chart of SRTA's FY 2024 fixed route ridership by route. High ridership routes had 150,000 or more trips and low ridership routes had 50,000 or less trips.">
              <a:extLst xmlns:a="http://schemas.openxmlformats.org/drawingml/2006/main">
                <a:ext uri="{FF2B5EF4-FFF2-40B4-BE49-F238E27FC236}">
                  <a16:creationId xmlns:a16="http://schemas.microsoft.com/office/drawing/2014/main" id="{08092E9A-2CD9-44BC-9E65-EE6D1794970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0"/>
              </a:graphicData>
            </a:graphic>
          </wp:inline>
        </w:drawing>
      </w:r>
    </w:p>
    <w:p w14:paraId="046B2262" w14:textId="77777777" w:rsidR="00C87024" w:rsidRDefault="00C87024" w:rsidP="00C87024">
      <w:pPr>
        <w:pStyle w:val="Source"/>
      </w:pPr>
      <w:r>
        <w:t>Source: SRTA</w:t>
      </w:r>
    </w:p>
    <w:p w14:paraId="5C51C5CB" w14:textId="054E76CA" w:rsidR="009F6FD4" w:rsidRDefault="00C87024" w:rsidP="00930E26">
      <w:pPr>
        <w:pStyle w:val="BodyText"/>
      </w:pPr>
      <w:r w:rsidRPr="4ED09AEE">
        <w:t xml:space="preserve">As shown in </w:t>
      </w:r>
      <w:r w:rsidR="00E95589">
        <w:fldChar w:fldCharType="begin"/>
      </w:r>
      <w:r w:rsidR="00E95589">
        <w:instrText xml:space="preserve"> REF _Ref202948573 \h </w:instrText>
      </w:r>
      <w:r w:rsidR="00E95589">
        <w:fldChar w:fldCharType="separate"/>
      </w:r>
      <w:r w:rsidR="00E4623A">
        <w:t xml:space="preserve">Figure </w:t>
      </w:r>
      <w:r w:rsidR="00E4623A">
        <w:rPr>
          <w:noProof/>
        </w:rPr>
        <w:t>13</w:t>
      </w:r>
      <w:r w:rsidR="00E95589">
        <w:fldChar w:fldCharType="end"/>
      </w:r>
      <w:r w:rsidRPr="4ED09AEE">
        <w:t xml:space="preserve">, Route 202, Route 201, and Route 9 have the highest average weekday ridership in the system, which is consistent with </w:t>
      </w:r>
      <w:r w:rsidR="0037418E">
        <w:t>them</w:t>
      </w:r>
      <w:r w:rsidR="0037418E" w:rsidRPr="4ED09AEE">
        <w:t xml:space="preserve"> </w:t>
      </w:r>
      <w:r w:rsidRPr="4ED09AEE">
        <w:t xml:space="preserve">having the highest annual ridership by route. </w:t>
      </w:r>
      <w:r w:rsidR="00683FAF">
        <w:t xml:space="preserve">Routes 201 and 202 </w:t>
      </w:r>
      <w:r w:rsidR="00F07F68">
        <w:t xml:space="preserve">average ridership </w:t>
      </w:r>
      <w:r w:rsidR="009F6FD4">
        <w:t>are</w:t>
      </w:r>
      <w:r w:rsidR="00F07F68">
        <w:t xml:space="preserve"> attributed to the amount of service to these routes. Both routes </w:t>
      </w:r>
      <w:r w:rsidR="00D91F8E">
        <w:t>have the most frequent headways and the longest span of service in the SRTA system.</w:t>
      </w:r>
      <w:r w:rsidR="003B2F09">
        <w:t xml:space="preserve"> </w:t>
      </w:r>
      <w:r w:rsidRPr="4ED09AEE">
        <w:t>Route 205</w:t>
      </w:r>
      <w:r w:rsidR="005732E8">
        <w:t xml:space="preserve"> and Route 221 </w:t>
      </w:r>
      <w:r w:rsidRPr="4ED09AEE">
        <w:t xml:space="preserve">also </w:t>
      </w:r>
      <w:r w:rsidR="00514D1D">
        <w:t>have</w:t>
      </w:r>
      <w:r w:rsidR="00514D1D" w:rsidRPr="4ED09AEE">
        <w:t xml:space="preserve"> </w:t>
      </w:r>
      <w:r w:rsidR="005732E8">
        <w:t>very</w:t>
      </w:r>
      <w:r w:rsidR="005732E8" w:rsidRPr="4ED09AEE">
        <w:t xml:space="preserve"> </w:t>
      </w:r>
      <w:r w:rsidRPr="4ED09AEE">
        <w:t xml:space="preserve">low average weekday ridership, which </w:t>
      </w:r>
      <w:r w:rsidR="00A5719C">
        <w:t>is</w:t>
      </w:r>
      <w:r w:rsidR="00A5719C" w:rsidRPr="4ED09AEE">
        <w:t xml:space="preserve"> </w:t>
      </w:r>
      <w:r w:rsidRPr="4ED09AEE">
        <w:t xml:space="preserve">consistent with low annual ridership. </w:t>
      </w:r>
    </w:p>
    <w:p w14:paraId="736DD41D" w14:textId="69FAF9E5" w:rsidR="00C87024" w:rsidRDefault="00C87024" w:rsidP="00930E26">
      <w:pPr>
        <w:pStyle w:val="BodyText"/>
      </w:pPr>
      <w:r w:rsidRPr="4ED09AEE">
        <w:t xml:space="preserve">Route 106 is not included in the graph since service was discontinued </w:t>
      </w:r>
      <w:r>
        <w:t>i</w:t>
      </w:r>
      <w:r w:rsidRPr="4ED09AEE">
        <w:t xml:space="preserve">n FY 2024. </w:t>
      </w:r>
    </w:p>
    <w:p w14:paraId="576F62A8" w14:textId="40C2639F" w:rsidR="00C87024" w:rsidRDefault="00C87024" w:rsidP="00C87024">
      <w:pPr>
        <w:pStyle w:val="Caption"/>
      </w:pPr>
      <w:bookmarkStart w:id="171" w:name="_Ref202948573"/>
      <w:bookmarkStart w:id="172" w:name="_Toc222142711"/>
      <w:r>
        <w:lastRenderedPageBreak/>
        <w:t xml:space="preserve">Figure </w:t>
      </w:r>
      <w:r w:rsidR="00686922">
        <w:fldChar w:fldCharType="begin"/>
      </w:r>
      <w:r w:rsidR="00686922">
        <w:instrText xml:space="preserve"> SEQ Figure \* ARABIC </w:instrText>
      </w:r>
      <w:r w:rsidR="00686922">
        <w:fldChar w:fldCharType="separate"/>
      </w:r>
      <w:r w:rsidR="00E4623A">
        <w:rPr>
          <w:noProof/>
        </w:rPr>
        <w:t>13</w:t>
      </w:r>
      <w:r w:rsidR="00686922">
        <w:fldChar w:fldCharType="end"/>
      </w:r>
      <w:bookmarkEnd w:id="171"/>
      <w:r>
        <w:t xml:space="preserve">. </w:t>
      </w:r>
      <w:r w:rsidRPr="00CA6435">
        <w:t>Weekday Average Ridership by Route (FY 2024)</w:t>
      </w:r>
      <w:bookmarkEnd w:id="172"/>
    </w:p>
    <w:p w14:paraId="6728A643" w14:textId="77777777" w:rsidR="00C87024" w:rsidRDefault="00C87024" w:rsidP="006C6363">
      <w:pPr>
        <w:pStyle w:val="FigureParagraph"/>
      </w:pPr>
      <w:r>
        <w:rPr>
          <w:noProof/>
        </w:rPr>
        <w:drawing>
          <wp:inline distT="0" distB="0" distL="0" distR="0" wp14:anchorId="45CB4B7B" wp14:editId="493D05E0">
            <wp:extent cx="5943600" cy="4572000"/>
            <wp:effectExtent l="0" t="0" r="0" b="0"/>
            <wp:docPr id="1469352905" name="Chart 1" descr="Column chart of SRTA's FY 2024 fixed route average weekday ridership by route. Routes with high weekday ridership had 500 or more average trips each weekday. Routes with low weekday ridership had 200 or less average trips each weekday.">
              <a:extLst xmlns:a="http://schemas.openxmlformats.org/drawingml/2006/main">
                <a:ext uri="{FF2B5EF4-FFF2-40B4-BE49-F238E27FC236}">
                  <a16:creationId xmlns:a16="http://schemas.microsoft.com/office/drawing/2014/main" id="{6B6D4D00-CC76-4435-8AB7-FC43D6FED83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1"/>
              </a:graphicData>
            </a:graphic>
          </wp:inline>
        </w:drawing>
      </w:r>
    </w:p>
    <w:p w14:paraId="1D7F5360" w14:textId="77777777" w:rsidR="00C87024" w:rsidRDefault="00C87024" w:rsidP="00C87024">
      <w:pPr>
        <w:pStyle w:val="Source"/>
      </w:pPr>
      <w:r>
        <w:t>Source: SRTA</w:t>
      </w:r>
    </w:p>
    <w:p w14:paraId="425E859D" w14:textId="5A90EC40" w:rsidR="00694DD1" w:rsidRDefault="00C87024" w:rsidP="00930E26">
      <w:pPr>
        <w:pStyle w:val="BodyText"/>
      </w:pPr>
      <w:proofErr w:type="gramStart"/>
      <w:r w:rsidRPr="4ED09AEE">
        <w:t>Similar to</w:t>
      </w:r>
      <w:proofErr w:type="gramEnd"/>
      <w:r w:rsidRPr="4ED09AEE">
        <w:t xml:space="preserve"> trends in weekday average ridership, </w:t>
      </w:r>
      <w:r w:rsidR="005647BF">
        <w:fldChar w:fldCharType="begin"/>
      </w:r>
      <w:r w:rsidR="005647BF">
        <w:instrText xml:space="preserve"> REF _Ref202970782 \h </w:instrText>
      </w:r>
      <w:r w:rsidR="005647BF">
        <w:fldChar w:fldCharType="separate"/>
      </w:r>
      <w:r w:rsidR="00E4623A">
        <w:t xml:space="preserve">Figure </w:t>
      </w:r>
      <w:r w:rsidR="00E4623A">
        <w:rPr>
          <w:noProof/>
        </w:rPr>
        <w:t>14</w:t>
      </w:r>
      <w:r w:rsidR="005647BF">
        <w:fldChar w:fldCharType="end"/>
      </w:r>
      <w:r w:rsidR="005647BF">
        <w:t xml:space="preserve"> </w:t>
      </w:r>
      <w:r>
        <w:t xml:space="preserve">and </w:t>
      </w:r>
      <w:r>
        <w:fldChar w:fldCharType="begin"/>
      </w:r>
      <w:r>
        <w:instrText xml:space="preserve"> REF _Ref202970902 \h </w:instrText>
      </w:r>
      <w:r>
        <w:fldChar w:fldCharType="separate"/>
      </w:r>
      <w:r w:rsidR="00E4623A">
        <w:t xml:space="preserve">Figure </w:t>
      </w:r>
      <w:r w:rsidR="00E4623A">
        <w:rPr>
          <w:noProof/>
        </w:rPr>
        <w:t>15</w:t>
      </w:r>
      <w:r>
        <w:fldChar w:fldCharType="end"/>
      </w:r>
      <w:r w:rsidRPr="4ED09AEE">
        <w:t xml:space="preserve"> show that the routes with the highest ridership on both Saturdays and Sundays are Route 201, Route 202, and Route 9. </w:t>
      </w:r>
      <w:r>
        <w:t xml:space="preserve">Route 221 and Route 205 have the lowest ridership on both Saturdays and Sundays. </w:t>
      </w:r>
      <w:r w:rsidR="001C3F5C">
        <w:t>SRTA operates the same schedule on Saturday and Sunday</w:t>
      </w:r>
      <w:r w:rsidR="001C5509">
        <w:t>,</w:t>
      </w:r>
      <w:r w:rsidR="001C3F5C">
        <w:t xml:space="preserve"> which </w:t>
      </w:r>
      <w:r w:rsidR="00F81C45">
        <w:t xml:space="preserve">for some routes like Route 9, </w:t>
      </w:r>
      <w:r w:rsidR="00A5719C">
        <w:t xml:space="preserve">Route </w:t>
      </w:r>
      <w:r w:rsidR="00F81C45">
        <w:t xml:space="preserve">201, and </w:t>
      </w:r>
      <w:r w:rsidR="00A5719C">
        <w:t xml:space="preserve">Route </w:t>
      </w:r>
      <w:r w:rsidR="00F81C45">
        <w:t>202 mean</w:t>
      </w:r>
      <w:r w:rsidR="001C5509">
        <w:t>s</w:t>
      </w:r>
      <w:r w:rsidR="00F81C45">
        <w:t xml:space="preserve"> less frequency</w:t>
      </w:r>
      <w:r w:rsidR="00D2585C">
        <w:t>, and for all routes mean</w:t>
      </w:r>
      <w:r w:rsidR="001C5509">
        <w:t>s</w:t>
      </w:r>
      <w:r w:rsidR="00D2585C">
        <w:t xml:space="preserve"> a shorter span. </w:t>
      </w:r>
      <w:r w:rsidR="00694DD1">
        <w:t>Sunday service is a new addition</w:t>
      </w:r>
      <w:r w:rsidR="00DC34BE">
        <w:t xml:space="preserve"> demonstrated </w:t>
      </w:r>
      <w:r w:rsidR="005109E0">
        <w:t xml:space="preserve">by </w:t>
      </w:r>
      <w:r w:rsidR="00DC34BE">
        <w:t xml:space="preserve">the latent demand for service </w:t>
      </w:r>
      <w:r w:rsidR="001E73D9">
        <w:t xml:space="preserve">in the community. The consistency between Saturday and Sunday ridership shows how quickly the service was adopted by riders. </w:t>
      </w:r>
    </w:p>
    <w:p w14:paraId="01D5F054" w14:textId="16547D7B" w:rsidR="00C87024" w:rsidRDefault="00C87024" w:rsidP="00930E26">
      <w:pPr>
        <w:pStyle w:val="BodyText"/>
      </w:pPr>
      <w:r w:rsidRPr="4ED09AEE">
        <w:t xml:space="preserve">Route 106 is not included in the graph since service was discontinued </w:t>
      </w:r>
      <w:r>
        <w:t>i</w:t>
      </w:r>
      <w:r w:rsidRPr="4ED09AEE">
        <w:t xml:space="preserve">n FY 2024. </w:t>
      </w:r>
    </w:p>
    <w:p w14:paraId="077178B9" w14:textId="3AF7DB9D" w:rsidR="00C87024" w:rsidRDefault="00C87024" w:rsidP="00C87024">
      <w:pPr>
        <w:pStyle w:val="Caption"/>
      </w:pPr>
      <w:bookmarkStart w:id="173" w:name="_Ref202970782"/>
      <w:bookmarkStart w:id="174" w:name="_Toc222142712"/>
      <w:r>
        <w:lastRenderedPageBreak/>
        <w:t xml:space="preserve">Figure </w:t>
      </w:r>
      <w:r w:rsidR="00686922">
        <w:fldChar w:fldCharType="begin"/>
      </w:r>
      <w:r w:rsidR="00686922">
        <w:instrText xml:space="preserve"> SEQ Figure \* ARABIC </w:instrText>
      </w:r>
      <w:r w:rsidR="00686922">
        <w:fldChar w:fldCharType="separate"/>
      </w:r>
      <w:r w:rsidR="00E4623A">
        <w:rPr>
          <w:noProof/>
        </w:rPr>
        <w:t>14</w:t>
      </w:r>
      <w:r w:rsidR="00686922">
        <w:fldChar w:fldCharType="end"/>
      </w:r>
      <w:bookmarkEnd w:id="173"/>
      <w:r>
        <w:t xml:space="preserve">. </w:t>
      </w:r>
      <w:r w:rsidRPr="00A24DB6">
        <w:t>Saturday Average Ridership by Route (FY 2024)</w:t>
      </w:r>
      <w:bookmarkEnd w:id="174"/>
    </w:p>
    <w:p w14:paraId="2730F926" w14:textId="77777777" w:rsidR="00C87024" w:rsidRDefault="00C87024" w:rsidP="006C6363">
      <w:pPr>
        <w:pStyle w:val="FigureParagraph"/>
      </w:pPr>
      <w:r>
        <w:rPr>
          <w:noProof/>
        </w:rPr>
        <w:drawing>
          <wp:inline distT="0" distB="0" distL="0" distR="0" wp14:anchorId="7286ED36" wp14:editId="0D2F205A">
            <wp:extent cx="5943600" cy="4572000"/>
            <wp:effectExtent l="0" t="0" r="0" b="0"/>
            <wp:docPr id="847121563" name="Chart 1" descr="Bar chart of SRTA's FY 2024 fixed route Saturday ridership by route. Routes with high Saturday ridership had 300 or more average trips. Routes with low Saturday ridership had 100 or less average trips.">
              <a:extLst xmlns:a="http://schemas.openxmlformats.org/drawingml/2006/main">
                <a:ext uri="{FF2B5EF4-FFF2-40B4-BE49-F238E27FC236}">
                  <a16:creationId xmlns:a16="http://schemas.microsoft.com/office/drawing/2014/main" id="{2F8321DC-374C-4378-90BF-4D861D46D92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2"/>
              </a:graphicData>
            </a:graphic>
          </wp:inline>
        </w:drawing>
      </w:r>
    </w:p>
    <w:p w14:paraId="1CD2EA29" w14:textId="77777777" w:rsidR="00C87024" w:rsidRDefault="00C87024" w:rsidP="00C87024">
      <w:pPr>
        <w:pStyle w:val="Source"/>
      </w:pPr>
      <w:r>
        <w:t>Source: SRTA</w:t>
      </w:r>
    </w:p>
    <w:p w14:paraId="626DD66F" w14:textId="34E06203" w:rsidR="00C87024" w:rsidRDefault="00C87024" w:rsidP="00C87024">
      <w:pPr>
        <w:pStyle w:val="Caption"/>
      </w:pPr>
      <w:bookmarkStart w:id="175" w:name="_Ref202970902"/>
      <w:bookmarkStart w:id="176" w:name="_Toc222142713"/>
      <w:r>
        <w:lastRenderedPageBreak/>
        <w:t xml:space="preserve">Figure </w:t>
      </w:r>
      <w:r w:rsidR="00686922">
        <w:fldChar w:fldCharType="begin"/>
      </w:r>
      <w:r w:rsidR="00686922">
        <w:instrText xml:space="preserve"> SEQ Figure \* ARABIC </w:instrText>
      </w:r>
      <w:r w:rsidR="00686922">
        <w:fldChar w:fldCharType="separate"/>
      </w:r>
      <w:r w:rsidR="00E4623A">
        <w:rPr>
          <w:noProof/>
        </w:rPr>
        <w:t>15</w:t>
      </w:r>
      <w:r w:rsidR="00686922">
        <w:fldChar w:fldCharType="end"/>
      </w:r>
      <w:bookmarkEnd w:id="175"/>
      <w:r>
        <w:t xml:space="preserve">. </w:t>
      </w:r>
      <w:r w:rsidRPr="006F680F">
        <w:t>Sunday Average Ridership by Route (FY 2024)</w:t>
      </w:r>
      <w:bookmarkEnd w:id="176"/>
    </w:p>
    <w:p w14:paraId="2AC856FA" w14:textId="77777777" w:rsidR="00C87024" w:rsidRDefault="00C87024" w:rsidP="006C6363">
      <w:pPr>
        <w:pStyle w:val="FigureParagraph"/>
      </w:pPr>
      <w:r>
        <w:rPr>
          <w:noProof/>
        </w:rPr>
        <w:drawing>
          <wp:inline distT="0" distB="0" distL="0" distR="0" wp14:anchorId="6C9397C7" wp14:editId="10C38FC8">
            <wp:extent cx="5943600" cy="4572000"/>
            <wp:effectExtent l="0" t="0" r="0" b="0"/>
            <wp:docPr id="1400265431" name="Chart 1" descr="Bar chart of SRTA's FY 2024 fixed route Sunday ridership by route. Routes with high Sunday ridership had 200 or more trips each Sunday. Routes with low Sunday ridership had 100 or less trips each Sunday.">
              <a:extLst xmlns:a="http://schemas.openxmlformats.org/drawingml/2006/main">
                <a:ext uri="{FF2B5EF4-FFF2-40B4-BE49-F238E27FC236}">
                  <a16:creationId xmlns:a16="http://schemas.microsoft.com/office/drawing/2014/main" id="{EEAC053A-1F13-4FAF-A165-ABA265D09E4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3"/>
              </a:graphicData>
            </a:graphic>
          </wp:inline>
        </w:drawing>
      </w:r>
    </w:p>
    <w:p w14:paraId="62BD6D2A" w14:textId="77777777" w:rsidR="00C87024" w:rsidRDefault="00C87024" w:rsidP="00C87024">
      <w:pPr>
        <w:pStyle w:val="Source"/>
      </w:pPr>
      <w:r>
        <w:t>Source: SRTA</w:t>
      </w:r>
    </w:p>
    <w:p w14:paraId="7F206F6F" w14:textId="41777E8A" w:rsidR="00C87024" w:rsidRDefault="00C87024" w:rsidP="00960F54">
      <w:pPr>
        <w:pStyle w:val="Heading3"/>
      </w:pPr>
      <w:bookmarkStart w:id="177" w:name="_Toc222142632"/>
      <w:r>
        <w:t xml:space="preserve">Fixed Route </w:t>
      </w:r>
      <w:r w:rsidR="00F56A78">
        <w:t>Effectiveness</w:t>
      </w:r>
      <w:bookmarkEnd w:id="177"/>
    </w:p>
    <w:p w14:paraId="1A600244" w14:textId="26E2634C" w:rsidR="00C87024" w:rsidRPr="009D5F36" w:rsidRDefault="00C87024" w:rsidP="00C87024">
      <w:pPr>
        <w:pStyle w:val="BodyText"/>
      </w:pPr>
      <w:r w:rsidRPr="4ED09AEE">
        <w:t xml:space="preserve">SRTA’s fixed route operations remained steady with a system average of </w:t>
      </w:r>
      <w:r w:rsidR="00A3785F">
        <w:t>over 20</w:t>
      </w:r>
      <w:r w:rsidRPr="4ED09AEE">
        <w:t xml:space="preserve"> passengers per hour during FY 2024. </w:t>
      </w:r>
      <w:r>
        <w:t xml:space="preserve">While the system average was </w:t>
      </w:r>
      <w:r w:rsidR="00DB5AA9">
        <w:t>20.24</w:t>
      </w:r>
      <w:r>
        <w:t xml:space="preserve"> passengers per hour, many routes exceeded the average</w:t>
      </w:r>
      <w:r w:rsidR="00212781">
        <w:t>,</w:t>
      </w:r>
      <w:r>
        <w:t xml:space="preserve"> such as Route 103, Route 108, and Route 9</w:t>
      </w:r>
      <w:r w:rsidR="00212781">
        <w:t>,</w:t>
      </w:r>
      <w:r>
        <w:t xml:space="preserve"> which carried around 26 passengers per hour (</w:t>
      </w:r>
      <w:r>
        <w:fldChar w:fldCharType="begin"/>
      </w:r>
      <w:r>
        <w:instrText xml:space="preserve"> REF _Ref209520349 \h </w:instrText>
      </w:r>
      <w:r>
        <w:fldChar w:fldCharType="separate"/>
      </w:r>
      <w:r w:rsidR="00E4623A">
        <w:t xml:space="preserve">Figure </w:t>
      </w:r>
      <w:r w:rsidR="00E4623A">
        <w:rPr>
          <w:noProof/>
        </w:rPr>
        <w:t>16</w:t>
      </w:r>
      <w:r>
        <w:fldChar w:fldCharType="end"/>
      </w:r>
      <w:r>
        <w:t>).</w:t>
      </w:r>
      <w:r w:rsidR="00266B1A">
        <w:t xml:space="preserve"> Routes 103 and 108 serve dense areas of Fall River, connecting downtown to multiple shopping centers, hospitals, schools, and employment centers. </w:t>
      </w:r>
      <w:r w:rsidR="00FB69EA">
        <w:t xml:space="preserve">Route 9 links </w:t>
      </w:r>
      <w:r w:rsidR="00625C28">
        <w:t xml:space="preserve">both the Fall River and New Bedford </w:t>
      </w:r>
      <w:r w:rsidR="002071E5">
        <w:t>systems</w:t>
      </w:r>
      <w:r w:rsidR="00625C28">
        <w:t xml:space="preserve"> with UMass Dartmouth and </w:t>
      </w:r>
      <w:r w:rsidR="00340215">
        <w:t>the Dartmouth Mall.</w:t>
      </w:r>
      <w:r w:rsidR="00590B37">
        <w:t xml:space="preserve"> Conversely, Route 114, Route 20</w:t>
      </w:r>
      <w:r w:rsidR="00F2385E">
        <w:t>5</w:t>
      </w:r>
      <w:r w:rsidR="00590B37">
        <w:t xml:space="preserve">, and Route 221 </w:t>
      </w:r>
      <w:r w:rsidR="0050616B">
        <w:t xml:space="preserve">have the lowest passengers per hour rates for </w:t>
      </w:r>
      <w:r w:rsidR="00694E9D">
        <w:t xml:space="preserve">FY </w:t>
      </w:r>
      <w:r w:rsidR="00C02208">
        <w:t>20</w:t>
      </w:r>
      <w:r w:rsidR="00694E9D">
        <w:t>2</w:t>
      </w:r>
      <w:r w:rsidR="0050616B">
        <w:t>4.</w:t>
      </w:r>
      <w:r w:rsidR="00470060">
        <w:t xml:space="preserve"> Routes 114 and </w:t>
      </w:r>
      <w:r w:rsidR="0029744F">
        <w:t xml:space="preserve">221 serve </w:t>
      </w:r>
      <w:r w:rsidR="009B6890">
        <w:t xml:space="preserve">low density areas </w:t>
      </w:r>
      <w:r w:rsidR="00737B71">
        <w:t>on the peripheries of</w:t>
      </w:r>
      <w:r w:rsidR="009B6890">
        <w:t xml:space="preserve"> </w:t>
      </w:r>
      <w:r w:rsidR="00737B71">
        <w:t xml:space="preserve">the </w:t>
      </w:r>
      <w:r w:rsidR="00E35912">
        <w:t>Fall River and New Bedford</w:t>
      </w:r>
      <w:r w:rsidR="00737B71">
        <w:t xml:space="preserve"> urban areas</w:t>
      </w:r>
      <w:r w:rsidR="00E35912">
        <w:t xml:space="preserve">, respectively. </w:t>
      </w:r>
      <w:r w:rsidR="00737B71">
        <w:t>Route</w:t>
      </w:r>
      <w:r w:rsidR="00084FA3">
        <w:t xml:space="preserve"> 205</w:t>
      </w:r>
      <w:r w:rsidR="000D7EE2">
        <w:t xml:space="preserve">, one of SRTA’s shortest </w:t>
      </w:r>
      <w:r w:rsidR="007345AD">
        <w:t>routes,</w:t>
      </w:r>
      <w:r w:rsidR="003869D2">
        <w:t xml:space="preserve"> runs between the New Bedford terminal and the Price Rite Marketplace just south of downtown New Bedford</w:t>
      </w:r>
      <w:r w:rsidR="007345AD">
        <w:t>.</w:t>
      </w:r>
      <w:r w:rsidR="00BD7A7C">
        <w:t xml:space="preserve"> </w:t>
      </w:r>
      <w:r w:rsidR="007345AD">
        <w:t>A</w:t>
      </w:r>
      <w:r w:rsidR="00BD7A7C">
        <w:t xml:space="preserve"> portion of this route is also served by Route 201.</w:t>
      </w:r>
      <w:r w:rsidR="00737B71">
        <w:t xml:space="preserve">  </w:t>
      </w:r>
    </w:p>
    <w:p w14:paraId="7043B7CD" w14:textId="48E2C59C" w:rsidR="00C87024" w:rsidRDefault="00C87024" w:rsidP="00C87024">
      <w:pPr>
        <w:pStyle w:val="Caption"/>
      </w:pPr>
      <w:bookmarkStart w:id="178" w:name="_Ref202971476"/>
      <w:bookmarkStart w:id="179" w:name="_Ref209520349"/>
      <w:bookmarkStart w:id="180" w:name="_Toc222142714"/>
      <w:r>
        <w:lastRenderedPageBreak/>
        <w:t xml:space="preserve">Figure </w:t>
      </w:r>
      <w:r w:rsidR="00686922">
        <w:fldChar w:fldCharType="begin"/>
      </w:r>
      <w:r w:rsidR="00686922">
        <w:instrText xml:space="preserve"> SEQ Figure \* ARABIC </w:instrText>
      </w:r>
      <w:r w:rsidR="00686922">
        <w:fldChar w:fldCharType="separate"/>
      </w:r>
      <w:r w:rsidR="00E4623A">
        <w:rPr>
          <w:noProof/>
        </w:rPr>
        <w:t>16</w:t>
      </w:r>
      <w:r w:rsidR="00686922">
        <w:fldChar w:fldCharType="end"/>
      </w:r>
      <w:bookmarkEnd w:id="178"/>
      <w:bookmarkEnd w:id="179"/>
      <w:r>
        <w:t xml:space="preserve">. </w:t>
      </w:r>
      <w:r w:rsidRPr="00761F6E">
        <w:t>Passenger</w:t>
      </w:r>
      <w:r w:rsidR="00176096">
        <w:t>s</w:t>
      </w:r>
      <w:r w:rsidRPr="00761F6E">
        <w:t xml:space="preserve"> </w:t>
      </w:r>
      <w:r w:rsidR="00644C7D">
        <w:t>p</w:t>
      </w:r>
      <w:r w:rsidR="00176096" w:rsidRPr="00761F6E">
        <w:t xml:space="preserve">er </w:t>
      </w:r>
      <w:r w:rsidRPr="00761F6E">
        <w:t xml:space="preserve">Hour </w:t>
      </w:r>
      <w:r w:rsidR="00644C7D">
        <w:t>p</w:t>
      </w:r>
      <w:r w:rsidR="00176096">
        <w:t>er Route</w:t>
      </w:r>
      <w:r w:rsidRPr="00761F6E">
        <w:t xml:space="preserve"> (FY 2024)</w:t>
      </w:r>
      <w:bookmarkEnd w:id="180"/>
    </w:p>
    <w:p w14:paraId="70EF3027" w14:textId="77777777" w:rsidR="00C87024" w:rsidRDefault="00C87024" w:rsidP="006C6363">
      <w:pPr>
        <w:pStyle w:val="FigureParagraph"/>
      </w:pPr>
      <w:r>
        <w:rPr>
          <w:noProof/>
        </w:rPr>
        <w:drawing>
          <wp:inline distT="0" distB="0" distL="0" distR="0" wp14:anchorId="33819AF5" wp14:editId="2F5AAAC8">
            <wp:extent cx="5912427" cy="3252355"/>
            <wp:effectExtent l="0" t="0" r="12700" b="5715"/>
            <wp:docPr id="1893672133" name="Chart 1" descr="Combo chart of SRTA's FY 2024 passengers per revenue hour by fixed route (column chart), and SRTA's fixed route average (line chart). SRTA's fixed route average was 20.24 passengers per revenue hour.">
              <a:extLst xmlns:a="http://schemas.openxmlformats.org/drawingml/2006/main">
                <a:ext uri="{FF2B5EF4-FFF2-40B4-BE49-F238E27FC236}">
                  <a16:creationId xmlns:a16="http://schemas.microsoft.com/office/drawing/2014/main" id="{D18823E4-C4D5-4FB9-8F99-85E51FF30FF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4"/>
              </a:graphicData>
            </a:graphic>
          </wp:inline>
        </w:drawing>
      </w:r>
    </w:p>
    <w:p w14:paraId="23172B9A" w14:textId="77777777" w:rsidR="00C87024" w:rsidRDefault="00C87024" w:rsidP="00C87024">
      <w:pPr>
        <w:pStyle w:val="Source"/>
      </w:pPr>
      <w:r>
        <w:t>Source: SRTA</w:t>
      </w:r>
    </w:p>
    <w:p w14:paraId="4AF067EB" w14:textId="528650CA" w:rsidR="00C87024" w:rsidRDefault="00C87024" w:rsidP="00C87024">
      <w:pPr>
        <w:pStyle w:val="BodyText"/>
      </w:pPr>
      <w:r>
        <w:fldChar w:fldCharType="begin"/>
      </w:r>
      <w:r>
        <w:instrText xml:space="preserve"> REF _Ref204081571 \h </w:instrText>
      </w:r>
      <w:r>
        <w:fldChar w:fldCharType="separate"/>
      </w:r>
      <w:r w:rsidR="00E4623A">
        <w:t xml:space="preserve">Table </w:t>
      </w:r>
      <w:r w:rsidR="00E4623A">
        <w:rPr>
          <w:noProof/>
        </w:rPr>
        <w:t>14</w:t>
      </w:r>
      <w:r>
        <w:fldChar w:fldCharType="end"/>
      </w:r>
      <w:r>
        <w:t xml:space="preserve"> shows SRTA operating statistics by route in FY 2024. </w:t>
      </w:r>
    </w:p>
    <w:p w14:paraId="03CF8C53" w14:textId="308E82BA" w:rsidR="00C87024" w:rsidRDefault="00C87024" w:rsidP="00C87024">
      <w:pPr>
        <w:pStyle w:val="Caption"/>
      </w:pPr>
      <w:bookmarkStart w:id="181" w:name="_Ref204081571"/>
      <w:bookmarkStart w:id="182" w:name="_Toc222142769"/>
      <w:r>
        <w:t xml:space="preserve">Table </w:t>
      </w:r>
      <w:r>
        <w:fldChar w:fldCharType="begin"/>
      </w:r>
      <w:r>
        <w:instrText xml:space="preserve"> SEQ Table \* ARABIC </w:instrText>
      </w:r>
      <w:r>
        <w:fldChar w:fldCharType="separate"/>
      </w:r>
      <w:r w:rsidR="00E4623A">
        <w:rPr>
          <w:noProof/>
        </w:rPr>
        <w:t>14</w:t>
      </w:r>
      <w:r>
        <w:fldChar w:fldCharType="end"/>
      </w:r>
      <w:bookmarkEnd w:id="181"/>
      <w:r>
        <w:t>. Operating Statistics by Route (FY 2024)</w:t>
      </w:r>
      <w:bookmarkEnd w:id="182"/>
    </w:p>
    <w:tbl>
      <w:tblPr>
        <w:tblStyle w:val="TableGrid"/>
        <w:tblW w:w="0" w:type="auto"/>
        <w:tblBorders>
          <w:left w:val="none" w:sz="0" w:space="0" w:color="auto"/>
          <w:right w:val="none" w:sz="0" w:space="0" w:color="auto"/>
        </w:tblBorders>
        <w:tblLook w:val="04A0" w:firstRow="1" w:lastRow="0" w:firstColumn="1" w:lastColumn="0" w:noHBand="0" w:noVBand="1"/>
      </w:tblPr>
      <w:tblGrid>
        <w:gridCol w:w="1170"/>
        <w:gridCol w:w="1638"/>
        <w:gridCol w:w="1638"/>
        <w:gridCol w:w="1638"/>
        <w:gridCol w:w="1638"/>
        <w:gridCol w:w="1638"/>
      </w:tblGrid>
      <w:tr w:rsidR="00C87024" w14:paraId="7C77222C" w14:textId="77777777" w:rsidTr="00301A2F">
        <w:trPr>
          <w:cnfStyle w:val="100000000000" w:firstRow="1" w:lastRow="0" w:firstColumn="0" w:lastColumn="0" w:oddVBand="0" w:evenVBand="0" w:oddHBand="0" w:evenHBand="0" w:firstRowFirstColumn="0" w:firstRowLastColumn="0" w:lastRowFirstColumn="0" w:lastRowLastColumn="0"/>
          <w:cantSplit/>
          <w:tblHeader/>
        </w:trPr>
        <w:tc>
          <w:tcPr>
            <w:tcW w:w="1170" w:type="dxa"/>
            <w:tcBorders>
              <w:bottom w:val="single" w:sz="24" w:space="0" w:color="auto"/>
            </w:tcBorders>
            <w:vAlign w:val="bottom"/>
          </w:tcPr>
          <w:p w14:paraId="4C46F97C" w14:textId="77777777" w:rsidR="00C87024" w:rsidRDefault="00C87024" w:rsidP="00831B9A">
            <w:pPr>
              <w:pStyle w:val="TableHeadingCenter"/>
            </w:pPr>
            <w:r w:rsidRPr="002F2378">
              <w:t>Route</w:t>
            </w:r>
          </w:p>
        </w:tc>
        <w:tc>
          <w:tcPr>
            <w:tcW w:w="1638" w:type="dxa"/>
            <w:tcBorders>
              <w:bottom w:val="single" w:sz="24" w:space="0" w:color="auto"/>
            </w:tcBorders>
            <w:vAlign w:val="bottom"/>
          </w:tcPr>
          <w:p w14:paraId="59DDDFC3" w14:textId="743FA128" w:rsidR="00C87024" w:rsidRDefault="00C87024" w:rsidP="00831B9A">
            <w:pPr>
              <w:pStyle w:val="TableHeadingCenter"/>
            </w:pPr>
            <w:r w:rsidRPr="002F2378">
              <w:t>Ridership</w:t>
            </w:r>
          </w:p>
        </w:tc>
        <w:tc>
          <w:tcPr>
            <w:tcW w:w="1638" w:type="dxa"/>
            <w:tcBorders>
              <w:bottom w:val="single" w:sz="24" w:space="0" w:color="auto"/>
            </w:tcBorders>
            <w:vAlign w:val="bottom"/>
          </w:tcPr>
          <w:p w14:paraId="2FDE3440" w14:textId="48166302" w:rsidR="00C87024" w:rsidRDefault="00C87024" w:rsidP="00831B9A">
            <w:pPr>
              <w:pStyle w:val="TableHeadingCenter"/>
            </w:pPr>
            <w:r w:rsidRPr="002F2378">
              <w:t>Revenue Hours</w:t>
            </w:r>
          </w:p>
        </w:tc>
        <w:tc>
          <w:tcPr>
            <w:tcW w:w="1638" w:type="dxa"/>
            <w:tcBorders>
              <w:bottom w:val="single" w:sz="24" w:space="0" w:color="auto"/>
            </w:tcBorders>
            <w:vAlign w:val="bottom"/>
          </w:tcPr>
          <w:p w14:paraId="7A87511D" w14:textId="77777777" w:rsidR="00C87024" w:rsidRDefault="00C87024" w:rsidP="00831B9A">
            <w:pPr>
              <w:pStyle w:val="TableHeadingCenter"/>
            </w:pPr>
            <w:r w:rsidRPr="002F2378">
              <w:t>Passenger Trips/ Hour</w:t>
            </w:r>
          </w:p>
        </w:tc>
        <w:tc>
          <w:tcPr>
            <w:tcW w:w="1638" w:type="dxa"/>
            <w:tcBorders>
              <w:bottom w:val="single" w:sz="24" w:space="0" w:color="auto"/>
            </w:tcBorders>
            <w:vAlign w:val="bottom"/>
          </w:tcPr>
          <w:p w14:paraId="343FCBE2" w14:textId="1DE117B9" w:rsidR="00C87024" w:rsidRDefault="00C87024" w:rsidP="00831B9A">
            <w:pPr>
              <w:pStyle w:val="TableHeadingCenter"/>
            </w:pPr>
            <w:r w:rsidRPr="002F2378">
              <w:t>Revenue Miles</w:t>
            </w:r>
          </w:p>
        </w:tc>
        <w:tc>
          <w:tcPr>
            <w:tcW w:w="1638" w:type="dxa"/>
            <w:tcBorders>
              <w:bottom w:val="single" w:sz="24" w:space="0" w:color="auto"/>
            </w:tcBorders>
            <w:vAlign w:val="bottom"/>
          </w:tcPr>
          <w:p w14:paraId="0E7D6ACE" w14:textId="77777777" w:rsidR="00C87024" w:rsidRDefault="00C87024" w:rsidP="00831B9A">
            <w:pPr>
              <w:pStyle w:val="TableHeadingCenter"/>
            </w:pPr>
            <w:r w:rsidRPr="002F2378">
              <w:t>Passenger Trips/ Mile</w:t>
            </w:r>
          </w:p>
        </w:tc>
      </w:tr>
      <w:tr w:rsidR="00C87024" w14:paraId="464FB0AC" w14:textId="77777777" w:rsidTr="00301A2F">
        <w:trPr>
          <w:cantSplit/>
        </w:trPr>
        <w:tc>
          <w:tcPr>
            <w:tcW w:w="1170" w:type="dxa"/>
            <w:tcBorders>
              <w:top w:val="single" w:sz="24" w:space="0" w:color="auto"/>
            </w:tcBorders>
          </w:tcPr>
          <w:p w14:paraId="0166DAD0" w14:textId="77777777" w:rsidR="00C87024" w:rsidRDefault="00C87024">
            <w:pPr>
              <w:pStyle w:val="TableBodyCenter"/>
            </w:pPr>
            <w:r w:rsidRPr="00B81F54">
              <w:t>9</w:t>
            </w:r>
          </w:p>
        </w:tc>
        <w:tc>
          <w:tcPr>
            <w:tcW w:w="1638" w:type="dxa"/>
            <w:tcBorders>
              <w:top w:val="single" w:sz="24" w:space="0" w:color="auto"/>
            </w:tcBorders>
          </w:tcPr>
          <w:p w14:paraId="61E51588" w14:textId="77777777" w:rsidR="00C87024" w:rsidRDefault="00C87024">
            <w:pPr>
              <w:pStyle w:val="TableBodyCenter"/>
            </w:pPr>
            <w:r w:rsidRPr="00BE69AC">
              <w:t xml:space="preserve"> 340,251 </w:t>
            </w:r>
          </w:p>
        </w:tc>
        <w:tc>
          <w:tcPr>
            <w:tcW w:w="1638" w:type="dxa"/>
            <w:tcBorders>
              <w:top w:val="single" w:sz="24" w:space="0" w:color="auto"/>
            </w:tcBorders>
          </w:tcPr>
          <w:p w14:paraId="2C77F68C" w14:textId="0D888527" w:rsidR="00C87024" w:rsidRDefault="00C87024">
            <w:pPr>
              <w:pStyle w:val="TableBodyCenter"/>
            </w:pPr>
            <w:r w:rsidRPr="00BE69AC">
              <w:t>13</w:t>
            </w:r>
            <w:r w:rsidR="00263C2F">
              <w:t>,</w:t>
            </w:r>
            <w:r w:rsidRPr="00BE69AC">
              <w:t>492</w:t>
            </w:r>
          </w:p>
        </w:tc>
        <w:tc>
          <w:tcPr>
            <w:tcW w:w="1638" w:type="dxa"/>
            <w:tcBorders>
              <w:top w:val="single" w:sz="24" w:space="0" w:color="auto"/>
            </w:tcBorders>
          </w:tcPr>
          <w:p w14:paraId="113A2CA2" w14:textId="77777777" w:rsidR="00C87024" w:rsidRDefault="00C87024">
            <w:pPr>
              <w:pStyle w:val="TableBodyCenter"/>
            </w:pPr>
            <w:r w:rsidRPr="00BE69AC">
              <w:t>25.22</w:t>
            </w:r>
          </w:p>
        </w:tc>
        <w:tc>
          <w:tcPr>
            <w:tcW w:w="1638" w:type="dxa"/>
            <w:tcBorders>
              <w:top w:val="single" w:sz="24" w:space="0" w:color="auto"/>
            </w:tcBorders>
          </w:tcPr>
          <w:p w14:paraId="7FCEF92C" w14:textId="09DD7E9E" w:rsidR="00C87024" w:rsidRDefault="00C87024">
            <w:pPr>
              <w:pStyle w:val="TableBodyCenter"/>
            </w:pPr>
            <w:r w:rsidRPr="00BE69AC">
              <w:t>238</w:t>
            </w:r>
            <w:r w:rsidR="00263C2F">
              <w:t>,</w:t>
            </w:r>
            <w:r w:rsidRPr="00BE69AC">
              <w:t>838</w:t>
            </w:r>
          </w:p>
        </w:tc>
        <w:tc>
          <w:tcPr>
            <w:tcW w:w="1638" w:type="dxa"/>
            <w:tcBorders>
              <w:top w:val="single" w:sz="24" w:space="0" w:color="auto"/>
            </w:tcBorders>
          </w:tcPr>
          <w:p w14:paraId="423A0146" w14:textId="77777777" w:rsidR="00C87024" w:rsidRDefault="00C87024">
            <w:pPr>
              <w:pStyle w:val="TableBodyCenter"/>
            </w:pPr>
            <w:r w:rsidRPr="00BE69AC">
              <w:t xml:space="preserve"> 1.42 </w:t>
            </w:r>
          </w:p>
        </w:tc>
      </w:tr>
      <w:tr w:rsidR="00C87024" w14:paraId="5A4E8CFF" w14:textId="77777777" w:rsidTr="00301A2F">
        <w:trPr>
          <w:cantSplit/>
        </w:trPr>
        <w:tc>
          <w:tcPr>
            <w:tcW w:w="1170" w:type="dxa"/>
            <w:tcBorders>
              <w:bottom w:val="single" w:sz="4" w:space="0" w:color="auto"/>
            </w:tcBorders>
          </w:tcPr>
          <w:p w14:paraId="7A3992F1" w14:textId="77777777" w:rsidR="00C87024" w:rsidRDefault="00C87024">
            <w:pPr>
              <w:pStyle w:val="TableBodyCenter"/>
            </w:pPr>
            <w:r w:rsidRPr="00B81F54">
              <w:t>101</w:t>
            </w:r>
          </w:p>
        </w:tc>
        <w:tc>
          <w:tcPr>
            <w:tcW w:w="1638" w:type="dxa"/>
            <w:tcBorders>
              <w:bottom w:val="single" w:sz="4" w:space="0" w:color="auto"/>
            </w:tcBorders>
          </w:tcPr>
          <w:p w14:paraId="0DC72D4D" w14:textId="77777777" w:rsidR="00C87024" w:rsidRDefault="00C87024">
            <w:pPr>
              <w:pStyle w:val="TableBodyCenter"/>
            </w:pPr>
            <w:r w:rsidRPr="00B81F54">
              <w:t xml:space="preserve"> 119,584 </w:t>
            </w:r>
          </w:p>
        </w:tc>
        <w:tc>
          <w:tcPr>
            <w:tcW w:w="1638" w:type="dxa"/>
            <w:tcBorders>
              <w:bottom w:val="single" w:sz="4" w:space="0" w:color="auto"/>
            </w:tcBorders>
          </w:tcPr>
          <w:p w14:paraId="2D219F4B" w14:textId="7D536D57" w:rsidR="00C87024" w:rsidRDefault="00C87024">
            <w:pPr>
              <w:pStyle w:val="TableBodyCenter"/>
            </w:pPr>
            <w:r w:rsidRPr="00B81F54">
              <w:t>5</w:t>
            </w:r>
            <w:r w:rsidR="00263C2F">
              <w:t>,</w:t>
            </w:r>
            <w:r w:rsidRPr="00B81F54">
              <w:t>026</w:t>
            </w:r>
          </w:p>
        </w:tc>
        <w:tc>
          <w:tcPr>
            <w:tcW w:w="1638" w:type="dxa"/>
            <w:tcBorders>
              <w:bottom w:val="single" w:sz="4" w:space="0" w:color="auto"/>
            </w:tcBorders>
          </w:tcPr>
          <w:p w14:paraId="7DE8BC2F" w14:textId="77777777" w:rsidR="00C87024" w:rsidRDefault="00C87024">
            <w:pPr>
              <w:pStyle w:val="TableBodyCenter"/>
            </w:pPr>
            <w:r w:rsidRPr="00B81F54">
              <w:t>23.79</w:t>
            </w:r>
          </w:p>
        </w:tc>
        <w:tc>
          <w:tcPr>
            <w:tcW w:w="1638" w:type="dxa"/>
            <w:tcBorders>
              <w:bottom w:val="single" w:sz="4" w:space="0" w:color="auto"/>
            </w:tcBorders>
          </w:tcPr>
          <w:p w14:paraId="64886343" w14:textId="1FE31A8A" w:rsidR="00C87024" w:rsidRDefault="00C87024">
            <w:pPr>
              <w:pStyle w:val="TableBodyCenter"/>
            </w:pPr>
            <w:r w:rsidRPr="00B81F54">
              <w:t>53</w:t>
            </w:r>
            <w:r w:rsidR="00263C2F">
              <w:t>,</w:t>
            </w:r>
            <w:r w:rsidRPr="00B81F54">
              <w:t>552</w:t>
            </w:r>
          </w:p>
        </w:tc>
        <w:tc>
          <w:tcPr>
            <w:tcW w:w="1638" w:type="dxa"/>
            <w:tcBorders>
              <w:bottom w:val="single" w:sz="4" w:space="0" w:color="auto"/>
            </w:tcBorders>
          </w:tcPr>
          <w:p w14:paraId="5F54FBD9" w14:textId="77777777" w:rsidR="00C87024" w:rsidRDefault="00C87024">
            <w:pPr>
              <w:pStyle w:val="TableBodyCenter"/>
            </w:pPr>
            <w:r w:rsidRPr="00B81F54">
              <w:t xml:space="preserve"> 2.23 </w:t>
            </w:r>
          </w:p>
        </w:tc>
      </w:tr>
      <w:tr w:rsidR="00C87024" w14:paraId="41D91C69" w14:textId="77777777" w:rsidTr="00301A2F">
        <w:trPr>
          <w:cantSplit/>
        </w:trPr>
        <w:tc>
          <w:tcPr>
            <w:tcW w:w="1170" w:type="dxa"/>
          </w:tcPr>
          <w:p w14:paraId="1283F253" w14:textId="77777777" w:rsidR="00C87024" w:rsidRDefault="00C87024">
            <w:pPr>
              <w:pStyle w:val="TableBodyCenter"/>
            </w:pPr>
            <w:r w:rsidRPr="00B81F54">
              <w:t>102</w:t>
            </w:r>
          </w:p>
        </w:tc>
        <w:tc>
          <w:tcPr>
            <w:tcW w:w="1638" w:type="dxa"/>
          </w:tcPr>
          <w:p w14:paraId="6AF40BE7" w14:textId="77777777" w:rsidR="00C87024" w:rsidRDefault="00C87024">
            <w:pPr>
              <w:pStyle w:val="TableBodyCenter"/>
            </w:pPr>
            <w:r w:rsidRPr="00B81F54">
              <w:t xml:space="preserve"> 171,908 </w:t>
            </w:r>
          </w:p>
        </w:tc>
        <w:tc>
          <w:tcPr>
            <w:tcW w:w="1638" w:type="dxa"/>
          </w:tcPr>
          <w:p w14:paraId="2F798E23" w14:textId="71403EC8" w:rsidR="00C87024" w:rsidRDefault="00C87024">
            <w:pPr>
              <w:pStyle w:val="TableBodyCenter"/>
            </w:pPr>
            <w:r w:rsidRPr="00B81F54">
              <w:t>8</w:t>
            </w:r>
            <w:r w:rsidR="00263C2F">
              <w:t>,</w:t>
            </w:r>
            <w:r w:rsidRPr="00B81F54">
              <w:t>151</w:t>
            </w:r>
          </w:p>
        </w:tc>
        <w:tc>
          <w:tcPr>
            <w:tcW w:w="1638" w:type="dxa"/>
          </w:tcPr>
          <w:p w14:paraId="654E99DF" w14:textId="77777777" w:rsidR="00C87024" w:rsidRDefault="00C87024">
            <w:pPr>
              <w:pStyle w:val="TableBodyCenter"/>
            </w:pPr>
            <w:r w:rsidRPr="00B81F54">
              <w:t>21.09</w:t>
            </w:r>
          </w:p>
        </w:tc>
        <w:tc>
          <w:tcPr>
            <w:tcW w:w="1638" w:type="dxa"/>
          </w:tcPr>
          <w:p w14:paraId="1371F2F4" w14:textId="7314E64C" w:rsidR="00C87024" w:rsidRDefault="00C87024">
            <w:pPr>
              <w:pStyle w:val="TableBodyCenter"/>
            </w:pPr>
            <w:r w:rsidRPr="00B81F54">
              <w:t>159</w:t>
            </w:r>
            <w:r w:rsidR="00263C2F">
              <w:t>,</w:t>
            </w:r>
            <w:r w:rsidRPr="00B81F54">
              <w:t>700</w:t>
            </w:r>
          </w:p>
        </w:tc>
        <w:tc>
          <w:tcPr>
            <w:tcW w:w="1638" w:type="dxa"/>
          </w:tcPr>
          <w:p w14:paraId="1582468C" w14:textId="77777777" w:rsidR="00C87024" w:rsidRDefault="00C87024">
            <w:pPr>
              <w:pStyle w:val="TableBodyCenter"/>
            </w:pPr>
            <w:r w:rsidRPr="00B81F54">
              <w:t xml:space="preserve"> 1.08 </w:t>
            </w:r>
          </w:p>
        </w:tc>
      </w:tr>
      <w:tr w:rsidR="00C87024" w14:paraId="7C8DB761" w14:textId="77777777" w:rsidTr="00301A2F">
        <w:trPr>
          <w:cantSplit/>
        </w:trPr>
        <w:tc>
          <w:tcPr>
            <w:tcW w:w="1170" w:type="dxa"/>
          </w:tcPr>
          <w:p w14:paraId="4123C0C9" w14:textId="77777777" w:rsidR="00C87024" w:rsidRDefault="00C87024">
            <w:pPr>
              <w:pStyle w:val="TableBodyCenter"/>
            </w:pPr>
            <w:r w:rsidRPr="00B81F54">
              <w:t>103</w:t>
            </w:r>
          </w:p>
        </w:tc>
        <w:tc>
          <w:tcPr>
            <w:tcW w:w="1638" w:type="dxa"/>
          </w:tcPr>
          <w:p w14:paraId="13A7B44A" w14:textId="77777777" w:rsidR="00C87024" w:rsidRDefault="00C87024">
            <w:pPr>
              <w:pStyle w:val="TableBodyCenter"/>
            </w:pPr>
            <w:r w:rsidRPr="00B81F54">
              <w:t xml:space="preserve"> 126,451 </w:t>
            </w:r>
          </w:p>
        </w:tc>
        <w:tc>
          <w:tcPr>
            <w:tcW w:w="1638" w:type="dxa"/>
          </w:tcPr>
          <w:p w14:paraId="23BC497C" w14:textId="3051A6D3" w:rsidR="00C87024" w:rsidRDefault="00C87024">
            <w:pPr>
              <w:pStyle w:val="TableBodyCenter"/>
            </w:pPr>
            <w:r w:rsidRPr="00B81F54">
              <w:t>4</w:t>
            </w:r>
            <w:r w:rsidR="00263C2F">
              <w:t>,</w:t>
            </w:r>
            <w:r w:rsidRPr="00B81F54">
              <w:t>801</w:t>
            </w:r>
          </w:p>
        </w:tc>
        <w:tc>
          <w:tcPr>
            <w:tcW w:w="1638" w:type="dxa"/>
          </w:tcPr>
          <w:p w14:paraId="095BE248" w14:textId="77777777" w:rsidR="00C87024" w:rsidRDefault="00C87024">
            <w:pPr>
              <w:pStyle w:val="TableBodyCenter"/>
            </w:pPr>
            <w:r w:rsidRPr="00B81F54">
              <w:t>26.34</w:t>
            </w:r>
          </w:p>
        </w:tc>
        <w:tc>
          <w:tcPr>
            <w:tcW w:w="1638" w:type="dxa"/>
          </w:tcPr>
          <w:p w14:paraId="25049B88" w14:textId="0F0866F0" w:rsidR="00C87024" w:rsidRDefault="00C87024">
            <w:pPr>
              <w:pStyle w:val="TableBodyCenter"/>
            </w:pPr>
            <w:r w:rsidRPr="00B81F54">
              <w:t>45</w:t>
            </w:r>
            <w:r w:rsidR="00263C2F">
              <w:t>,</w:t>
            </w:r>
            <w:r w:rsidRPr="00B81F54">
              <w:t>912</w:t>
            </w:r>
          </w:p>
        </w:tc>
        <w:tc>
          <w:tcPr>
            <w:tcW w:w="1638" w:type="dxa"/>
          </w:tcPr>
          <w:p w14:paraId="3CCF6CCD" w14:textId="77777777" w:rsidR="00C87024" w:rsidRDefault="00C87024">
            <w:pPr>
              <w:pStyle w:val="TableBodyCenter"/>
            </w:pPr>
            <w:r w:rsidRPr="00B81F54">
              <w:t xml:space="preserve"> 2.75 </w:t>
            </w:r>
          </w:p>
        </w:tc>
      </w:tr>
      <w:tr w:rsidR="00C87024" w14:paraId="44629D45" w14:textId="77777777" w:rsidTr="00301A2F">
        <w:trPr>
          <w:cantSplit/>
        </w:trPr>
        <w:tc>
          <w:tcPr>
            <w:tcW w:w="1170" w:type="dxa"/>
          </w:tcPr>
          <w:p w14:paraId="63C10C4E" w14:textId="77777777" w:rsidR="00C87024" w:rsidRDefault="00C87024">
            <w:pPr>
              <w:pStyle w:val="TableBodyCenter"/>
            </w:pPr>
            <w:r w:rsidRPr="00B81F54">
              <w:t>104</w:t>
            </w:r>
          </w:p>
        </w:tc>
        <w:tc>
          <w:tcPr>
            <w:tcW w:w="1638" w:type="dxa"/>
          </w:tcPr>
          <w:p w14:paraId="00020726" w14:textId="77777777" w:rsidR="00C87024" w:rsidRDefault="00C87024">
            <w:pPr>
              <w:pStyle w:val="TableBodyCenter"/>
            </w:pPr>
            <w:r w:rsidRPr="00B81F54">
              <w:t xml:space="preserve"> 100,222 </w:t>
            </w:r>
          </w:p>
        </w:tc>
        <w:tc>
          <w:tcPr>
            <w:tcW w:w="1638" w:type="dxa"/>
          </w:tcPr>
          <w:p w14:paraId="68D8E51D" w14:textId="073D2961" w:rsidR="00C87024" w:rsidRDefault="00C87024">
            <w:pPr>
              <w:pStyle w:val="TableBodyCenter"/>
            </w:pPr>
            <w:r w:rsidRPr="00B81F54">
              <w:t>4</w:t>
            </w:r>
            <w:r w:rsidR="00263C2F">
              <w:t>,</w:t>
            </w:r>
            <w:r w:rsidRPr="00B81F54">
              <w:t>993</w:t>
            </w:r>
          </w:p>
        </w:tc>
        <w:tc>
          <w:tcPr>
            <w:tcW w:w="1638" w:type="dxa"/>
          </w:tcPr>
          <w:p w14:paraId="63DA7F19" w14:textId="77777777" w:rsidR="00C87024" w:rsidRDefault="00C87024">
            <w:pPr>
              <w:pStyle w:val="TableBodyCenter"/>
            </w:pPr>
            <w:r w:rsidRPr="00B81F54">
              <w:t>20.07</w:t>
            </w:r>
          </w:p>
        </w:tc>
        <w:tc>
          <w:tcPr>
            <w:tcW w:w="1638" w:type="dxa"/>
          </w:tcPr>
          <w:p w14:paraId="504AC98F" w14:textId="7961F405" w:rsidR="00C87024" w:rsidRDefault="00C87024">
            <w:pPr>
              <w:pStyle w:val="TableBodyCenter"/>
            </w:pPr>
            <w:r w:rsidRPr="00B81F54">
              <w:t>63</w:t>
            </w:r>
            <w:r w:rsidR="00263C2F">
              <w:t>,</w:t>
            </w:r>
            <w:r w:rsidRPr="00B81F54">
              <w:t>725</w:t>
            </w:r>
          </w:p>
        </w:tc>
        <w:tc>
          <w:tcPr>
            <w:tcW w:w="1638" w:type="dxa"/>
          </w:tcPr>
          <w:p w14:paraId="602346DE" w14:textId="77777777" w:rsidR="00C87024" w:rsidRDefault="00C87024">
            <w:pPr>
              <w:pStyle w:val="TableBodyCenter"/>
            </w:pPr>
            <w:r w:rsidRPr="00B81F54">
              <w:t xml:space="preserve"> 1.57 </w:t>
            </w:r>
          </w:p>
        </w:tc>
      </w:tr>
      <w:tr w:rsidR="00C87024" w14:paraId="509D552D" w14:textId="77777777" w:rsidTr="00301A2F">
        <w:trPr>
          <w:cantSplit/>
        </w:trPr>
        <w:tc>
          <w:tcPr>
            <w:tcW w:w="1170" w:type="dxa"/>
          </w:tcPr>
          <w:p w14:paraId="16384C1E" w14:textId="77777777" w:rsidR="00C87024" w:rsidRDefault="00C87024">
            <w:pPr>
              <w:pStyle w:val="TableBodyCenter"/>
            </w:pPr>
            <w:r w:rsidRPr="00B81F54">
              <w:t>105</w:t>
            </w:r>
          </w:p>
        </w:tc>
        <w:tc>
          <w:tcPr>
            <w:tcW w:w="1638" w:type="dxa"/>
          </w:tcPr>
          <w:p w14:paraId="08CCCB88" w14:textId="77777777" w:rsidR="00C87024" w:rsidRDefault="00C87024">
            <w:pPr>
              <w:pStyle w:val="TableBodyCenter"/>
            </w:pPr>
            <w:r w:rsidRPr="00B81F54">
              <w:t xml:space="preserve"> 139,511 </w:t>
            </w:r>
          </w:p>
        </w:tc>
        <w:tc>
          <w:tcPr>
            <w:tcW w:w="1638" w:type="dxa"/>
          </w:tcPr>
          <w:p w14:paraId="33A8CF76" w14:textId="61D53681" w:rsidR="00C87024" w:rsidRDefault="00C87024">
            <w:pPr>
              <w:pStyle w:val="TableBodyCenter"/>
            </w:pPr>
            <w:r w:rsidRPr="00B81F54">
              <w:t>6</w:t>
            </w:r>
            <w:r w:rsidR="00263C2F">
              <w:t>,</w:t>
            </w:r>
            <w:r w:rsidRPr="00B81F54">
              <w:t>431</w:t>
            </w:r>
          </w:p>
        </w:tc>
        <w:tc>
          <w:tcPr>
            <w:tcW w:w="1638" w:type="dxa"/>
          </w:tcPr>
          <w:p w14:paraId="6E2BBE67" w14:textId="77777777" w:rsidR="00C87024" w:rsidRDefault="00C87024">
            <w:pPr>
              <w:pStyle w:val="TableBodyCenter"/>
            </w:pPr>
            <w:r w:rsidRPr="00B81F54">
              <w:t>21.69</w:t>
            </w:r>
          </w:p>
        </w:tc>
        <w:tc>
          <w:tcPr>
            <w:tcW w:w="1638" w:type="dxa"/>
          </w:tcPr>
          <w:p w14:paraId="1F345BC6" w14:textId="1D64EC59" w:rsidR="00C87024" w:rsidRDefault="00C87024">
            <w:pPr>
              <w:pStyle w:val="TableBodyCenter"/>
            </w:pPr>
            <w:r w:rsidRPr="00B81F54">
              <w:t>76</w:t>
            </w:r>
            <w:r w:rsidR="00263C2F">
              <w:t>,</w:t>
            </w:r>
            <w:r w:rsidRPr="00B81F54">
              <w:t>381</w:t>
            </w:r>
          </w:p>
        </w:tc>
        <w:tc>
          <w:tcPr>
            <w:tcW w:w="1638" w:type="dxa"/>
          </w:tcPr>
          <w:p w14:paraId="36B17334" w14:textId="77777777" w:rsidR="00C87024" w:rsidRDefault="00C87024">
            <w:pPr>
              <w:pStyle w:val="TableBodyCenter"/>
            </w:pPr>
            <w:r w:rsidRPr="00B81F54">
              <w:t xml:space="preserve"> 1.83 </w:t>
            </w:r>
          </w:p>
        </w:tc>
      </w:tr>
      <w:tr w:rsidR="00C87024" w14:paraId="1A2A66E5" w14:textId="77777777" w:rsidTr="00301A2F">
        <w:trPr>
          <w:cantSplit/>
        </w:trPr>
        <w:tc>
          <w:tcPr>
            <w:tcW w:w="1170" w:type="dxa"/>
          </w:tcPr>
          <w:p w14:paraId="3ED97D88" w14:textId="3479CFE7" w:rsidR="00C87024" w:rsidRDefault="00C87024">
            <w:pPr>
              <w:pStyle w:val="TableBodyCenter"/>
            </w:pPr>
            <w:r w:rsidRPr="00B81F54">
              <w:t>106</w:t>
            </w:r>
            <w:r w:rsidR="004232F3" w:rsidRPr="004232F3">
              <w:rPr>
                <w:vertAlign w:val="superscript"/>
              </w:rPr>
              <w:t>a</w:t>
            </w:r>
          </w:p>
        </w:tc>
        <w:tc>
          <w:tcPr>
            <w:tcW w:w="1638" w:type="dxa"/>
          </w:tcPr>
          <w:p w14:paraId="38B1B09C" w14:textId="77777777" w:rsidR="00C87024" w:rsidRDefault="00C87024">
            <w:pPr>
              <w:pStyle w:val="TableBodyCenter"/>
            </w:pPr>
            <w:r w:rsidRPr="00B81F54">
              <w:t xml:space="preserve"> 4,162 </w:t>
            </w:r>
          </w:p>
        </w:tc>
        <w:tc>
          <w:tcPr>
            <w:tcW w:w="1638" w:type="dxa"/>
          </w:tcPr>
          <w:p w14:paraId="13D12139" w14:textId="77777777" w:rsidR="00C87024" w:rsidRDefault="00C87024">
            <w:pPr>
              <w:pStyle w:val="TableBodyCenter"/>
            </w:pPr>
            <w:r w:rsidRPr="00B81F54">
              <w:t>269</w:t>
            </w:r>
          </w:p>
        </w:tc>
        <w:tc>
          <w:tcPr>
            <w:tcW w:w="1638" w:type="dxa"/>
          </w:tcPr>
          <w:p w14:paraId="58F4454C" w14:textId="77777777" w:rsidR="00C87024" w:rsidRDefault="00C87024">
            <w:pPr>
              <w:pStyle w:val="TableBodyCenter"/>
            </w:pPr>
            <w:r w:rsidRPr="00B81F54">
              <w:t>15.47</w:t>
            </w:r>
          </w:p>
        </w:tc>
        <w:tc>
          <w:tcPr>
            <w:tcW w:w="1638" w:type="dxa"/>
          </w:tcPr>
          <w:p w14:paraId="2E135A4A" w14:textId="6D42AAF4" w:rsidR="00C87024" w:rsidRDefault="00C87024">
            <w:pPr>
              <w:pStyle w:val="TableBodyCenter"/>
            </w:pPr>
            <w:r w:rsidRPr="00B81F54">
              <w:t>2</w:t>
            </w:r>
            <w:r w:rsidR="00263C2F">
              <w:t>,</w:t>
            </w:r>
            <w:r w:rsidRPr="00B81F54">
              <w:t>468</w:t>
            </w:r>
          </w:p>
        </w:tc>
        <w:tc>
          <w:tcPr>
            <w:tcW w:w="1638" w:type="dxa"/>
          </w:tcPr>
          <w:p w14:paraId="377B8F04" w14:textId="77777777" w:rsidR="00C87024" w:rsidRDefault="00C87024">
            <w:pPr>
              <w:pStyle w:val="TableBodyCenter"/>
            </w:pPr>
            <w:r w:rsidRPr="00B81F54">
              <w:t xml:space="preserve"> 1.69 </w:t>
            </w:r>
          </w:p>
        </w:tc>
      </w:tr>
      <w:tr w:rsidR="00C87024" w14:paraId="15F91DF2" w14:textId="77777777" w:rsidTr="00301A2F">
        <w:trPr>
          <w:cantSplit/>
        </w:trPr>
        <w:tc>
          <w:tcPr>
            <w:tcW w:w="1170" w:type="dxa"/>
          </w:tcPr>
          <w:p w14:paraId="67BA1BE2" w14:textId="77777777" w:rsidR="00C87024" w:rsidRDefault="00C87024">
            <w:pPr>
              <w:pStyle w:val="TableBodyCenter"/>
            </w:pPr>
            <w:r w:rsidRPr="00B81F54">
              <w:t>107</w:t>
            </w:r>
          </w:p>
        </w:tc>
        <w:tc>
          <w:tcPr>
            <w:tcW w:w="1638" w:type="dxa"/>
          </w:tcPr>
          <w:p w14:paraId="69CC8BE2" w14:textId="77777777" w:rsidR="00C87024" w:rsidRDefault="00C87024">
            <w:pPr>
              <w:pStyle w:val="TableBodyCenter"/>
            </w:pPr>
            <w:r w:rsidRPr="00B81F54">
              <w:t xml:space="preserve"> 48,869 </w:t>
            </w:r>
          </w:p>
        </w:tc>
        <w:tc>
          <w:tcPr>
            <w:tcW w:w="1638" w:type="dxa"/>
          </w:tcPr>
          <w:p w14:paraId="671F54AF" w14:textId="2D694BAE" w:rsidR="00C87024" w:rsidRDefault="00C87024">
            <w:pPr>
              <w:pStyle w:val="TableBodyCenter"/>
            </w:pPr>
            <w:r w:rsidRPr="00B81F54">
              <w:t>2</w:t>
            </w:r>
            <w:r w:rsidR="00263C2F">
              <w:t>,</w:t>
            </w:r>
            <w:r w:rsidRPr="00B81F54">
              <w:t>478</w:t>
            </w:r>
          </w:p>
        </w:tc>
        <w:tc>
          <w:tcPr>
            <w:tcW w:w="1638" w:type="dxa"/>
          </w:tcPr>
          <w:p w14:paraId="3800B9E2" w14:textId="77777777" w:rsidR="00C87024" w:rsidRDefault="00C87024">
            <w:pPr>
              <w:pStyle w:val="TableBodyCenter"/>
            </w:pPr>
            <w:r w:rsidRPr="00B81F54">
              <w:t>19.72</w:t>
            </w:r>
          </w:p>
        </w:tc>
        <w:tc>
          <w:tcPr>
            <w:tcW w:w="1638" w:type="dxa"/>
          </w:tcPr>
          <w:p w14:paraId="0EE7D3B1" w14:textId="2104C367" w:rsidR="00C87024" w:rsidRDefault="00C87024">
            <w:pPr>
              <w:pStyle w:val="TableBodyCenter"/>
            </w:pPr>
            <w:r w:rsidRPr="00B81F54">
              <w:t>30</w:t>
            </w:r>
            <w:r w:rsidR="00263C2F">
              <w:t>,</w:t>
            </w:r>
            <w:r w:rsidRPr="00B81F54">
              <w:t>023</w:t>
            </w:r>
          </w:p>
        </w:tc>
        <w:tc>
          <w:tcPr>
            <w:tcW w:w="1638" w:type="dxa"/>
          </w:tcPr>
          <w:p w14:paraId="6EB0F6CE" w14:textId="77777777" w:rsidR="00C87024" w:rsidRDefault="00C87024">
            <w:pPr>
              <w:pStyle w:val="TableBodyCenter"/>
            </w:pPr>
            <w:r w:rsidRPr="00B81F54">
              <w:t xml:space="preserve"> 1.63 </w:t>
            </w:r>
          </w:p>
        </w:tc>
      </w:tr>
      <w:tr w:rsidR="00C87024" w14:paraId="01CEF224" w14:textId="77777777" w:rsidTr="00301A2F">
        <w:trPr>
          <w:cantSplit/>
        </w:trPr>
        <w:tc>
          <w:tcPr>
            <w:tcW w:w="1170" w:type="dxa"/>
          </w:tcPr>
          <w:p w14:paraId="10FE8FFA" w14:textId="77777777" w:rsidR="00C87024" w:rsidRDefault="00C87024">
            <w:pPr>
              <w:pStyle w:val="TableBodyCenter"/>
            </w:pPr>
            <w:r w:rsidRPr="00B81F54">
              <w:t>108</w:t>
            </w:r>
          </w:p>
        </w:tc>
        <w:tc>
          <w:tcPr>
            <w:tcW w:w="1638" w:type="dxa"/>
          </w:tcPr>
          <w:p w14:paraId="10E6331A" w14:textId="77777777" w:rsidR="00C87024" w:rsidRDefault="00C87024">
            <w:pPr>
              <w:pStyle w:val="TableBodyCenter"/>
            </w:pPr>
            <w:r w:rsidRPr="00B81F54">
              <w:t xml:space="preserve"> 126,992 </w:t>
            </w:r>
          </w:p>
        </w:tc>
        <w:tc>
          <w:tcPr>
            <w:tcW w:w="1638" w:type="dxa"/>
          </w:tcPr>
          <w:p w14:paraId="6A4338A5" w14:textId="6074304D" w:rsidR="00C87024" w:rsidRDefault="00C87024">
            <w:pPr>
              <w:pStyle w:val="TableBodyCenter"/>
            </w:pPr>
            <w:r w:rsidRPr="00B81F54">
              <w:t>4</w:t>
            </w:r>
            <w:r w:rsidR="00263C2F">
              <w:t>,</w:t>
            </w:r>
            <w:r w:rsidRPr="00B81F54">
              <w:t>750</w:t>
            </w:r>
          </w:p>
        </w:tc>
        <w:tc>
          <w:tcPr>
            <w:tcW w:w="1638" w:type="dxa"/>
          </w:tcPr>
          <w:p w14:paraId="2FE107BB" w14:textId="77777777" w:rsidR="00C87024" w:rsidRDefault="00C87024">
            <w:pPr>
              <w:pStyle w:val="TableBodyCenter"/>
            </w:pPr>
            <w:r w:rsidRPr="00B81F54">
              <w:t>26.74</w:t>
            </w:r>
          </w:p>
        </w:tc>
        <w:tc>
          <w:tcPr>
            <w:tcW w:w="1638" w:type="dxa"/>
          </w:tcPr>
          <w:p w14:paraId="66F25916" w14:textId="7F93F3CE" w:rsidR="00C87024" w:rsidRDefault="00C87024">
            <w:pPr>
              <w:pStyle w:val="TableBodyCenter"/>
            </w:pPr>
            <w:r w:rsidRPr="00B81F54">
              <w:t>62</w:t>
            </w:r>
            <w:r w:rsidR="00263C2F">
              <w:t>,</w:t>
            </w:r>
            <w:r w:rsidRPr="00B81F54">
              <w:t>786</w:t>
            </w:r>
          </w:p>
        </w:tc>
        <w:tc>
          <w:tcPr>
            <w:tcW w:w="1638" w:type="dxa"/>
          </w:tcPr>
          <w:p w14:paraId="7A509E1F" w14:textId="77777777" w:rsidR="00C87024" w:rsidRDefault="00C87024">
            <w:pPr>
              <w:pStyle w:val="TableBodyCenter"/>
            </w:pPr>
            <w:r w:rsidRPr="00B81F54">
              <w:t xml:space="preserve"> 2.02 </w:t>
            </w:r>
          </w:p>
        </w:tc>
      </w:tr>
      <w:tr w:rsidR="00C87024" w14:paraId="08DB7078" w14:textId="77777777" w:rsidTr="00301A2F">
        <w:trPr>
          <w:cantSplit/>
        </w:trPr>
        <w:tc>
          <w:tcPr>
            <w:tcW w:w="1170" w:type="dxa"/>
          </w:tcPr>
          <w:p w14:paraId="7B2C11B0" w14:textId="77777777" w:rsidR="00C87024" w:rsidRDefault="00C87024">
            <w:pPr>
              <w:pStyle w:val="TableBodyCenter"/>
            </w:pPr>
            <w:r w:rsidRPr="00B81F54">
              <w:t>109</w:t>
            </w:r>
          </w:p>
        </w:tc>
        <w:tc>
          <w:tcPr>
            <w:tcW w:w="1638" w:type="dxa"/>
          </w:tcPr>
          <w:p w14:paraId="64AF7922" w14:textId="77777777" w:rsidR="00C87024" w:rsidRDefault="00C87024">
            <w:pPr>
              <w:pStyle w:val="TableBodyCenter"/>
            </w:pPr>
            <w:r w:rsidRPr="00B81F54">
              <w:t xml:space="preserve"> 62,677 </w:t>
            </w:r>
          </w:p>
        </w:tc>
        <w:tc>
          <w:tcPr>
            <w:tcW w:w="1638" w:type="dxa"/>
          </w:tcPr>
          <w:p w14:paraId="3AC7095C" w14:textId="3F163BBD" w:rsidR="00C87024" w:rsidRDefault="00C87024">
            <w:pPr>
              <w:pStyle w:val="TableBodyCenter"/>
            </w:pPr>
            <w:r w:rsidRPr="00B81F54">
              <w:t>3</w:t>
            </w:r>
            <w:r w:rsidR="00263C2F">
              <w:t>,</w:t>
            </w:r>
            <w:r w:rsidRPr="00B81F54">
              <w:t>430</w:t>
            </w:r>
          </w:p>
        </w:tc>
        <w:tc>
          <w:tcPr>
            <w:tcW w:w="1638" w:type="dxa"/>
          </w:tcPr>
          <w:p w14:paraId="00BED981" w14:textId="77777777" w:rsidR="00C87024" w:rsidRDefault="00C87024">
            <w:pPr>
              <w:pStyle w:val="TableBodyCenter"/>
            </w:pPr>
            <w:r w:rsidRPr="00B81F54">
              <w:t>18.27</w:t>
            </w:r>
          </w:p>
        </w:tc>
        <w:tc>
          <w:tcPr>
            <w:tcW w:w="1638" w:type="dxa"/>
          </w:tcPr>
          <w:p w14:paraId="34AADD7D" w14:textId="482250D6" w:rsidR="00C87024" w:rsidRDefault="00C87024">
            <w:pPr>
              <w:pStyle w:val="TableBodyCenter"/>
            </w:pPr>
            <w:r w:rsidRPr="00B81F54">
              <w:t>39</w:t>
            </w:r>
            <w:r w:rsidR="00263C2F">
              <w:t>,</w:t>
            </w:r>
            <w:r w:rsidRPr="00B81F54">
              <w:t>541</w:t>
            </w:r>
          </w:p>
        </w:tc>
        <w:tc>
          <w:tcPr>
            <w:tcW w:w="1638" w:type="dxa"/>
          </w:tcPr>
          <w:p w14:paraId="19FFE406" w14:textId="77777777" w:rsidR="00C87024" w:rsidRDefault="00C87024">
            <w:pPr>
              <w:pStyle w:val="TableBodyCenter"/>
            </w:pPr>
            <w:r w:rsidRPr="00B81F54">
              <w:t xml:space="preserve"> 1.59 </w:t>
            </w:r>
          </w:p>
        </w:tc>
      </w:tr>
      <w:tr w:rsidR="00C87024" w14:paraId="3729AE61" w14:textId="77777777" w:rsidTr="00301A2F">
        <w:trPr>
          <w:cantSplit/>
        </w:trPr>
        <w:tc>
          <w:tcPr>
            <w:tcW w:w="1170" w:type="dxa"/>
          </w:tcPr>
          <w:p w14:paraId="657662DA" w14:textId="77777777" w:rsidR="00C87024" w:rsidRDefault="00C87024">
            <w:pPr>
              <w:pStyle w:val="TableBodyCenter"/>
            </w:pPr>
            <w:r w:rsidRPr="00B81F54">
              <w:t>110</w:t>
            </w:r>
          </w:p>
        </w:tc>
        <w:tc>
          <w:tcPr>
            <w:tcW w:w="1638" w:type="dxa"/>
          </w:tcPr>
          <w:p w14:paraId="09BB30AF" w14:textId="77777777" w:rsidR="00C87024" w:rsidRDefault="00C87024">
            <w:pPr>
              <w:pStyle w:val="TableBodyCenter"/>
            </w:pPr>
            <w:r w:rsidRPr="00B81F54">
              <w:t xml:space="preserve"> 90,323 </w:t>
            </w:r>
          </w:p>
        </w:tc>
        <w:tc>
          <w:tcPr>
            <w:tcW w:w="1638" w:type="dxa"/>
          </w:tcPr>
          <w:p w14:paraId="6D475F85" w14:textId="697276CB" w:rsidR="00C87024" w:rsidRDefault="00C87024">
            <w:pPr>
              <w:pStyle w:val="TableBodyCenter"/>
            </w:pPr>
            <w:r w:rsidRPr="00B81F54">
              <w:t>3</w:t>
            </w:r>
            <w:r w:rsidR="00263C2F">
              <w:t>,</w:t>
            </w:r>
            <w:r w:rsidRPr="00B81F54">
              <w:t>645</w:t>
            </w:r>
          </w:p>
        </w:tc>
        <w:tc>
          <w:tcPr>
            <w:tcW w:w="1638" w:type="dxa"/>
          </w:tcPr>
          <w:p w14:paraId="66286920" w14:textId="77777777" w:rsidR="00C87024" w:rsidRDefault="00C87024">
            <w:pPr>
              <w:pStyle w:val="TableBodyCenter"/>
            </w:pPr>
            <w:r w:rsidRPr="00B81F54">
              <w:t>24.78</w:t>
            </w:r>
          </w:p>
        </w:tc>
        <w:tc>
          <w:tcPr>
            <w:tcW w:w="1638" w:type="dxa"/>
          </w:tcPr>
          <w:p w14:paraId="3755DB8C" w14:textId="6E2D536D" w:rsidR="00C87024" w:rsidRDefault="00C87024">
            <w:pPr>
              <w:pStyle w:val="TableBodyCenter"/>
            </w:pPr>
            <w:r w:rsidRPr="00B81F54">
              <w:t>41</w:t>
            </w:r>
            <w:r w:rsidR="00263C2F">
              <w:t>,</w:t>
            </w:r>
            <w:r w:rsidRPr="00B81F54">
              <w:t>990</w:t>
            </w:r>
          </w:p>
        </w:tc>
        <w:tc>
          <w:tcPr>
            <w:tcW w:w="1638" w:type="dxa"/>
          </w:tcPr>
          <w:p w14:paraId="73D46B6A" w14:textId="77777777" w:rsidR="00C87024" w:rsidRDefault="00C87024">
            <w:pPr>
              <w:pStyle w:val="TableBodyCenter"/>
            </w:pPr>
            <w:r w:rsidRPr="00B81F54">
              <w:t xml:space="preserve"> 2.15 </w:t>
            </w:r>
          </w:p>
        </w:tc>
      </w:tr>
      <w:tr w:rsidR="00C87024" w14:paraId="1CBEC547" w14:textId="77777777" w:rsidTr="00301A2F">
        <w:trPr>
          <w:cantSplit/>
        </w:trPr>
        <w:tc>
          <w:tcPr>
            <w:tcW w:w="1170" w:type="dxa"/>
          </w:tcPr>
          <w:p w14:paraId="5513963B" w14:textId="77777777" w:rsidR="00C87024" w:rsidRDefault="00C87024">
            <w:pPr>
              <w:pStyle w:val="TableBodyCenter"/>
            </w:pPr>
            <w:r w:rsidRPr="00B81F54">
              <w:t>114</w:t>
            </w:r>
          </w:p>
        </w:tc>
        <w:tc>
          <w:tcPr>
            <w:tcW w:w="1638" w:type="dxa"/>
          </w:tcPr>
          <w:p w14:paraId="6B772AD9" w14:textId="77777777" w:rsidR="00C87024" w:rsidRDefault="00C87024">
            <w:pPr>
              <w:pStyle w:val="TableBodyCenter"/>
            </w:pPr>
            <w:r w:rsidRPr="00B81F54">
              <w:t xml:space="preserve"> 29,292 </w:t>
            </w:r>
          </w:p>
        </w:tc>
        <w:tc>
          <w:tcPr>
            <w:tcW w:w="1638" w:type="dxa"/>
          </w:tcPr>
          <w:p w14:paraId="55B3C9BB" w14:textId="4A07EA25" w:rsidR="00C87024" w:rsidRDefault="00C87024">
            <w:pPr>
              <w:pStyle w:val="TableBodyCenter"/>
            </w:pPr>
            <w:r w:rsidRPr="00B81F54">
              <w:t>3</w:t>
            </w:r>
            <w:r w:rsidR="00263C2F">
              <w:t>,</w:t>
            </w:r>
            <w:r w:rsidRPr="00B81F54">
              <w:t>645</w:t>
            </w:r>
          </w:p>
        </w:tc>
        <w:tc>
          <w:tcPr>
            <w:tcW w:w="1638" w:type="dxa"/>
          </w:tcPr>
          <w:p w14:paraId="6D4EF15C" w14:textId="77777777" w:rsidR="00C87024" w:rsidRDefault="00C87024">
            <w:pPr>
              <w:pStyle w:val="TableBodyCenter"/>
            </w:pPr>
            <w:r w:rsidRPr="00B81F54">
              <w:t>8.04</w:t>
            </w:r>
          </w:p>
        </w:tc>
        <w:tc>
          <w:tcPr>
            <w:tcW w:w="1638" w:type="dxa"/>
          </w:tcPr>
          <w:p w14:paraId="088E3BE1" w14:textId="3F4E582F" w:rsidR="00C87024" w:rsidRDefault="00C87024">
            <w:pPr>
              <w:pStyle w:val="TableBodyCenter"/>
            </w:pPr>
            <w:r w:rsidRPr="00B81F54">
              <w:t>76</w:t>
            </w:r>
            <w:r w:rsidR="00263C2F">
              <w:t>,</w:t>
            </w:r>
            <w:r w:rsidRPr="00B81F54">
              <w:t>158</w:t>
            </w:r>
          </w:p>
        </w:tc>
        <w:tc>
          <w:tcPr>
            <w:tcW w:w="1638" w:type="dxa"/>
          </w:tcPr>
          <w:p w14:paraId="539BD81D" w14:textId="77777777" w:rsidR="00C87024" w:rsidRDefault="00C87024">
            <w:pPr>
              <w:pStyle w:val="TableBodyCenter"/>
            </w:pPr>
            <w:r w:rsidRPr="00B81F54">
              <w:t xml:space="preserve"> 0.38 </w:t>
            </w:r>
          </w:p>
        </w:tc>
      </w:tr>
      <w:tr w:rsidR="00C87024" w14:paraId="5F2346AC" w14:textId="77777777" w:rsidTr="00301A2F">
        <w:trPr>
          <w:cantSplit/>
        </w:trPr>
        <w:tc>
          <w:tcPr>
            <w:tcW w:w="1170" w:type="dxa"/>
          </w:tcPr>
          <w:p w14:paraId="5DA2E81E" w14:textId="77777777" w:rsidR="00C87024" w:rsidRDefault="00C87024">
            <w:pPr>
              <w:pStyle w:val="TableBodyCenter"/>
            </w:pPr>
            <w:r w:rsidRPr="00B81F54">
              <w:t>201</w:t>
            </w:r>
          </w:p>
        </w:tc>
        <w:tc>
          <w:tcPr>
            <w:tcW w:w="1638" w:type="dxa"/>
          </w:tcPr>
          <w:p w14:paraId="4DAFB0FF" w14:textId="77777777" w:rsidR="00C87024" w:rsidRDefault="00C87024">
            <w:pPr>
              <w:pStyle w:val="TableBodyCenter"/>
            </w:pPr>
            <w:r w:rsidRPr="00B81F54">
              <w:t xml:space="preserve"> 226,579 </w:t>
            </w:r>
          </w:p>
        </w:tc>
        <w:tc>
          <w:tcPr>
            <w:tcW w:w="1638" w:type="dxa"/>
          </w:tcPr>
          <w:p w14:paraId="68260844" w14:textId="2AF8931B" w:rsidR="00C87024" w:rsidRDefault="00C87024">
            <w:pPr>
              <w:pStyle w:val="TableBodyCenter"/>
            </w:pPr>
            <w:r w:rsidRPr="00B81F54">
              <w:t>9</w:t>
            </w:r>
            <w:r w:rsidR="00263C2F">
              <w:t>,</w:t>
            </w:r>
            <w:r w:rsidRPr="00B81F54">
              <w:t>140</w:t>
            </w:r>
          </w:p>
        </w:tc>
        <w:tc>
          <w:tcPr>
            <w:tcW w:w="1638" w:type="dxa"/>
          </w:tcPr>
          <w:p w14:paraId="16180C8C" w14:textId="77777777" w:rsidR="00C87024" w:rsidRDefault="00C87024">
            <w:pPr>
              <w:pStyle w:val="TableBodyCenter"/>
            </w:pPr>
            <w:r w:rsidRPr="00B81F54">
              <w:t>24.79</w:t>
            </w:r>
          </w:p>
        </w:tc>
        <w:tc>
          <w:tcPr>
            <w:tcW w:w="1638" w:type="dxa"/>
          </w:tcPr>
          <w:p w14:paraId="33A6034B" w14:textId="2F23D6C3" w:rsidR="00C87024" w:rsidRDefault="00C87024">
            <w:pPr>
              <w:pStyle w:val="TableBodyCenter"/>
            </w:pPr>
            <w:r w:rsidRPr="00B81F54">
              <w:t>98</w:t>
            </w:r>
            <w:r w:rsidR="00263C2F">
              <w:t>,</w:t>
            </w:r>
            <w:r w:rsidRPr="00B81F54">
              <w:t>591</w:t>
            </w:r>
          </w:p>
        </w:tc>
        <w:tc>
          <w:tcPr>
            <w:tcW w:w="1638" w:type="dxa"/>
          </w:tcPr>
          <w:p w14:paraId="02D92313" w14:textId="77777777" w:rsidR="00C87024" w:rsidRDefault="00C87024">
            <w:pPr>
              <w:pStyle w:val="TableBodyCenter"/>
            </w:pPr>
            <w:r w:rsidRPr="00B81F54">
              <w:t xml:space="preserve"> 2.30 </w:t>
            </w:r>
          </w:p>
        </w:tc>
      </w:tr>
      <w:tr w:rsidR="00C87024" w14:paraId="7C739841" w14:textId="77777777" w:rsidTr="00301A2F">
        <w:trPr>
          <w:cantSplit/>
        </w:trPr>
        <w:tc>
          <w:tcPr>
            <w:tcW w:w="1170" w:type="dxa"/>
          </w:tcPr>
          <w:p w14:paraId="675B2C38" w14:textId="77777777" w:rsidR="00C87024" w:rsidRDefault="00C87024">
            <w:pPr>
              <w:pStyle w:val="TableBodyCenter"/>
            </w:pPr>
            <w:r w:rsidRPr="00B81F54">
              <w:t>202</w:t>
            </w:r>
          </w:p>
        </w:tc>
        <w:tc>
          <w:tcPr>
            <w:tcW w:w="1638" w:type="dxa"/>
          </w:tcPr>
          <w:p w14:paraId="2FBC5B3A" w14:textId="77777777" w:rsidR="00C87024" w:rsidRDefault="00C87024">
            <w:pPr>
              <w:pStyle w:val="TableBodyCenter"/>
            </w:pPr>
            <w:r w:rsidRPr="00B81F54">
              <w:t xml:space="preserve"> 263,441 </w:t>
            </w:r>
          </w:p>
        </w:tc>
        <w:tc>
          <w:tcPr>
            <w:tcW w:w="1638" w:type="dxa"/>
          </w:tcPr>
          <w:p w14:paraId="680495B6" w14:textId="3C839C4B" w:rsidR="00C87024" w:rsidRDefault="00C87024">
            <w:pPr>
              <w:pStyle w:val="TableBodyCenter"/>
            </w:pPr>
            <w:r w:rsidRPr="00B81F54">
              <w:t>11</w:t>
            </w:r>
            <w:r w:rsidR="00263C2F">
              <w:t>,</w:t>
            </w:r>
            <w:r w:rsidRPr="00B81F54">
              <w:t>648</w:t>
            </w:r>
          </w:p>
        </w:tc>
        <w:tc>
          <w:tcPr>
            <w:tcW w:w="1638" w:type="dxa"/>
          </w:tcPr>
          <w:p w14:paraId="12F05890" w14:textId="77777777" w:rsidR="00C87024" w:rsidRDefault="00C87024">
            <w:pPr>
              <w:pStyle w:val="TableBodyCenter"/>
            </w:pPr>
            <w:r w:rsidRPr="00B81F54">
              <w:t>22.62</w:t>
            </w:r>
          </w:p>
        </w:tc>
        <w:tc>
          <w:tcPr>
            <w:tcW w:w="1638" w:type="dxa"/>
          </w:tcPr>
          <w:p w14:paraId="29823FF1" w14:textId="132EC867" w:rsidR="00C87024" w:rsidRDefault="00C87024">
            <w:pPr>
              <w:pStyle w:val="TableBodyCenter"/>
            </w:pPr>
            <w:r w:rsidRPr="00B81F54">
              <w:t>121</w:t>
            </w:r>
            <w:r w:rsidR="00263C2F">
              <w:t>,</w:t>
            </w:r>
            <w:r w:rsidRPr="00B81F54">
              <w:t>844</w:t>
            </w:r>
          </w:p>
        </w:tc>
        <w:tc>
          <w:tcPr>
            <w:tcW w:w="1638" w:type="dxa"/>
          </w:tcPr>
          <w:p w14:paraId="04DBB9CD" w14:textId="77777777" w:rsidR="00C87024" w:rsidRDefault="00C87024">
            <w:pPr>
              <w:pStyle w:val="TableBodyCenter"/>
            </w:pPr>
            <w:r w:rsidRPr="00B81F54">
              <w:t xml:space="preserve"> 2.16 </w:t>
            </w:r>
          </w:p>
        </w:tc>
      </w:tr>
      <w:tr w:rsidR="00C87024" w14:paraId="36ED4050" w14:textId="77777777" w:rsidTr="00301A2F">
        <w:trPr>
          <w:cantSplit/>
        </w:trPr>
        <w:tc>
          <w:tcPr>
            <w:tcW w:w="1170" w:type="dxa"/>
          </w:tcPr>
          <w:p w14:paraId="79A4EAF3" w14:textId="77777777" w:rsidR="00C87024" w:rsidRDefault="00C87024">
            <w:pPr>
              <w:pStyle w:val="TableBodyCenter"/>
            </w:pPr>
            <w:r w:rsidRPr="00B81F54">
              <w:t>203</w:t>
            </w:r>
          </w:p>
        </w:tc>
        <w:tc>
          <w:tcPr>
            <w:tcW w:w="1638" w:type="dxa"/>
          </w:tcPr>
          <w:p w14:paraId="46D65780" w14:textId="77777777" w:rsidR="00C87024" w:rsidRDefault="00C87024">
            <w:pPr>
              <w:pStyle w:val="TableBodyCenter"/>
            </w:pPr>
            <w:r w:rsidRPr="00B81F54">
              <w:t xml:space="preserve"> 89,376 </w:t>
            </w:r>
          </w:p>
        </w:tc>
        <w:tc>
          <w:tcPr>
            <w:tcW w:w="1638" w:type="dxa"/>
          </w:tcPr>
          <w:p w14:paraId="27E7A0A5" w14:textId="0CC7A8C1" w:rsidR="00C87024" w:rsidRDefault="00C87024">
            <w:pPr>
              <w:pStyle w:val="TableBodyCenter"/>
            </w:pPr>
            <w:r w:rsidRPr="00B81F54">
              <w:t>6</w:t>
            </w:r>
            <w:r w:rsidR="00263C2F">
              <w:t>,</w:t>
            </w:r>
            <w:r w:rsidRPr="00B81F54">
              <w:t>603</w:t>
            </w:r>
          </w:p>
        </w:tc>
        <w:tc>
          <w:tcPr>
            <w:tcW w:w="1638" w:type="dxa"/>
          </w:tcPr>
          <w:p w14:paraId="7C0A96EE" w14:textId="77777777" w:rsidR="00C87024" w:rsidRDefault="00C87024">
            <w:pPr>
              <w:pStyle w:val="TableBodyCenter"/>
            </w:pPr>
            <w:r w:rsidRPr="00B81F54">
              <w:t>13.54</w:t>
            </w:r>
          </w:p>
        </w:tc>
        <w:tc>
          <w:tcPr>
            <w:tcW w:w="1638" w:type="dxa"/>
          </w:tcPr>
          <w:p w14:paraId="3D4D231E" w14:textId="1C716EDA" w:rsidR="00C87024" w:rsidRDefault="00C87024">
            <w:pPr>
              <w:pStyle w:val="TableBodyCenter"/>
            </w:pPr>
            <w:r w:rsidRPr="00B81F54">
              <w:t>82</w:t>
            </w:r>
            <w:r w:rsidR="00263C2F">
              <w:t>,</w:t>
            </w:r>
            <w:r w:rsidRPr="00B81F54">
              <w:t>003</w:t>
            </w:r>
          </w:p>
        </w:tc>
        <w:tc>
          <w:tcPr>
            <w:tcW w:w="1638" w:type="dxa"/>
          </w:tcPr>
          <w:p w14:paraId="53491D13" w14:textId="77777777" w:rsidR="00C87024" w:rsidRDefault="00C87024">
            <w:pPr>
              <w:pStyle w:val="TableBodyCenter"/>
            </w:pPr>
            <w:r w:rsidRPr="00B81F54">
              <w:t xml:space="preserve"> 1.09 </w:t>
            </w:r>
          </w:p>
        </w:tc>
      </w:tr>
      <w:tr w:rsidR="00C87024" w14:paraId="4091EA4D" w14:textId="77777777" w:rsidTr="00301A2F">
        <w:trPr>
          <w:cantSplit/>
        </w:trPr>
        <w:tc>
          <w:tcPr>
            <w:tcW w:w="1170" w:type="dxa"/>
          </w:tcPr>
          <w:p w14:paraId="46C911CE" w14:textId="77777777" w:rsidR="00C87024" w:rsidRDefault="00C87024">
            <w:pPr>
              <w:pStyle w:val="TableBodyCenter"/>
            </w:pPr>
            <w:r w:rsidRPr="00B81F54">
              <w:lastRenderedPageBreak/>
              <w:t>204</w:t>
            </w:r>
          </w:p>
        </w:tc>
        <w:tc>
          <w:tcPr>
            <w:tcW w:w="1638" w:type="dxa"/>
          </w:tcPr>
          <w:p w14:paraId="2ABCF663" w14:textId="77777777" w:rsidR="00C87024" w:rsidRDefault="00C87024">
            <w:pPr>
              <w:pStyle w:val="TableBodyCenter"/>
            </w:pPr>
            <w:r w:rsidRPr="00B81F54">
              <w:t xml:space="preserve"> 151,410 </w:t>
            </w:r>
          </w:p>
        </w:tc>
        <w:tc>
          <w:tcPr>
            <w:tcW w:w="1638" w:type="dxa"/>
          </w:tcPr>
          <w:p w14:paraId="2E44F2AE" w14:textId="1277643D" w:rsidR="00C87024" w:rsidRDefault="00C87024">
            <w:pPr>
              <w:pStyle w:val="TableBodyCenter"/>
            </w:pPr>
            <w:r w:rsidRPr="00B81F54">
              <w:t>7</w:t>
            </w:r>
            <w:r w:rsidR="00263C2F">
              <w:t>,</w:t>
            </w:r>
            <w:r w:rsidRPr="00B81F54">
              <w:t>348</w:t>
            </w:r>
          </w:p>
        </w:tc>
        <w:tc>
          <w:tcPr>
            <w:tcW w:w="1638" w:type="dxa"/>
          </w:tcPr>
          <w:p w14:paraId="261ED853" w14:textId="77777777" w:rsidR="00C87024" w:rsidRDefault="00C87024">
            <w:pPr>
              <w:pStyle w:val="TableBodyCenter"/>
            </w:pPr>
            <w:r w:rsidRPr="00B81F54">
              <w:t>20.61</w:t>
            </w:r>
          </w:p>
        </w:tc>
        <w:tc>
          <w:tcPr>
            <w:tcW w:w="1638" w:type="dxa"/>
          </w:tcPr>
          <w:p w14:paraId="085DBD33" w14:textId="61E02F59" w:rsidR="00C87024" w:rsidRDefault="00C87024">
            <w:pPr>
              <w:pStyle w:val="TableBodyCenter"/>
            </w:pPr>
            <w:r w:rsidRPr="00B81F54">
              <w:t>104</w:t>
            </w:r>
            <w:r w:rsidR="00263C2F">
              <w:t>,</w:t>
            </w:r>
            <w:r w:rsidRPr="00B81F54">
              <w:t>427</w:t>
            </w:r>
          </w:p>
        </w:tc>
        <w:tc>
          <w:tcPr>
            <w:tcW w:w="1638" w:type="dxa"/>
          </w:tcPr>
          <w:p w14:paraId="0F30073A" w14:textId="77777777" w:rsidR="00C87024" w:rsidRDefault="00C87024">
            <w:pPr>
              <w:pStyle w:val="TableBodyCenter"/>
            </w:pPr>
            <w:r w:rsidRPr="00B81F54">
              <w:t xml:space="preserve"> 1.45 </w:t>
            </w:r>
          </w:p>
        </w:tc>
      </w:tr>
      <w:tr w:rsidR="00C87024" w14:paraId="5A8BBF46" w14:textId="77777777" w:rsidTr="00301A2F">
        <w:trPr>
          <w:cantSplit/>
        </w:trPr>
        <w:tc>
          <w:tcPr>
            <w:tcW w:w="1170" w:type="dxa"/>
          </w:tcPr>
          <w:p w14:paraId="38D66896" w14:textId="77777777" w:rsidR="00C87024" w:rsidRDefault="00C87024">
            <w:pPr>
              <w:pStyle w:val="TableBodyCenter"/>
            </w:pPr>
            <w:r w:rsidRPr="00B81F54">
              <w:t>205</w:t>
            </w:r>
          </w:p>
        </w:tc>
        <w:tc>
          <w:tcPr>
            <w:tcW w:w="1638" w:type="dxa"/>
          </w:tcPr>
          <w:p w14:paraId="14770974" w14:textId="77777777" w:rsidR="00C87024" w:rsidRDefault="00C87024">
            <w:pPr>
              <w:pStyle w:val="TableBodyCenter"/>
            </w:pPr>
            <w:r w:rsidRPr="00B81F54">
              <w:t xml:space="preserve"> 7,605 </w:t>
            </w:r>
          </w:p>
        </w:tc>
        <w:tc>
          <w:tcPr>
            <w:tcW w:w="1638" w:type="dxa"/>
          </w:tcPr>
          <w:p w14:paraId="35B25B24" w14:textId="77777777" w:rsidR="00C87024" w:rsidRDefault="00C87024">
            <w:pPr>
              <w:pStyle w:val="TableBodyCenter"/>
            </w:pPr>
            <w:r w:rsidRPr="00B81F54">
              <w:t>735</w:t>
            </w:r>
          </w:p>
        </w:tc>
        <w:tc>
          <w:tcPr>
            <w:tcW w:w="1638" w:type="dxa"/>
          </w:tcPr>
          <w:p w14:paraId="165F502B" w14:textId="77777777" w:rsidR="00C87024" w:rsidRDefault="00C87024">
            <w:pPr>
              <w:pStyle w:val="TableBodyCenter"/>
            </w:pPr>
            <w:r w:rsidRPr="00B81F54">
              <w:t>10.35</w:t>
            </w:r>
          </w:p>
        </w:tc>
        <w:tc>
          <w:tcPr>
            <w:tcW w:w="1638" w:type="dxa"/>
          </w:tcPr>
          <w:p w14:paraId="61933E29" w14:textId="04B4C836" w:rsidR="00C87024" w:rsidRDefault="00C87024">
            <w:pPr>
              <w:pStyle w:val="TableBodyCenter"/>
            </w:pPr>
            <w:r w:rsidRPr="00B81F54">
              <w:t>9</w:t>
            </w:r>
            <w:r w:rsidR="00263C2F">
              <w:t>,</w:t>
            </w:r>
            <w:r w:rsidRPr="00B81F54">
              <w:t>574</w:t>
            </w:r>
          </w:p>
        </w:tc>
        <w:tc>
          <w:tcPr>
            <w:tcW w:w="1638" w:type="dxa"/>
          </w:tcPr>
          <w:p w14:paraId="68C4A21A" w14:textId="77777777" w:rsidR="00C87024" w:rsidRDefault="00C87024">
            <w:pPr>
              <w:pStyle w:val="TableBodyCenter"/>
            </w:pPr>
            <w:r w:rsidRPr="00B81F54">
              <w:t xml:space="preserve"> 0.79 </w:t>
            </w:r>
          </w:p>
        </w:tc>
      </w:tr>
      <w:tr w:rsidR="00C87024" w14:paraId="35CC730F" w14:textId="77777777" w:rsidTr="00301A2F">
        <w:trPr>
          <w:cantSplit/>
        </w:trPr>
        <w:tc>
          <w:tcPr>
            <w:tcW w:w="1170" w:type="dxa"/>
          </w:tcPr>
          <w:p w14:paraId="3E35B5A0" w14:textId="77777777" w:rsidR="00C87024" w:rsidRDefault="00C87024">
            <w:pPr>
              <w:pStyle w:val="TableBodyCenter"/>
            </w:pPr>
            <w:r w:rsidRPr="00B81F54">
              <w:t>206</w:t>
            </w:r>
          </w:p>
        </w:tc>
        <w:tc>
          <w:tcPr>
            <w:tcW w:w="1638" w:type="dxa"/>
          </w:tcPr>
          <w:p w14:paraId="2D8582C2" w14:textId="77777777" w:rsidR="00C87024" w:rsidRDefault="00C87024">
            <w:pPr>
              <w:pStyle w:val="TableBodyCenter"/>
            </w:pPr>
            <w:r w:rsidRPr="001F5C5F">
              <w:t xml:space="preserve"> 38,869 </w:t>
            </w:r>
          </w:p>
        </w:tc>
        <w:tc>
          <w:tcPr>
            <w:tcW w:w="1638" w:type="dxa"/>
          </w:tcPr>
          <w:p w14:paraId="75F618D3" w14:textId="5FD1C842" w:rsidR="00C87024" w:rsidRDefault="00C87024">
            <w:pPr>
              <w:pStyle w:val="TableBodyCenter"/>
            </w:pPr>
            <w:r w:rsidRPr="001F5C5F">
              <w:t>3</w:t>
            </w:r>
            <w:r w:rsidR="00263C2F">
              <w:t>,</w:t>
            </w:r>
            <w:r w:rsidRPr="001F5C5F">
              <w:t>184</w:t>
            </w:r>
          </w:p>
        </w:tc>
        <w:tc>
          <w:tcPr>
            <w:tcW w:w="1638" w:type="dxa"/>
          </w:tcPr>
          <w:p w14:paraId="7D235A5F" w14:textId="77777777" w:rsidR="00C87024" w:rsidRDefault="00C87024">
            <w:pPr>
              <w:pStyle w:val="TableBodyCenter"/>
            </w:pPr>
            <w:r w:rsidRPr="001F5C5F">
              <w:t>12.21</w:t>
            </w:r>
          </w:p>
        </w:tc>
        <w:tc>
          <w:tcPr>
            <w:tcW w:w="1638" w:type="dxa"/>
          </w:tcPr>
          <w:p w14:paraId="504EFB4D" w14:textId="3EB20D85" w:rsidR="00C87024" w:rsidRDefault="00C87024">
            <w:pPr>
              <w:pStyle w:val="TableBodyCenter"/>
            </w:pPr>
            <w:r w:rsidRPr="001F5C5F">
              <w:t>36</w:t>
            </w:r>
            <w:r w:rsidR="00263C2F">
              <w:t>,</w:t>
            </w:r>
            <w:r w:rsidRPr="001F5C5F">
              <w:t>153</w:t>
            </w:r>
          </w:p>
        </w:tc>
        <w:tc>
          <w:tcPr>
            <w:tcW w:w="1638" w:type="dxa"/>
          </w:tcPr>
          <w:p w14:paraId="010B9E81" w14:textId="77777777" w:rsidR="00C87024" w:rsidRDefault="00C87024">
            <w:pPr>
              <w:pStyle w:val="TableBodyCenter"/>
            </w:pPr>
            <w:r w:rsidRPr="001F5C5F">
              <w:t xml:space="preserve"> 1.08 </w:t>
            </w:r>
          </w:p>
        </w:tc>
      </w:tr>
      <w:tr w:rsidR="00C87024" w14:paraId="38DF55A0" w14:textId="77777777" w:rsidTr="00301A2F">
        <w:trPr>
          <w:cantSplit/>
        </w:trPr>
        <w:tc>
          <w:tcPr>
            <w:tcW w:w="1170" w:type="dxa"/>
          </w:tcPr>
          <w:p w14:paraId="7F66E921" w14:textId="77777777" w:rsidR="00C87024" w:rsidRDefault="00C87024">
            <w:pPr>
              <w:pStyle w:val="TableBodyCenter"/>
            </w:pPr>
            <w:r w:rsidRPr="00B81F54">
              <w:t>208</w:t>
            </w:r>
          </w:p>
        </w:tc>
        <w:tc>
          <w:tcPr>
            <w:tcW w:w="1638" w:type="dxa"/>
          </w:tcPr>
          <w:p w14:paraId="2A0A84C3" w14:textId="77777777" w:rsidR="00C87024" w:rsidRDefault="00C87024">
            <w:pPr>
              <w:pStyle w:val="TableBodyCenter"/>
            </w:pPr>
            <w:r w:rsidRPr="00B81F54">
              <w:t xml:space="preserve"> 69,535 </w:t>
            </w:r>
          </w:p>
        </w:tc>
        <w:tc>
          <w:tcPr>
            <w:tcW w:w="1638" w:type="dxa"/>
          </w:tcPr>
          <w:p w14:paraId="7093E45C" w14:textId="4A4F8686" w:rsidR="00C87024" w:rsidRDefault="00C87024">
            <w:pPr>
              <w:pStyle w:val="TableBodyCenter"/>
            </w:pPr>
            <w:r w:rsidRPr="00B81F54">
              <w:t>3</w:t>
            </w:r>
            <w:r w:rsidR="00263C2F">
              <w:t>,</w:t>
            </w:r>
            <w:r w:rsidRPr="00B81F54">
              <w:t>197</w:t>
            </w:r>
          </w:p>
        </w:tc>
        <w:tc>
          <w:tcPr>
            <w:tcW w:w="1638" w:type="dxa"/>
          </w:tcPr>
          <w:p w14:paraId="74AC8E1C" w14:textId="77777777" w:rsidR="00C87024" w:rsidRDefault="00C87024">
            <w:pPr>
              <w:pStyle w:val="TableBodyCenter"/>
            </w:pPr>
            <w:r w:rsidRPr="00B81F54">
              <w:t>21.75</w:t>
            </w:r>
          </w:p>
        </w:tc>
        <w:tc>
          <w:tcPr>
            <w:tcW w:w="1638" w:type="dxa"/>
          </w:tcPr>
          <w:p w14:paraId="1AD4CF92" w14:textId="5F9FBF8B" w:rsidR="00C87024" w:rsidRDefault="00C87024">
            <w:pPr>
              <w:pStyle w:val="TableBodyCenter"/>
            </w:pPr>
            <w:r w:rsidRPr="00B81F54">
              <w:t>40</w:t>
            </w:r>
            <w:r w:rsidR="00263C2F">
              <w:t>,</w:t>
            </w:r>
            <w:r w:rsidRPr="00B81F54">
              <w:t>293</w:t>
            </w:r>
          </w:p>
        </w:tc>
        <w:tc>
          <w:tcPr>
            <w:tcW w:w="1638" w:type="dxa"/>
          </w:tcPr>
          <w:p w14:paraId="712BD034" w14:textId="77777777" w:rsidR="00C87024" w:rsidRDefault="00C87024">
            <w:pPr>
              <w:pStyle w:val="TableBodyCenter"/>
            </w:pPr>
            <w:r w:rsidRPr="00B81F54">
              <w:t xml:space="preserve"> 1.73 </w:t>
            </w:r>
          </w:p>
        </w:tc>
      </w:tr>
      <w:tr w:rsidR="00C87024" w14:paraId="7151EE08" w14:textId="77777777" w:rsidTr="00301A2F">
        <w:trPr>
          <w:cantSplit/>
        </w:trPr>
        <w:tc>
          <w:tcPr>
            <w:tcW w:w="1170" w:type="dxa"/>
          </w:tcPr>
          <w:p w14:paraId="6AE4A2FB" w14:textId="77777777" w:rsidR="00C87024" w:rsidRDefault="00C87024">
            <w:pPr>
              <w:pStyle w:val="TableBodyCenter"/>
            </w:pPr>
            <w:r w:rsidRPr="00B81F54">
              <w:t>210</w:t>
            </w:r>
          </w:p>
        </w:tc>
        <w:tc>
          <w:tcPr>
            <w:tcW w:w="1638" w:type="dxa"/>
          </w:tcPr>
          <w:p w14:paraId="604D5870" w14:textId="77777777" w:rsidR="00C87024" w:rsidRDefault="00C87024">
            <w:pPr>
              <w:pStyle w:val="TableBodyCenter"/>
            </w:pPr>
            <w:r w:rsidRPr="00B81F54">
              <w:t xml:space="preserve"> 54,735 </w:t>
            </w:r>
          </w:p>
        </w:tc>
        <w:tc>
          <w:tcPr>
            <w:tcW w:w="1638" w:type="dxa"/>
          </w:tcPr>
          <w:p w14:paraId="1246B834" w14:textId="3F13FCFD" w:rsidR="00C87024" w:rsidRDefault="00C87024">
            <w:pPr>
              <w:pStyle w:val="TableBodyCenter"/>
            </w:pPr>
            <w:r w:rsidRPr="00B81F54">
              <w:t>4</w:t>
            </w:r>
            <w:r w:rsidR="00263C2F">
              <w:t>,</w:t>
            </w:r>
            <w:r w:rsidRPr="00B81F54">
              <w:t>203</w:t>
            </w:r>
          </w:p>
        </w:tc>
        <w:tc>
          <w:tcPr>
            <w:tcW w:w="1638" w:type="dxa"/>
          </w:tcPr>
          <w:p w14:paraId="3E154B81" w14:textId="77777777" w:rsidR="00C87024" w:rsidRDefault="00C87024">
            <w:pPr>
              <w:pStyle w:val="TableBodyCenter"/>
            </w:pPr>
            <w:r w:rsidRPr="00B81F54">
              <w:t>13.02</w:t>
            </w:r>
          </w:p>
        </w:tc>
        <w:tc>
          <w:tcPr>
            <w:tcW w:w="1638" w:type="dxa"/>
          </w:tcPr>
          <w:p w14:paraId="51FE5892" w14:textId="3221DC9C" w:rsidR="00C87024" w:rsidRDefault="00C87024">
            <w:pPr>
              <w:pStyle w:val="TableBodyCenter"/>
            </w:pPr>
            <w:r w:rsidRPr="00B81F54">
              <w:t>59</w:t>
            </w:r>
            <w:r w:rsidR="00263C2F">
              <w:t>,</w:t>
            </w:r>
            <w:r w:rsidRPr="00B81F54">
              <w:t>129</w:t>
            </w:r>
          </w:p>
        </w:tc>
        <w:tc>
          <w:tcPr>
            <w:tcW w:w="1638" w:type="dxa"/>
          </w:tcPr>
          <w:p w14:paraId="2598C889" w14:textId="77777777" w:rsidR="00C87024" w:rsidRDefault="00C87024">
            <w:pPr>
              <w:pStyle w:val="TableBodyCenter"/>
            </w:pPr>
            <w:r w:rsidRPr="00B81F54">
              <w:t xml:space="preserve"> 0.93 </w:t>
            </w:r>
          </w:p>
        </w:tc>
      </w:tr>
      <w:tr w:rsidR="00C87024" w14:paraId="7186E4AE" w14:textId="77777777" w:rsidTr="00301A2F">
        <w:trPr>
          <w:cantSplit/>
        </w:trPr>
        <w:tc>
          <w:tcPr>
            <w:tcW w:w="1170" w:type="dxa"/>
          </w:tcPr>
          <w:p w14:paraId="6F25A6EF" w14:textId="77777777" w:rsidR="00C87024" w:rsidRDefault="00C87024">
            <w:pPr>
              <w:pStyle w:val="TableBodyCenter"/>
            </w:pPr>
            <w:r w:rsidRPr="00B81F54">
              <w:t>211</w:t>
            </w:r>
          </w:p>
        </w:tc>
        <w:tc>
          <w:tcPr>
            <w:tcW w:w="1638" w:type="dxa"/>
          </w:tcPr>
          <w:p w14:paraId="12820CBF" w14:textId="77777777" w:rsidR="00C87024" w:rsidRDefault="00C87024">
            <w:pPr>
              <w:pStyle w:val="TableBodyCenter"/>
            </w:pPr>
            <w:r w:rsidRPr="00B81F54">
              <w:t xml:space="preserve"> 98,827 </w:t>
            </w:r>
          </w:p>
        </w:tc>
        <w:tc>
          <w:tcPr>
            <w:tcW w:w="1638" w:type="dxa"/>
          </w:tcPr>
          <w:p w14:paraId="222FC0D9" w14:textId="16EEBDF1" w:rsidR="00C87024" w:rsidRDefault="00C87024">
            <w:pPr>
              <w:pStyle w:val="TableBodyCenter"/>
            </w:pPr>
            <w:r w:rsidRPr="00B81F54">
              <w:t>7</w:t>
            </w:r>
            <w:r w:rsidR="00263C2F">
              <w:t>,</w:t>
            </w:r>
            <w:r w:rsidRPr="00B81F54">
              <w:t>589</w:t>
            </w:r>
          </w:p>
        </w:tc>
        <w:tc>
          <w:tcPr>
            <w:tcW w:w="1638" w:type="dxa"/>
          </w:tcPr>
          <w:p w14:paraId="1D0606EC" w14:textId="77777777" w:rsidR="00C87024" w:rsidRDefault="00C87024">
            <w:pPr>
              <w:pStyle w:val="TableBodyCenter"/>
            </w:pPr>
            <w:r w:rsidRPr="00B81F54">
              <w:t>13.02</w:t>
            </w:r>
          </w:p>
        </w:tc>
        <w:tc>
          <w:tcPr>
            <w:tcW w:w="1638" w:type="dxa"/>
          </w:tcPr>
          <w:p w14:paraId="0B444728" w14:textId="4AB7847F" w:rsidR="00C87024" w:rsidRDefault="00C87024">
            <w:pPr>
              <w:pStyle w:val="TableBodyCenter"/>
            </w:pPr>
            <w:r w:rsidRPr="00B81F54">
              <w:t>100</w:t>
            </w:r>
            <w:r w:rsidR="00263C2F">
              <w:t>,</w:t>
            </w:r>
            <w:r w:rsidRPr="00B81F54">
              <w:t>263</w:t>
            </w:r>
          </w:p>
        </w:tc>
        <w:tc>
          <w:tcPr>
            <w:tcW w:w="1638" w:type="dxa"/>
          </w:tcPr>
          <w:p w14:paraId="556A7E94" w14:textId="77777777" w:rsidR="00C87024" w:rsidRDefault="00C87024">
            <w:pPr>
              <w:pStyle w:val="TableBodyCenter"/>
            </w:pPr>
            <w:r w:rsidRPr="00B81F54">
              <w:t xml:space="preserve"> 0.99 </w:t>
            </w:r>
          </w:p>
        </w:tc>
      </w:tr>
      <w:tr w:rsidR="00C87024" w14:paraId="439A7240" w14:textId="77777777" w:rsidTr="00301A2F">
        <w:trPr>
          <w:cantSplit/>
        </w:trPr>
        <w:tc>
          <w:tcPr>
            <w:tcW w:w="1170" w:type="dxa"/>
          </w:tcPr>
          <w:p w14:paraId="5EFFDD26" w14:textId="77777777" w:rsidR="00C87024" w:rsidRDefault="00C87024">
            <w:pPr>
              <w:pStyle w:val="TableBodyCenter"/>
            </w:pPr>
            <w:r w:rsidRPr="00B81F54">
              <w:t>221</w:t>
            </w:r>
          </w:p>
        </w:tc>
        <w:tc>
          <w:tcPr>
            <w:tcW w:w="1638" w:type="dxa"/>
          </w:tcPr>
          <w:p w14:paraId="18D3D10D" w14:textId="77777777" w:rsidR="00C87024" w:rsidRDefault="00C87024">
            <w:pPr>
              <w:pStyle w:val="TableBodyCenter"/>
            </w:pPr>
            <w:r w:rsidRPr="00B81F54">
              <w:t xml:space="preserve"> 10,694 </w:t>
            </w:r>
          </w:p>
        </w:tc>
        <w:tc>
          <w:tcPr>
            <w:tcW w:w="1638" w:type="dxa"/>
          </w:tcPr>
          <w:p w14:paraId="110795D3" w14:textId="0A38B5C9" w:rsidR="00C87024" w:rsidRDefault="00C87024">
            <w:pPr>
              <w:pStyle w:val="TableBodyCenter"/>
            </w:pPr>
            <w:r w:rsidRPr="00B81F54">
              <w:t>2</w:t>
            </w:r>
            <w:r w:rsidR="00263C2F">
              <w:t>,</w:t>
            </w:r>
            <w:r w:rsidRPr="00B81F54">
              <w:t>380</w:t>
            </w:r>
          </w:p>
        </w:tc>
        <w:tc>
          <w:tcPr>
            <w:tcW w:w="1638" w:type="dxa"/>
          </w:tcPr>
          <w:p w14:paraId="6B0B78AC" w14:textId="77777777" w:rsidR="00C87024" w:rsidRDefault="00C87024">
            <w:pPr>
              <w:pStyle w:val="TableBodyCenter"/>
            </w:pPr>
            <w:r w:rsidRPr="00B81F54">
              <w:t>4.49</w:t>
            </w:r>
          </w:p>
        </w:tc>
        <w:tc>
          <w:tcPr>
            <w:tcW w:w="1638" w:type="dxa"/>
          </w:tcPr>
          <w:p w14:paraId="32214117" w14:textId="4D03ACB5" w:rsidR="00C87024" w:rsidRDefault="00C87024">
            <w:pPr>
              <w:pStyle w:val="TableBodyCenter"/>
            </w:pPr>
            <w:r w:rsidRPr="00B81F54">
              <w:t>47</w:t>
            </w:r>
            <w:r w:rsidR="00263C2F">
              <w:t>,</w:t>
            </w:r>
            <w:r w:rsidRPr="00B81F54">
              <w:t>186</w:t>
            </w:r>
          </w:p>
        </w:tc>
        <w:tc>
          <w:tcPr>
            <w:tcW w:w="1638" w:type="dxa"/>
          </w:tcPr>
          <w:p w14:paraId="40CAEAB1" w14:textId="77777777" w:rsidR="00C87024" w:rsidRDefault="00C87024">
            <w:pPr>
              <w:pStyle w:val="TableBodyCenter"/>
            </w:pPr>
            <w:r w:rsidRPr="00B81F54">
              <w:t xml:space="preserve"> 0.23 </w:t>
            </w:r>
          </w:p>
        </w:tc>
      </w:tr>
    </w:tbl>
    <w:p w14:paraId="0DE7B62E" w14:textId="77777777" w:rsidR="00831B9A" w:rsidRDefault="00831B9A" w:rsidP="00831B9A">
      <w:pPr>
        <w:pStyle w:val="Source"/>
      </w:pPr>
      <w:r>
        <w:t>Source: SRTA, MassDOT</w:t>
      </w:r>
    </w:p>
    <w:p w14:paraId="74F4AE7E" w14:textId="1039C787" w:rsidR="00C02208" w:rsidRDefault="00C02208" w:rsidP="00831B9A">
      <w:pPr>
        <w:pStyle w:val="Source"/>
      </w:pPr>
      <w:r>
        <w:t xml:space="preserve">Note: </w:t>
      </w:r>
      <w:r w:rsidRPr="00C02208">
        <w:t xml:space="preserve">Data discrepancies between the sum values for route level data and total systemwide data are caused by separate reporting systems used to produce the sums. Systemwide fixed route data </w:t>
      </w:r>
      <w:r>
        <w:t>are</w:t>
      </w:r>
      <w:r w:rsidRPr="00C02208">
        <w:t xml:space="preserve"> adjusted by the reporting system to account for data discarded by the reporting software business rules; route level data </w:t>
      </w:r>
      <w:r>
        <w:t>are</w:t>
      </w:r>
      <w:r w:rsidRPr="00C02208">
        <w:t xml:space="preserve"> reported without adjustment.</w:t>
      </w:r>
    </w:p>
    <w:p w14:paraId="171DD4F3" w14:textId="72083E32" w:rsidR="00C87024" w:rsidRDefault="004232F3" w:rsidP="00831B9A">
      <w:pPr>
        <w:pStyle w:val="Source"/>
      </w:pPr>
      <w:r w:rsidRPr="004232F3">
        <w:rPr>
          <w:vertAlign w:val="superscript"/>
        </w:rPr>
        <w:t>a</w:t>
      </w:r>
      <w:r w:rsidDel="004232F3">
        <w:t xml:space="preserve"> </w:t>
      </w:r>
      <w:r w:rsidR="00C87024">
        <w:t xml:space="preserve">Route 106 was discontinued in </w:t>
      </w:r>
      <w:r w:rsidR="00F178DC">
        <w:t xml:space="preserve">August </w:t>
      </w:r>
      <w:r w:rsidR="00C87024">
        <w:t>2024</w:t>
      </w:r>
    </w:p>
    <w:p w14:paraId="5A0BD50E" w14:textId="2132B475" w:rsidR="0014241C" w:rsidRDefault="006F2097" w:rsidP="006F2097">
      <w:pPr>
        <w:pStyle w:val="Heading3"/>
      </w:pPr>
      <w:bookmarkStart w:id="183" w:name="_Toc216893788"/>
      <w:bookmarkStart w:id="184" w:name="_Toc216893919"/>
      <w:bookmarkStart w:id="185" w:name="_Toc216908721"/>
      <w:bookmarkStart w:id="186" w:name="_Toc216908852"/>
      <w:bookmarkStart w:id="187" w:name="_Toc216909239"/>
      <w:bookmarkStart w:id="188" w:name="_Toc216912292"/>
      <w:bookmarkStart w:id="189" w:name="_Toc222142633"/>
      <w:bookmarkEnd w:id="183"/>
      <w:bookmarkEnd w:id="184"/>
      <w:bookmarkEnd w:id="185"/>
      <w:bookmarkEnd w:id="186"/>
      <w:bookmarkEnd w:id="187"/>
      <w:bookmarkEnd w:id="188"/>
      <w:r>
        <w:t xml:space="preserve">Demand Response Ridership and </w:t>
      </w:r>
      <w:r w:rsidR="00F56A78">
        <w:t>Effectiveness</w:t>
      </w:r>
      <w:bookmarkEnd w:id="189"/>
    </w:p>
    <w:p w14:paraId="52B641D2" w14:textId="1E5EBF0C" w:rsidR="00C87024" w:rsidRDefault="00C87024" w:rsidP="00C87024">
      <w:pPr>
        <w:pStyle w:val="BodyText"/>
      </w:pPr>
      <w:r>
        <w:t xml:space="preserve">SRTA provides ADA demand response service to its 10 member communities. While the ADA requires service to be provided only within ¾ mile of fixed route service, SRTA provides ADA service community-wide to the 10 member communities. </w:t>
      </w:r>
      <w:r w:rsidR="001818D3">
        <w:t>D</w:t>
      </w:r>
      <w:r>
        <w:t>emand response service is provided above and beyond minimum requirements</w:t>
      </w:r>
      <w:r w:rsidR="00C02208">
        <w:t>;</w:t>
      </w:r>
      <w:r>
        <w:t xml:space="preserve"> </w:t>
      </w:r>
      <w:r w:rsidR="001818D3">
        <w:t xml:space="preserve">however, </w:t>
      </w:r>
      <w:r>
        <w:t xml:space="preserve">it remains a small proportion of overall SRTA ridership. </w:t>
      </w:r>
      <w:r w:rsidR="001818D3">
        <w:t>Ridership figures represent the total of ADA required service, additional service outside the ADA buffer, and Boston Hospital Shuttle ridership</w:t>
      </w:r>
      <w:r w:rsidR="00F404E5">
        <w:t>.</w:t>
      </w:r>
    </w:p>
    <w:p w14:paraId="3507F98B" w14:textId="5E739E8D" w:rsidR="00C87024" w:rsidRDefault="00C87024" w:rsidP="00C87024">
      <w:pPr>
        <w:pStyle w:val="BodyText"/>
      </w:pPr>
      <w:r>
        <w:t>Demand response annual ridership experienced a dip in FY 2021 but continued to increase from FY 2021 to FY 2024. SRTA exceeded the FY 2024 annual ridership target of 89,450, with a FY 2024 annul ridership of 104,788 (</w:t>
      </w:r>
      <w:r>
        <w:fldChar w:fldCharType="begin"/>
      </w:r>
      <w:r>
        <w:instrText xml:space="preserve"> REF _Ref202972160 \h </w:instrText>
      </w:r>
      <w:r>
        <w:fldChar w:fldCharType="separate"/>
      </w:r>
      <w:r w:rsidR="00E4623A">
        <w:t xml:space="preserve">Figure </w:t>
      </w:r>
      <w:r w:rsidR="00E4623A">
        <w:rPr>
          <w:noProof/>
        </w:rPr>
        <w:t>17</w:t>
      </w:r>
      <w:r>
        <w:fldChar w:fldCharType="end"/>
      </w:r>
      <w:r>
        <w:t xml:space="preserve">). </w:t>
      </w:r>
    </w:p>
    <w:p w14:paraId="0DFD24B0" w14:textId="778599DB" w:rsidR="00C87024" w:rsidRDefault="00C87024" w:rsidP="00C87024">
      <w:pPr>
        <w:pStyle w:val="Caption"/>
      </w:pPr>
      <w:bookmarkStart w:id="190" w:name="_Ref202972160"/>
      <w:bookmarkStart w:id="191" w:name="_Toc222142715"/>
      <w:r>
        <w:t xml:space="preserve">Figure </w:t>
      </w:r>
      <w:r w:rsidR="00686922">
        <w:fldChar w:fldCharType="begin"/>
      </w:r>
      <w:r w:rsidR="00686922">
        <w:instrText xml:space="preserve"> SEQ Figure \* ARABIC </w:instrText>
      </w:r>
      <w:r w:rsidR="00686922">
        <w:fldChar w:fldCharType="separate"/>
      </w:r>
      <w:r w:rsidR="00E4623A">
        <w:rPr>
          <w:noProof/>
        </w:rPr>
        <w:t>17</w:t>
      </w:r>
      <w:r w:rsidR="00686922">
        <w:fldChar w:fldCharType="end"/>
      </w:r>
      <w:bookmarkEnd w:id="190"/>
      <w:r>
        <w:t xml:space="preserve">. </w:t>
      </w:r>
      <w:r w:rsidRPr="000E6377">
        <w:t>Demand Response Annual Ridership (FY 2020–FY</w:t>
      </w:r>
      <w:r w:rsidR="00F97490">
        <w:t xml:space="preserve"> </w:t>
      </w:r>
      <w:r w:rsidRPr="000E6377">
        <w:t>2024)</w:t>
      </w:r>
      <w:bookmarkEnd w:id="191"/>
    </w:p>
    <w:p w14:paraId="43752996" w14:textId="1FC05773" w:rsidR="00C87024" w:rsidRDefault="00D205F2" w:rsidP="00776766">
      <w:pPr>
        <w:pStyle w:val="FigureParagraph"/>
      </w:pPr>
      <w:r>
        <w:rPr>
          <w:noProof/>
        </w:rPr>
        <w:drawing>
          <wp:inline distT="0" distB="0" distL="0" distR="0" wp14:anchorId="4836219B" wp14:editId="32312B20">
            <wp:extent cx="5943600" cy="2834640"/>
            <wp:effectExtent l="0" t="0" r="0" b="3810"/>
            <wp:docPr id="1188127829" name="Chart 1" descr="Combo chart with SRTA's annual ridership for demand response (column chart) and SRTA's annual demand response ridership target (line chart) from FY 2020 to FY 2024. Demand response ridership met target all years except 2021.">
              <a:extLst xmlns:a="http://schemas.openxmlformats.org/drawingml/2006/main">
                <a:ext uri="{FF2B5EF4-FFF2-40B4-BE49-F238E27FC236}">
                  <a16:creationId xmlns:a16="http://schemas.microsoft.com/office/drawing/2014/main" id="{86E95B03-D373-4539-9E69-0EBD3D4C649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5"/>
              </a:graphicData>
            </a:graphic>
          </wp:inline>
        </w:drawing>
      </w:r>
    </w:p>
    <w:p w14:paraId="00C93B6F" w14:textId="77777777" w:rsidR="00C87024" w:rsidRDefault="00C87024" w:rsidP="00C87024">
      <w:pPr>
        <w:pStyle w:val="Source"/>
      </w:pPr>
      <w:r>
        <w:t>Source: SRTA, MassDOT</w:t>
      </w:r>
    </w:p>
    <w:p w14:paraId="14FE8D1D" w14:textId="6FF9DED9" w:rsidR="00837584" w:rsidRDefault="0030221A" w:rsidP="00617346">
      <w:pPr>
        <w:pStyle w:val="BodyText"/>
      </w:pPr>
      <w:r>
        <w:lastRenderedPageBreak/>
        <w:fldChar w:fldCharType="begin"/>
      </w:r>
      <w:r>
        <w:instrText xml:space="preserve"> REF _Ref216703425 \h </w:instrText>
      </w:r>
      <w:r>
        <w:fldChar w:fldCharType="separate"/>
      </w:r>
      <w:r w:rsidR="00E4623A">
        <w:t xml:space="preserve">Table </w:t>
      </w:r>
      <w:r w:rsidR="00E4623A">
        <w:rPr>
          <w:noProof/>
        </w:rPr>
        <w:t>15</w:t>
      </w:r>
      <w:r>
        <w:fldChar w:fldCharType="end"/>
      </w:r>
      <w:r>
        <w:t xml:space="preserve"> </w:t>
      </w:r>
      <w:r w:rsidR="00837584">
        <w:t xml:space="preserve">shows SRTA’s operating statistics for demand response from FY 2020 to FY 2024. Revenue hours, revenue miles, and operating costs all increased as ridership increased following the dip in ridership from FY 2020 to FY 2021 due to the pandemic. </w:t>
      </w:r>
    </w:p>
    <w:p w14:paraId="4D4982EF" w14:textId="7C6DB1A1" w:rsidR="0030221A" w:rsidRDefault="0030221A" w:rsidP="00617346">
      <w:pPr>
        <w:pStyle w:val="Caption"/>
      </w:pPr>
      <w:bookmarkStart w:id="192" w:name="_Ref216703425"/>
      <w:bookmarkStart w:id="193" w:name="_Toc222142770"/>
      <w:r>
        <w:t xml:space="preserve">Table </w:t>
      </w:r>
      <w:r>
        <w:fldChar w:fldCharType="begin"/>
      </w:r>
      <w:r>
        <w:instrText xml:space="preserve"> SEQ Table \* ARABIC </w:instrText>
      </w:r>
      <w:r>
        <w:fldChar w:fldCharType="separate"/>
      </w:r>
      <w:r w:rsidR="00E4623A">
        <w:rPr>
          <w:noProof/>
        </w:rPr>
        <w:t>15</w:t>
      </w:r>
      <w:r>
        <w:fldChar w:fldCharType="end"/>
      </w:r>
      <w:bookmarkEnd w:id="192"/>
      <w:r>
        <w:t xml:space="preserve">. </w:t>
      </w:r>
      <w:r w:rsidRPr="008C0BC6">
        <w:t>Demand Response Operating Statistics (FY 202</w:t>
      </w:r>
      <w:r w:rsidR="00DE2129">
        <w:t>0–F</w:t>
      </w:r>
      <w:r w:rsidRPr="008C0BC6">
        <w:t>Y 2024)</w:t>
      </w:r>
      <w:bookmarkEnd w:id="193"/>
    </w:p>
    <w:tbl>
      <w:tblPr>
        <w:tblStyle w:val="TableGrid"/>
        <w:tblW w:w="5000" w:type="pct"/>
        <w:tblBorders>
          <w:left w:val="none" w:sz="0" w:space="0" w:color="auto"/>
          <w:right w:val="none" w:sz="0" w:space="0" w:color="auto"/>
        </w:tblBorders>
        <w:tblLook w:val="04A0" w:firstRow="1" w:lastRow="0" w:firstColumn="1" w:lastColumn="0" w:noHBand="0" w:noVBand="1"/>
      </w:tblPr>
      <w:tblGrid>
        <w:gridCol w:w="1170"/>
        <w:gridCol w:w="1638"/>
        <w:gridCol w:w="1638"/>
        <w:gridCol w:w="1638"/>
        <w:gridCol w:w="1638"/>
        <w:gridCol w:w="1638"/>
      </w:tblGrid>
      <w:tr w:rsidR="00837584" w14:paraId="7E3689FA" w14:textId="77777777">
        <w:trPr>
          <w:cnfStyle w:val="100000000000" w:firstRow="1" w:lastRow="0" w:firstColumn="0" w:lastColumn="0" w:oddVBand="0" w:evenVBand="0" w:oddHBand="0" w:evenHBand="0" w:firstRowFirstColumn="0" w:firstRowLastColumn="0" w:lastRowFirstColumn="0" w:lastRowLastColumn="0"/>
          <w:cantSplit/>
          <w:tblHeader/>
        </w:trPr>
        <w:tc>
          <w:tcPr>
            <w:tcW w:w="1170" w:type="dxa"/>
            <w:tcBorders>
              <w:bottom w:val="single" w:sz="24" w:space="0" w:color="auto"/>
            </w:tcBorders>
          </w:tcPr>
          <w:p w14:paraId="04783F78" w14:textId="77777777" w:rsidR="00837584" w:rsidRDefault="00837584">
            <w:pPr>
              <w:pStyle w:val="TableHeading"/>
            </w:pPr>
            <w:r w:rsidRPr="00774460">
              <w:t>Statistic</w:t>
            </w:r>
          </w:p>
        </w:tc>
        <w:tc>
          <w:tcPr>
            <w:tcW w:w="1638" w:type="dxa"/>
            <w:tcBorders>
              <w:bottom w:val="single" w:sz="24" w:space="0" w:color="auto"/>
            </w:tcBorders>
          </w:tcPr>
          <w:p w14:paraId="14279F56" w14:textId="77777777" w:rsidR="00837584" w:rsidRDefault="00837584">
            <w:pPr>
              <w:pStyle w:val="TableHeadingCenter"/>
            </w:pPr>
            <w:r w:rsidRPr="00774460">
              <w:t>FY 2020</w:t>
            </w:r>
          </w:p>
        </w:tc>
        <w:tc>
          <w:tcPr>
            <w:tcW w:w="1638" w:type="dxa"/>
            <w:tcBorders>
              <w:bottom w:val="single" w:sz="24" w:space="0" w:color="auto"/>
            </w:tcBorders>
          </w:tcPr>
          <w:p w14:paraId="4F185752" w14:textId="77777777" w:rsidR="00837584" w:rsidRDefault="00837584">
            <w:pPr>
              <w:pStyle w:val="TableHeadingCenter"/>
            </w:pPr>
            <w:r w:rsidRPr="00774460">
              <w:t>FY 2021</w:t>
            </w:r>
          </w:p>
        </w:tc>
        <w:tc>
          <w:tcPr>
            <w:tcW w:w="1638" w:type="dxa"/>
            <w:tcBorders>
              <w:bottom w:val="single" w:sz="24" w:space="0" w:color="auto"/>
            </w:tcBorders>
          </w:tcPr>
          <w:p w14:paraId="73DABDA7" w14:textId="77777777" w:rsidR="00837584" w:rsidRDefault="00837584">
            <w:pPr>
              <w:pStyle w:val="TableHeadingCenter"/>
            </w:pPr>
            <w:r w:rsidRPr="00774460">
              <w:t>FY 2022</w:t>
            </w:r>
          </w:p>
        </w:tc>
        <w:tc>
          <w:tcPr>
            <w:tcW w:w="1638" w:type="dxa"/>
            <w:tcBorders>
              <w:bottom w:val="single" w:sz="24" w:space="0" w:color="auto"/>
            </w:tcBorders>
          </w:tcPr>
          <w:p w14:paraId="29AA99D8" w14:textId="77777777" w:rsidR="00837584" w:rsidRDefault="00837584">
            <w:pPr>
              <w:pStyle w:val="TableHeadingCenter"/>
            </w:pPr>
            <w:r w:rsidRPr="00774460">
              <w:t>FY 2023</w:t>
            </w:r>
          </w:p>
        </w:tc>
        <w:tc>
          <w:tcPr>
            <w:tcW w:w="1638" w:type="dxa"/>
            <w:tcBorders>
              <w:bottom w:val="single" w:sz="24" w:space="0" w:color="auto"/>
            </w:tcBorders>
          </w:tcPr>
          <w:p w14:paraId="10DCB5C9" w14:textId="77777777" w:rsidR="00837584" w:rsidRDefault="00837584">
            <w:pPr>
              <w:pStyle w:val="TableHeadingCenter"/>
            </w:pPr>
            <w:r w:rsidRPr="00774460">
              <w:t>FY</w:t>
            </w:r>
            <w:r>
              <w:t xml:space="preserve"> </w:t>
            </w:r>
            <w:r w:rsidRPr="00774460">
              <w:t>2024</w:t>
            </w:r>
          </w:p>
        </w:tc>
      </w:tr>
      <w:tr w:rsidR="00837584" w14:paraId="2E0DF17F" w14:textId="77777777">
        <w:trPr>
          <w:cantSplit/>
        </w:trPr>
        <w:tc>
          <w:tcPr>
            <w:tcW w:w="1170" w:type="dxa"/>
            <w:tcBorders>
              <w:top w:val="single" w:sz="24" w:space="0" w:color="auto"/>
            </w:tcBorders>
          </w:tcPr>
          <w:p w14:paraId="0D58313D" w14:textId="77777777" w:rsidR="00837584" w:rsidRDefault="00837584">
            <w:pPr>
              <w:pStyle w:val="TableBody"/>
            </w:pPr>
            <w:r w:rsidRPr="008E12F4">
              <w:t>Ridership</w:t>
            </w:r>
          </w:p>
        </w:tc>
        <w:tc>
          <w:tcPr>
            <w:tcW w:w="1638" w:type="dxa"/>
            <w:tcBorders>
              <w:top w:val="single" w:sz="24" w:space="0" w:color="auto"/>
            </w:tcBorders>
          </w:tcPr>
          <w:p w14:paraId="0B65968E" w14:textId="77777777" w:rsidR="00837584" w:rsidRDefault="00837584">
            <w:pPr>
              <w:pStyle w:val="TableBodyCenter"/>
            </w:pPr>
            <w:r w:rsidRPr="008E12F4">
              <w:t xml:space="preserve"> 79,524 </w:t>
            </w:r>
          </w:p>
        </w:tc>
        <w:tc>
          <w:tcPr>
            <w:tcW w:w="1638" w:type="dxa"/>
            <w:tcBorders>
              <w:top w:val="single" w:sz="24" w:space="0" w:color="auto"/>
            </w:tcBorders>
          </w:tcPr>
          <w:p w14:paraId="534D6B33" w14:textId="77777777" w:rsidR="00837584" w:rsidRDefault="00837584">
            <w:pPr>
              <w:pStyle w:val="TableBodyCenter"/>
            </w:pPr>
            <w:r w:rsidRPr="008E12F4">
              <w:t xml:space="preserve"> 73,408 </w:t>
            </w:r>
          </w:p>
        </w:tc>
        <w:tc>
          <w:tcPr>
            <w:tcW w:w="1638" w:type="dxa"/>
            <w:tcBorders>
              <w:top w:val="single" w:sz="24" w:space="0" w:color="auto"/>
            </w:tcBorders>
          </w:tcPr>
          <w:p w14:paraId="5C166469" w14:textId="77777777" w:rsidR="00837584" w:rsidRDefault="00837584">
            <w:pPr>
              <w:pStyle w:val="TableBodyCenter"/>
            </w:pPr>
            <w:r w:rsidRPr="008E12F4">
              <w:t xml:space="preserve"> 83,014 </w:t>
            </w:r>
          </w:p>
        </w:tc>
        <w:tc>
          <w:tcPr>
            <w:tcW w:w="1638" w:type="dxa"/>
            <w:tcBorders>
              <w:top w:val="single" w:sz="24" w:space="0" w:color="auto"/>
            </w:tcBorders>
          </w:tcPr>
          <w:p w14:paraId="6216E4A9" w14:textId="77777777" w:rsidR="00837584" w:rsidRDefault="00837584">
            <w:pPr>
              <w:pStyle w:val="TableBodyCenter"/>
            </w:pPr>
            <w:r w:rsidRPr="008E12F4">
              <w:t xml:space="preserve"> 89,663 </w:t>
            </w:r>
          </w:p>
        </w:tc>
        <w:tc>
          <w:tcPr>
            <w:tcW w:w="1638" w:type="dxa"/>
            <w:tcBorders>
              <w:top w:val="single" w:sz="24" w:space="0" w:color="auto"/>
            </w:tcBorders>
          </w:tcPr>
          <w:p w14:paraId="234F2367" w14:textId="77777777" w:rsidR="00837584" w:rsidRDefault="00837584">
            <w:pPr>
              <w:pStyle w:val="TableBodyCenter"/>
            </w:pPr>
            <w:r w:rsidRPr="008E12F4">
              <w:t xml:space="preserve"> 104,788 </w:t>
            </w:r>
          </w:p>
        </w:tc>
      </w:tr>
      <w:tr w:rsidR="00837584" w14:paraId="54AD3910" w14:textId="77777777">
        <w:trPr>
          <w:cantSplit/>
        </w:trPr>
        <w:tc>
          <w:tcPr>
            <w:tcW w:w="1170" w:type="dxa"/>
            <w:tcBorders>
              <w:bottom w:val="single" w:sz="4" w:space="0" w:color="auto"/>
            </w:tcBorders>
          </w:tcPr>
          <w:p w14:paraId="67F66F20" w14:textId="77777777" w:rsidR="00837584" w:rsidRDefault="00837584">
            <w:pPr>
              <w:pStyle w:val="TableBody"/>
            </w:pPr>
            <w:r w:rsidRPr="008E12F4">
              <w:t>Revenue Hours</w:t>
            </w:r>
          </w:p>
        </w:tc>
        <w:tc>
          <w:tcPr>
            <w:tcW w:w="1638" w:type="dxa"/>
            <w:tcBorders>
              <w:bottom w:val="single" w:sz="4" w:space="0" w:color="auto"/>
            </w:tcBorders>
          </w:tcPr>
          <w:p w14:paraId="7411FE3B" w14:textId="77777777" w:rsidR="00837584" w:rsidRDefault="00837584">
            <w:pPr>
              <w:pStyle w:val="TableBodyCenter"/>
            </w:pPr>
            <w:r w:rsidRPr="008E12F4">
              <w:t xml:space="preserve"> 36,985 </w:t>
            </w:r>
          </w:p>
        </w:tc>
        <w:tc>
          <w:tcPr>
            <w:tcW w:w="1638" w:type="dxa"/>
            <w:tcBorders>
              <w:bottom w:val="single" w:sz="4" w:space="0" w:color="auto"/>
            </w:tcBorders>
          </w:tcPr>
          <w:p w14:paraId="715314F1" w14:textId="77777777" w:rsidR="00837584" w:rsidRDefault="00837584">
            <w:pPr>
              <w:pStyle w:val="TableBodyCenter"/>
            </w:pPr>
            <w:r w:rsidRPr="008E12F4">
              <w:t xml:space="preserve"> 37,435 </w:t>
            </w:r>
          </w:p>
        </w:tc>
        <w:tc>
          <w:tcPr>
            <w:tcW w:w="1638" w:type="dxa"/>
            <w:tcBorders>
              <w:bottom w:val="single" w:sz="4" w:space="0" w:color="auto"/>
            </w:tcBorders>
          </w:tcPr>
          <w:p w14:paraId="1B5756F7" w14:textId="77777777" w:rsidR="00837584" w:rsidRDefault="00837584">
            <w:pPr>
              <w:pStyle w:val="TableBodyCenter"/>
            </w:pPr>
            <w:r w:rsidRPr="008E12F4">
              <w:t xml:space="preserve"> 40,613 </w:t>
            </w:r>
          </w:p>
        </w:tc>
        <w:tc>
          <w:tcPr>
            <w:tcW w:w="1638" w:type="dxa"/>
            <w:tcBorders>
              <w:bottom w:val="single" w:sz="4" w:space="0" w:color="auto"/>
            </w:tcBorders>
          </w:tcPr>
          <w:p w14:paraId="00B00D7D" w14:textId="77777777" w:rsidR="00837584" w:rsidRDefault="00837584">
            <w:pPr>
              <w:pStyle w:val="TableBodyCenter"/>
            </w:pPr>
            <w:r w:rsidRPr="008E12F4">
              <w:t xml:space="preserve"> 44,229 </w:t>
            </w:r>
          </w:p>
        </w:tc>
        <w:tc>
          <w:tcPr>
            <w:tcW w:w="1638" w:type="dxa"/>
            <w:tcBorders>
              <w:bottom w:val="single" w:sz="4" w:space="0" w:color="auto"/>
            </w:tcBorders>
          </w:tcPr>
          <w:p w14:paraId="7D021A05" w14:textId="77777777" w:rsidR="00837584" w:rsidRDefault="00837584">
            <w:pPr>
              <w:pStyle w:val="TableBodyCenter"/>
            </w:pPr>
            <w:r w:rsidRPr="008E12F4">
              <w:t xml:space="preserve"> 50,983 </w:t>
            </w:r>
          </w:p>
        </w:tc>
      </w:tr>
      <w:tr w:rsidR="00837584" w14:paraId="2366A988" w14:textId="77777777">
        <w:trPr>
          <w:cantSplit/>
        </w:trPr>
        <w:tc>
          <w:tcPr>
            <w:tcW w:w="1170" w:type="dxa"/>
          </w:tcPr>
          <w:p w14:paraId="1472FAF3" w14:textId="77777777" w:rsidR="00837584" w:rsidRDefault="00837584">
            <w:pPr>
              <w:pStyle w:val="TableBody"/>
            </w:pPr>
            <w:r w:rsidRPr="008E12F4">
              <w:t>Revenue Miles</w:t>
            </w:r>
          </w:p>
        </w:tc>
        <w:tc>
          <w:tcPr>
            <w:tcW w:w="1638" w:type="dxa"/>
          </w:tcPr>
          <w:p w14:paraId="1A11F17B" w14:textId="77777777" w:rsidR="00837584" w:rsidRDefault="00837584">
            <w:pPr>
              <w:pStyle w:val="TableBodyCenter"/>
            </w:pPr>
            <w:r w:rsidRPr="008E12F4">
              <w:t xml:space="preserve"> 558,229 </w:t>
            </w:r>
          </w:p>
        </w:tc>
        <w:tc>
          <w:tcPr>
            <w:tcW w:w="1638" w:type="dxa"/>
          </w:tcPr>
          <w:p w14:paraId="3D69ADD0" w14:textId="77777777" w:rsidR="00837584" w:rsidRDefault="00837584">
            <w:pPr>
              <w:pStyle w:val="TableBodyCenter"/>
            </w:pPr>
            <w:r w:rsidRPr="008E12F4">
              <w:t xml:space="preserve"> 558,240 </w:t>
            </w:r>
          </w:p>
        </w:tc>
        <w:tc>
          <w:tcPr>
            <w:tcW w:w="1638" w:type="dxa"/>
          </w:tcPr>
          <w:p w14:paraId="1A3DCBE6" w14:textId="77777777" w:rsidR="00837584" w:rsidRDefault="00837584">
            <w:pPr>
              <w:pStyle w:val="TableBodyCenter"/>
            </w:pPr>
            <w:r w:rsidRPr="008E12F4">
              <w:t xml:space="preserve"> 596,637 </w:t>
            </w:r>
          </w:p>
        </w:tc>
        <w:tc>
          <w:tcPr>
            <w:tcW w:w="1638" w:type="dxa"/>
          </w:tcPr>
          <w:p w14:paraId="4FC3E708" w14:textId="77777777" w:rsidR="00837584" w:rsidRDefault="00837584">
            <w:pPr>
              <w:pStyle w:val="TableBodyCenter"/>
            </w:pPr>
            <w:r w:rsidRPr="008E12F4">
              <w:t xml:space="preserve"> 677,467 </w:t>
            </w:r>
          </w:p>
        </w:tc>
        <w:tc>
          <w:tcPr>
            <w:tcW w:w="1638" w:type="dxa"/>
          </w:tcPr>
          <w:p w14:paraId="29830BC1" w14:textId="77777777" w:rsidR="00837584" w:rsidRDefault="00837584">
            <w:pPr>
              <w:pStyle w:val="TableBodyCenter"/>
            </w:pPr>
            <w:r w:rsidRPr="008E12F4">
              <w:t xml:space="preserve"> 811,226 </w:t>
            </w:r>
          </w:p>
        </w:tc>
      </w:tr>
      <w:tr w:rsidR="00837584" w14:paraId="35BC67A4" w14:textId="77777777">
        <w:trPr>
          <w:cantSplit/>
        </w:trPr>
        <w:tc>
          <w:tcPr>
            <w:tcW w:w="1170" w:type="dxa"/>
          </w:tcPr>
          <w:p w14:paraId="348285A6" w14:textId="77777777" w:rsidR="00837584" w:rsidRDefault="00837584">
            <w:pPr>
              <w:pStyle w:val="TableBody"/>
            </w:pPr>
            <w:r w:rsidRPr="008E12F4">
              <w:t>Operating Costs</w:t>
            </w:r>
          </w:p>
        </w:tc>
        <w:tc>
          <w:tcPr>
            <w:tcW w:w="1638" w:type="dxa"/>
          </w:tcPr>
          <w:p w14:paraId="0E4DF079" w14:textId="77777777" w:rsidR="00837584" w:rsidRDefault="00837584">
            <w:pPr>
              <w:pStyle w:val="TableBodyCenter"/>
            </w:pPr>
            <w:r w:rsidRPr="008E12F4">
              <w:t>$4,923,531</w:t>
            </w:r>
          </w:p>
        </w:tc>
        <w:tc>
          <w:tcPr>
            <w:tcW w:w="1638" w:type="dxa"/>
          </w:tcPr>
          <w:p w14:paraId="5F0F0A27" w14:textId="77777777" w:rsidR="00837584" w:rsidRDefault="00837584">
            <w:pPr>
              <w:pStyle w:val="TableBodyCenter"/>
            </w:pPr>
            <w:r w:rsidRPr="008E12F4">
              <w:t>$4,953,866</w:t>
            </w:r>
          </w:p>
        </w:tc>
        <w:tc>
          <w:tcPr>
            <w:tcW w:w="1638" w:type="dxa"/>
          </w:tcPr>
          <w:p w14:paraId="5F055CD9" w14:textId="77777777" w:rsidR="00837584" w:rsidRDefault="00837584">
            <w:pPr>
              <w:pStyle w:val="TableBodyCenter"/>
            </w:pPr>
            <w:r w:rsidRPr="008E12F4">
              <w:t>$5,455,462</w:t>
            </w:r>
          </w:p>
        </w:tc>
        <w:tc>
          <w:tcPr>
            <w:tcW w:w="1638" w:type="dxa"/>
          </w:tcPr>
          <w:p w14:paraId="6BC7D323" w14:textId="77777777" w:rsidR="00837584" w:rsidRDefault="00837584">
            <w:pPr>
              <w:pStyle w:val="TableBodyCenter"/>
            </w:pPr>
            <w:r w:rsidRPr="008E12F4">
              <w:t>$6,222,068</w:t>
            </w:r>
          </w:p>
        </w:tc>
        <w:tc>
          <w:tcPr>
            <w:tcW w:w="1638" w:type="dxa"/>
          </w:tcPr>
          <w:p w14:paraId="6BFBCB8A" w14:textId="77777777" w:rsidR="00837584" w:rsidRDefault="00837584">
            <w:pPr>
              <w:pStyle w:val="TableBodyCenter"/>
            </w:pPr>
            <w:r w:rsidRPr="008E12F4">
              <w:t>$7,396,951</w:t>
            </w:r>
          </w:p>
        </w:tc>
      </w:tr>
    </w:tbl>
    <w:p w14:paraId="17E0D7D2" w14:textId="77777777" w:rsidR="00837584" w:rsidRDefault="00837584" w:rsidP="00837584">
      <w:pPr>
        <w:pStyle w:val="Source"/>
      </w:pPr>
      <w:r>
        <w:t>Source: SRTA, MassDOT</w:t>
      </w:r>
    </w:p>
    <w:p w14:paraId="42F9BFEE" w14:textId="17931E3F" w:rsidR="00C87024" w:rsidRDefault="00C87024" w:rsidP="00C87024">
      <w:pPr>
        <w:pStyle w:val="ListBullet"/>
        <w:numPr>
          <w:ilvl w:val="0"/>
          <w:numId w:val="0"/>
        </w:numPr>
      </w:pPr>
      <w:r>
        <w:t xml:space="preserve">SRTA’s demand response service tracks the number of denied trips, missed trips, no-shows, late cancellations, and same-day cancellations SRTA uses the following definitions for missed trips, no-shows, late cancellations, and same-day cancellations: </w:t>
      </w:r>
    </w:p>
    <w:p w14:paraId="0244E68E" w14:textId="77777777" w:rsidR="00C87024" w:rsidRDefault="00C87024" w:rsidP="00831B9A">
      <w:pPr>
        <w:pStyle w:val="ListBullet"/>
      </w:pPr>
      <w:r w:rsidRPr="00244CB7">
        <w:rPr>
          <w:b/>
          <w:bCs/>
        </w:rPr>
        <w:t xml:space="preserve">No show: </w:t>
      </w:r>
      <w:r>
        <w:t xml:space="preserve">Customer did not show for ride </w:t>
      </w:r>
    </w:p>
    <w:p w14:paraId="284D9367" w14:textId="77777777" w:rsidR="00C87024" w:rsidRDefault="00C87024" w:rsidP="00831B9A">
      <w:pPr>
        <w:pStyle w:val="ListBullet"/>
      </w:pPr>
      <w:r w:rsidRPr="00244CB7">
        <w:rPr>
          <w:b/>
          <w:bCs/>
        </w:rPr>
        <w:t>Missed trip:</w:t>
      </w:r>
      <w:r>
        <w:t xml:space="preserve"> Arrived after pick-up window </w:t>
      </w:r>
    </w:p>
    <w:p w14:paraId="431CAAA4" w14:textId="77777777" w:rsidR="00C87024" w:rsidRPr="00244CB7" w:rsidRDefault="00C87024" w:rsidP="00831B9A">
      <w:pPr>
        <w:pStyle w:val="ListBullet"/>
      </w:pPr>
      <w:r w:rsidRPr="00244CB7">
        <w:rPr>
          <w:b/>
          <w:bCs/>
        </w:rPr>
        <w:t>Late cancellation:</w:t>
      </w:r>
      <w:r w:rsidRPr="00244CB7">
        <w:t xml:space="preserve"> Customer cancelled trip at door</w:t>
      </w:r>
    </w:p>
    <w:p w14:paraId="3DCB265A" w14:textId="64E645B4" w:rsidR="00C87024" w:rsidRDefault="00C87024" w:rsidP="00831B9A">
      <w:pPr>
        <w:pStyle w:val="ListBullet"/>
      </w:pPr>
      <w:r w:rsidRPr="00244CB7">
        <w:rPr>
          <w:b/>
          <w:bCs/>
        </w:rPr>
        <w:t>Same</w:t>
      </w:r>
      <w:r w:rsidR="004232F3">
        <w:rPr>
          <w:b/>
          <w:bCs/>
        </w:rPr>
        <w:t>-</w:t>
      </w:r>
      <w:r w:rsidRPr="00244CB7">
        <w:rPr>
          <w:b/>
          <w:bCs/>
        </w:rPr>
        <w:t>day cancellation:</w:t>
      </w:r>
      <w:r>
        <w:t xml:space="preserve"> Customer cancelled trip same day </w:t>
      </w:r>
    </w:p>
    <w:p w14:paraId="358B1D31" w14:textId="028D2413" w:rsidR="00C87024" w:rsidRDefault="00C87024" w:rsidP="004232F3">
      <w:pPr>
        <w:pStyle w:val="BodyText"/>
      </w:pPr>
      <w:r w:rsidRPr="4ED09AEE">
        <w:t xml:space="preserve">It is notable that SRTA did not deny any demand response trips from FY 2020 to FY 2024 as shown in </w:t>
      </w:r>
      <w:r>
        <w:fldChar w:fldCharType="begin"/>
      </w:r>
      <w:r>
        <w:instrText xml:space="preserve"> REF _Ref202967740 \h </w:instrText>
      </w:r>
      <w:r>
        <w:fldChar w:fldCharType="separate"/>
      </w:r>
      <w:r w:rsidR="00E4623A">
        <w:t xml:space="preserve">Table </w:t>
      </w:r>
      <w:r w:rsidR="00E4623A">
        <w:rPr>
          <w:noProof/>
        </w:rPr>
        <w:t>16</w:t>
      </w:r>
      <w:r>
        <w:fldChar w:fldCharType="end"/>
      </w:r>
      <w:r w:rsidRPr="4ED09AEE">
        <w:t xml:space="preserve">. From FY 2021 to FY 2024 there </w:t>
      </w:r>
      <w:r w:rsidR="004232F3">
        <w:t>was</w:t>
      </w:r>
      <w:r w:rsidRPr="4ED09AEE">
        <w:t xml:space="preserve"> an increase in the number of trips per passenger, </w:t>
      </w:r>
      <w:r>
        <w:t xml:space="preserve">which was calculated by dividing total demand response ridership by the number of unique passengers, </w:t>
      </w:r>
      <w:r w:rsidR="008521C9">
        <w:t xml:space="preserve">suggesting </w:t>
      </w:r>
      <w:r>
        <w:t xml:space="preserve">that the increase in </w:t>
      </w:r>
      <w:r w:rsidR="00DF5A8B">
        <w:t xml:space="preserve">ridership </w:t>
      </w:r>
      <w:r w:rsidR="008521C9">
        <w:t>is caused by more trips taken by the same or similar number of passengers</w:t>
      </w:r>
      <w:r>
        <w:t>.</w:t>
      </w:r>
      <w:r w:rsidR="008521C9">
        <w:t xml:space="preserve"> The introduction of fare-free service has </w:t>
      </w:r>
      <w:r w:rsidR="00927427">
        <w:t xml:space="preserve">increased the number of trips taken by an individual passenger as well as </w:t>
      </w:r>
      <w:r w:rsidR="00A5719C">
        <w:t xml:space="preserve">attracted </w:t>
      </w:r>
      <w:r w:rsidR="00927427">
        <w:t xml:space="preserve">more passengers </w:t>
      </w:r>
      <w:r w:rsidR="00ED5229">
        <w:t xml:space="preserve">to the </w:t>
      </w:r>
      <w:r w:rsidR="00052F47">
        <w:t>demand response</w:t>
      </w:r>
      <w:r w:rsidR="00ED5229">
        <w:t xml:space="preserve"> system</w:t>
      </w:r>
      <w:r>
        <w:t xml:space="preserve">. </w:t>
      </w:r>
    </w:p>
    <w:p w14:paraId="34EBBA1E" w14:textId="3066B3E6" w:rsidR="00C87024" w:rsidRDefault="00C87024" w:rsidP="00C87024">
      <w:pPr>
        <w:pStyle w:val="Caption"/>
      </w:pPr>
      <w:bookmarkStart w:id="194" w:name="_Ref202967740"/>
      <w:bookmarkStart w:id="195" w:name="_Toc222142771"/>
      <w:r>
        <w:t xml:space="preserve">Table </w:t>
      </w:r>
      <w:r>
        <w:fldChar w:fldCharType="begin"/>
      </w:r>
      <w:r>
        <w:instrText xml:space="preserve"> SEQ Table \* ARABIC </w:instrText>
      </w:r>
      <w:r>
        <w:fldChar w:fldCharType="separate"/>
      </w:r>
      <w:r w:rsidR="00E4623A">
        <w:rPr>
          <w:noProof/>
        </w:rPr>
        <w:t>16</w:t>
      </w:r>
      <w:r>
        <w:fldChar w:fldCharType="end"/>
      </w:r>
      <w:bookmarkEnd w:id="194"/>
      <w:r>
        <w:t xml:space="preserve">. </w:t>
      </w:r>
      <w:r w:rsidRPr="00DA1658">
        <w:t>Demand Response Metrics</w:t>
      </w:r>
      <w:r w:rsidR="00C02208">
        <w:t xml:space="preserve"> (FY 2020-FY 2024)</w:t>
      </w:r>
      <w:bookmarkEnd w:id="195"/>
    </w:p>
    <w:tbl>
      <w:tblPr>
        <w:tblStyle w:val="TableGrid"/>
        <w:tblW w:w="0" w:type="auto"/>
        <w:tblBorders>
          <w:left w:val="none" w:sz="0" w:space="0" w:color="auto"/>
          <w:right w:val="none" w:sz="0" w:space="0" w:color="auto"/>
        </w:tblBorders>
        <w:tblLook w:val="04A0" w:firstRow="1" w:lastRow="0" w:firstColumn="1" w:lastColumn="0" w:noHBand="0" w:noVBand="1"/>
      </w:tblPr>
      <w:tblGrid>
        <w:gridCol w:w="3060"/>
        <w:gridCol w:w="1260"/>
        <w:gridCol w:w="1260"/>
        <w:gridCol w:w="1260"/>
        <w:gridCol w:w="1260"/>
        <w:gridCol w:w="1260"/>
      </w:tblGrid>
      <w:tr w:rsidR="00C87024" w14:paraId="78715E8B" w14:textId="77777777" w:rsidTr="00301A2F">
        <w:trPr>
          <w:cnfStyle w:val="100000000000" w:firstRow="1" w:lastRow="0" w:firstColumn="0" w:lastColumn="0" w:oddVBand="0" w:evenVBand="0" w:oddHBand="0" w:evenHBand="0" w:firstRowFirstColumn="0" w:firstRowLastColumn="0" w:lastRowFirstColumn="0" w:lastRowLastColumn="0"/>
          <w:cantSplit/>
          <w:tblHeader/>
        </w:trPr>
        <w:tc>
          <w:tcPr>
            <w:tcW w:w="3060" w:type="dxa"/>
            <w:tcBorders>
              <w:bottom w:val="single" w:sz="24" w:space="0" w:color="auto"/>
            </w:tcBorders>
          </w:tcPr>
          <w:p w14:paraId="524FD828" w14:textId="77777777" w:rsidR="00C87024" w:rsidRDefault="00C87024">
            <w:pPr>
              <w:pStyle w:val="TableHeading"/>
            </w:pPr>
            <w:r>
              <w:t>Metric</w:t>
            </w:r>
          </w:p>
        </w:tc>
        <w:tc>
          <w:tcPr>
            <w:tcW w:w="1260" w:type="dxa"/>
            <w:tcBorders>
              <w:bottom w:val="single" w:sz="24" w:space="0" w:color="auto"/>
            </w:tcBorders>
          </w:tcPr>
          <w:p w14:paraId="5C244667" w14:textId="4B621160" w:rsidR="00C87024" w:rsidRDefault="005B3E4A">
            <w:pPr>
              <w:pStyle w:val="TableHeadingRight"/>
              <w:jc w:val="center"/>
            </w:pPr>
            <w:r>
              <w:t xml:space="preserve">FY </w:t>
            </w:r>
            <w:r w:rsidR="00C87024" w:rsidRPr="00005196">
              <w:t>2020</w:t>
            </w:r>
          </w:p>
        </w:tc>
        <w:tc>
          <w:tcPr>
            <w:tcW w:w="1260" w:type="dxa"/>
            <w:tcBorders>
              <w:bottom w:val="single" w:sz="24" w:space="0" w:color="auto"/>
            </w:tcBorders>
          </w:tcPr>
          <w:p w14:paraId="76ADCF62" w14:textId="2E5590B8" w:rsidR="00C87024" w:rsidRDefault="005B3E4A">
            <w:pPr>
              <w:pStyle w:val="TableHeadingCenter"/>
            </w:pPr>
            <w:r>
              <w:t xml:space="preserve">FY </w:t>
            </w:r>
            <w:r w:rsidR="00C87024" w:rsidRPr="00005196">
              <w:t>2021</w:t>
            </w:r>
          </w:p>
        </w:tc>
        <w:tc>
          <w:tcPr>
            <w:tcW w:w="1260" w:type="dxa"/>
            <w:tcBorders>
              <w:bottom w:val="single" w:sz="24" w:space="0" w:color="auto"/>
            </w:tcBorders>
          </w:tcPr>
          <w:p w14:paraId="04F9C702" w14:textId="60AE817B" w:rsidR="00C87024" w:rsidRDefault="005B3E4A">
            <w:pPr>
              <w:pStyle w:val="TableHeadingCenter"/>
            </w:pPr>
            <w:r>
              <w:t xml:space="preserve">FY </w:t>
            </w:r>
            <w:r w:rsidR="00C87024" w:rsidRPr="00005196">
              <w:t>2022</w:t>
            </w:r>
          </w:p>
        </w:tc>
        <w:tc>
          <w:tcPr>
            <w:tcW w:w="1260" w:type="dxa"/>
            <w:tcBorders>
              <w:bottom w:val="single" w:sz="24" w:space="0" w:color="auto"/>
            </w:tcBorders>
          </w:tcPr>
          <w:p w14:paraId="7D545A7C" w14:textId="52F3CFB5" w:rsidR="00C87024" w:rsidRDefault="005B3E4A">
            <w:pPr>
              <w:pStyle w:val="TableHeadingCenter"/>
            </w:pPr>
            <w:r>
              <w:t xml:space="preserve">FY </w:t>
            </w:r>
            <w:r w:rsidR="00C87024" w:rsidRPr="00005196">
              <w:t>2023</w:t>
            </w:r>
          </w:p>
        </w:tc>
        <w:tc>
          <w:tcPr>
            <w:tcW w:w="1260" w:type="dxa"/>
            <w:tcBorders>
              <w:bottom w:val="single" w:sz="24" w:space="0" w:color="auto"/>
            </w:tcBorders>
          </w:tcPr>
          <w:p w14:paraId="2820412F" w14:textId="3C4F085A" w:rsidR="00C87024" w:rsidRDefault="005B3E4A">
            <w:pPr>
              <w:pStyle w:val="TableHeadingCenter"/>
            </w:pPr>
            <w:r>
              <w:t xml:space="preserve">FY </w:t>
            </w:r>
            <w:r w:rsidR="00C87024" w:rsidRPr="00005196">
              <w:t>2024</w:t>
            </w:r>
          </w:p>
        </w:tc>
      </w:tr>
      <w:tr w:rsidR="00C87024" w14:paraId="5D3CBDC8" w14:textId="77777777" w:rsidTr="00301A2F">
        <w:trPr>
          <w:cantSplit/>
        </w:trPr>
        <w:tc>
          <w:tcPr>
            <w:tcW w:w="3060" w:type="dxa"/>
            <w:tcBorders>
              <w:top w:val="single" w:sz="24" w:space="0" w:color="auto"/>
            </w:tcBorders>
          </w:tcPr>
          <w:p w14:paraId="3044FCB9" w14:textId="77777777" w:rsidR="00C87024" w:rsidRDefault="00C87024">
            <w:pPr>
              <w:pStyle w:val="TableBody"/>
            </w:pPr>
            <w:r>
              <w:t xml:space="preserve">Average </w:t>
            </w:r>
            <w:r w:rsidRPr="003961D4">
              <w:t>Trips/Passenger</w:t>
            </w:r>
          </w:p>
        </w:tc>
        <w:tc>
          <w:tcPr>
            <w:tcW w:w="1260" w:type="dxa"/>
            <w:tcBorders>
              <w:top w:val="single" w:sz="24" w:space="0" w:color="auto"/>
            </w:tcBorders>
          </w:tcPr>
          <w:p w14:paraId="61A0135B" w14:textId="77777777" w:rsidR="00C87024" w:rsidRDefault="00C87024">
            <w:pPr>
              <w:pStyle w:val="TableBodyRight"/>
              <w:jc w:val="center"/>
            </w:pPr>
            <w:r w:rsidRPr="003961D4">
              <w:t>42.92</w:t>
            </w:r>
          </w:p>
        </w:tc>
        <w:tc>
          <w:tcPr>
            <w:tcW w:w="1260" w:type="dxa"/>
            <w:tcBorders>
              <w:top w:val="single" w:sz="24" w:space="0" w:color="auto"/>
            </w:tcBorders>
          </w:tcPr>
          <w:p w14:paraId="55137535" w14:textId="77777777" w:rsidR="00C87024" w:rsidRDefault="00C87024">
            <w:pPr>
              <w:pStyle w:val="TableBodyCenter"/>
            </w:pPr>
            <w:r w:rsidRPr="003961D4">
              <w:t>40.25</w:t>
            </w:r>
          </w:p>
        </w:tc>
        <w:tc>
          <w:tcPr>
            <w:tcW w:w="1260" w:type="dxa"/>
            <w:tcBorders>
              <w:top w:val="single" w:sz="24" w:space="0" w:color="auto"/>
            </w:tcBorders>
          </w:tcPr>
          <w:p w14:paraId="6684425A" w14:textId="77777777" w:rsidR="00C87024" w:rsidRDefault="00C87024">
            <w:pPr>
              <w:pStyle w:val="TableBodyCenter"/>
            </w:pPr>
            <w:r w:rsidRPr="003961D4">
              <w:t>46.12</w:t>
            </w:r>
          </w:p>
        </w:tc>
        <w:tc>
          <w:tcPr>
            <w:tcW w:w="1260" w:type="dxa"/>
            <w:tcBorders>
              <w:top w:val="single" w:sz="24" w:space="0" w:color="auto"/>
            </w:tcBorders>
          </w:tcPr>
          <w:p w14:paraId="7AF25733" w14:textId="77777777" w:rsidR="00C87024" w:rsidRDefault="00C87024">
            <w:pPr>
              <w:pStyle w:val="TableBodyCenter"/>
            </w:pPr>
            <w:r w:rsidRPr="003961D4">
              <w:t>49.70</w:t>
            </w:r>
          </w:p>
        </w:tc>
        <w:tc>
          <w:tcPr>
            <w:tcW w:w="1260" w:type="dxa"/>
            <w:tcBorders>
              <w:top w:val="single" w:sz="24" w:space="0" w:color="auto"/>
            </w:tcBorders>
          </w:tcPr>
          <w:p w14:paraId="3E083DEF" w14:textId="77777777" w:rsidR="00C87024" w:rsidRDefault="00C87024">
            <w:pPr>
              <w:pStyle w:val="TableBodyCenter"/>
            </w:pPr>
            <w:r w:rsidRPr="003961D4">
              <w:t>53.99</w:t>
            </w:r>
          </w:p>
        </w:tc>
      </w:tr>
      <w:tr w:rsidR="00C87024" w14:paraId="3CFE9A2D" w14:textId="77777777" w:rsidTr="00301A2F">
        <w:trPr>
          <w:cantSplit/>
        </w:trPr>
        <w:tc>
          <w:tcPr>
            <w:tcW w:w="3060" w:type="dxa"/>
            <w:tcBorders>
              <w:bottom w:val="single" w:sz="4" w:space="0" w:color="auto"/>
            </w:tcBorders>
          </w:tcPr>
          <w:p w14:paraId="7E499830" w14:textId="77777777" w:rsidR="00C87024" w:rsidRDefault="00C87024">
            <w:pPr>
              <w:pStyle w:val="TableBody"/>
            </w:pPr>
            <w:bookmarkStart w:id="196" w:name="_Hlk201569096"/>
            <w:r w:rsidRPr="003961D4">
              <w:t>% Denied Trips</w:t>
            </w:r>
          </w:p>
        </w:tc>
        <w:tc>
          <w:tcPr>
            <w:tcW w:w="1260" w:type="dxa"/>
            <w:tcBorders>
              <w:bottom w:val="single" w:sz="4" w:space="0" w:color="auto"/>
            </w:tcBorders>
          </w:tcPr>
          <w:p w14:paraId="68607746" w14:textId="77777777" w:rsidR="00C87024" w:rsidRDefault="00C87024">
            <w:pPr>
              <w:pStyle w:val="TableBodyCenter"/>
            </w:pPr>
            <w:r w:rsidRPr="003961D4">
              <w:t>0.00%</w:t>
            </w:r>
          </w:p>
        </w:tc>
        <w:tc>
          <w:tcPr>
            <w:tcW w:w="1260" w:type="dxa"/>
            <w:tcBorders>
              <w:bottom w:val="single" w:sz="4" w:space="0" w:color="auto"/>
            </w:tcBorders>
          </w:tcPr>
          <w:p w14:paraId="57CCB2C9" w14:textId="77777777" w:rsidR="00C87024" w:rsidRDefault="00C87024">
            <w:pPr>
              <w:pStyle w:val="TableBodyCenter"/>
            </w:pPr>
            <w:r w:rsidRPr="003961D4">
              <w:t>0.00%</w:t>
            </w:r>
          </w:p>
        </w:tc>
        <w:tc>
          <w:tcPr>
            <w:tcW w:w="1260" w:type="dxa"/>
            <w:tcBorders>
              <w:bottom w:val="single" w:sz="4" w:space="0" w:color="auto"/>
            </w:tcBorders>
          </w:tcPr>
          <w:p w14:paraId="62F3BA9C" w14:textId="77777777" w:rsidR="00C87024" w:rsidRDefault="00C87024">
            <w:pPr>
              <w:pStyle w:val="TableBodyCenter"/>
            </w:pPr>
            <w:r w:rsidRPr="003961D4">
              <w:t>0.00%</w:t>
            </w:r>
          </w:p>
        </w:tc>
        <w:tc>
          <w:tcPr>
            <w:tcW w:w="1260" w:type="dxa"/>
            <w:tcBorders>
              <w:bottom w:val="single" w:sz="4" w:space="0" w:color="auto"/>
            </w:tcBorders>
          </w:tcPr>
          <w:p w14:paraId="3B4ADA99" w14:textId="77777777" w:rsidR="00C87024" w:rsidRDefault="00C87024">
            <w:pPr>
              <w:pStyle w:val="TableBodyCenter"/>
            </w:pPr>
            <w:r w:rsidRPr="003961D4">
              <w:t>0.00%</w:t>
            </w:r>
          </w:p>
        </w:tc>
        <w:tc>
          <w:tcPr>
            <w:tcW w:w="1260" w:type="dxa"/>
            <w:tcBorders>
              <w:bottom w:val="single" w:sz="4" w:space="0" w:color="auto"/>
            </w:tcBorders>
          </w:tcPr>
          <w:p w14:paraId="41B0F6F3" w14:textId="77777777" w:rsidR="00C87024" w:rsidRDefault="00C87024">
            <w:pPr>
              <w:pStyle w:val="TableBodyCenter"/>
            </w:pPr>
            <w:r w:rsidRPr="003961D4">
              <w:t>0.00%</w:t>
            </w:r>
          </w:p>
        </w:tc>
      </w:tr>
      <w:bookmarkEnd w:id="196"/>
      <w:tr w:rsidR="00C87024" w14:paraId="375D2205" w14:textId="77777777" w:rsidTr="00301A2F">
        <w:trPr>
          <w:cantSplit/>
        </w:trPr>
        <w:tc>
          <w:tcPr>
            <w:tcW w:w="3060" w:type="dxa"/>
          </w:tcPr>
          <w:p w14:paraId="0E6D7848" w14:textId="77777777" w:rsidR="00C87024" w:rsidRDefault="00C87024">
            <w:pPr>
              <w:pStyle w:val="TableBody"/>
            </w:pPr>
            <w:r w:rsidRPr="003961D4">
              <w:t>% Missed Trips</w:t>
            </w:r>
          </w:p>
        </w:tc>
        <w:tc>
          <w:tcPr>
            <w:tcW w:w="1260" w:type="dxa"/>
          </w:tcPr>
          <w:p w14:paraId="18AC2405" w14:textId="77777777" w:rsidR="00C87024" w:rsidRDefault="00C87024">
            <w:pPr>
              <w:pStyle w:val="TableBody"/>
              <w:jc w:val="center"/>
            </w:pPr>
            <w:r w:rsidRPr="003961D4">
              <w:t>0.03%</w:t>
            </w:r>
          </w:p>
        </w:tc>
        <w:tc>
          <w:tcPr>
            <w:tcW w:w="1260" w:type="dxa"/>
          </w:tcPr>
          <w:p w14:paraId="1EEEA0B2" w14:textId="77777777" w:rsidR="00C87024" w:rsidRDefault="00C87024">
            <w:pPr>
              <w:pStyle w:val="TableBody"/>
              <w:jc w:val="center"/>
            </w:pPr>
            <w:r w:rsidRPr="003961D4">
              <w:t>0.02%</w:t>
            </w:r>
          </w:p>
        </w:tc>
        <w:tc>
          <w:tcPr>
            <w:tcW w:w="1260" w:type="dxa"/>
          </w:tcPr>
          <w:p w14:paraId="43978E14" w14:textId="77777777" w:rsidR="00C87024" w:rsidRDefault="00C87024">
            <w:pPr>
              <w:pStyle w:val="TableBody"/>
              <w:jc w:val="center"/>
            </w:pPr>
            <w:r w:rsidRPr="003961D4">
              <w:t>0.03%</w:t>
            </w:r>
          </w:p>
        </w:tc>
        <w:tc>
          <w:tcPr>
            <w:tcW w:w="1260" w:type="dxa"/>
          </w:tcPr>
          <w:p w14:paraId="28325EB2" w14:textId="77777777" w:rsidR="00C87024" w:rsidRDefault="00C87024">
            <w:pPr>
              <w:pStyle w:val="TableBody"/>
              <w:jc w:val="center"/>
            </w:pPr>
            <w:r w:rsidRPr="003961D4">
              <w:t>0.01%</w:t>
            </w:r>
          </w:p>
        </w:tc>
        <w:tc>
          <w:tcPr>
            <w:tcW w:w="1260" w:type="dxa"/>
          </w:tcPr>
          <w:p w14:paraId="2F67ACCE" w14:textId="77777777" w:rsidR="00C87024" w:rsidRDefault="00C87024">
            <w:pPr>
              <w:pStyle w:val="TableBody"/>
              <w:jc w:val="center"/>
            </w:pPr>
            <w:r w:rsidRPr="003961D4">
              <w:t>0.02%</w:t>
            </w:r>
          </w:p>
        </w:tc>
      </w:tr>
      <w:tr w:rsidR="00C87024" w14:paraId="3117B0BF" w14:textId="77777777" w:rsidTr="00301A2F">
        <w:trPr>
          <w:cantSplit/>
        </w:trPr>
        <w:tc>
          <w:tcPr>
            <w:tcW w:w="3060" w:type="dxa"/>
          </w:tcPr>
          <w:p w14:paraId="0AEEE2BA" w14:textId="77777777" w:rsidR="00C87024" w:rsidRDefault="00C87024">
            <w:pPr>
              <w:pStyle w:val="TableBody"/>
            </w:pPr>
            <w:r w:rsidRPr="003961D4">
              <w:t>% No-show</w:t>
            </w:r>
          </w:p>
        </w:tc>
        <w:tc>
          <w:tcPr>
            <w:tcW w:w="1260" w:type="dxa"/>
          </w:tcPr>
          <w:p w14:paraId="097CA2EF" w14:textId="77777777" w:rsidR="00C87024" w:rsidRDefault="00C87024">
            <w:pPr>
              <w:pStyle w:val="TableBody"/>
              <w:jc w:val="center"/>
            </w:pPr>
            <w:r w:rsidRPr="003961D4">
              <w:t>1.06%</w:t>
            </w:r>
          </w:p>
        </w:tc>
        <w:tc>
          <w:tcPr>
            <w:tcW w:w="1260" w:type="dxa"/>
          </w:tcPr>
          <w:p w14:paraId="0D83687E" w14:textId="77777777" w:rsidR="00C87024" w:rsidRDefault="00C87024">
            <w:pPr>
              <w:pStyle w:val="TableBody"/>
              <w:jc w:val="center"/>
            </w:pPr>
            <w:r w:rsidRPr="003961D4">
              <w:t>1.27%</w:t>
            </w:r>
          </w:p>
        </w:tc>
        <w:tc>
          <w:tcPr>
            <w:tcW w:w="1260" w:type="dxa"/>
          </w:tcPr>
          <w:p w14:paraId="054C700F" w14:textId="77777777" w:rsidR="00C87024" w:rsidRDefault="00C87024">
            <w:pPr>
              <w:pStyle w:val="TableBody"/>
              <w:jc w:val="center"/>
            </w:pPr>
            <w:r w:rsidRPr="003961D4">
              <w:t>1.37%</w:t>
            </w:r>
          </w:p>
        </w:tc>
        <w:tc>
          <w:tcPr>
            <w:tcW w:w="1260" w:type="dxa"/>
          </w:tcPr>
          <w:p w14:paraId="6073B176" w14:textId="77777777" w:rsidR="00C87024" w:rsidRDefault="00C87024">
            <w:pPr>
              <w:pStyle w:val="TableBody"/>
              <w:jc w:val="center"/>
            </w:pPr>
            <w:r w:rsidRPr="003961D4">
              <w:t>1.06%</w:t>
            </w:r>
          </w:p>
        </w:tc>
        <w:tc>
          <w:tcPr>
            <w:tcW w:w="1260" w:type="dxa"/>
          </w:tcPr>
          <w:p w14:paraId="516BD6AE" w14:textId="77777777" w:rsidR="00C87024" w:rsidRDefault="00C87024">
            <w:pPr>
              <w:pStyle w:val="TableBody"/>
              <w:jc w:val="center"/>
            </w:pPr>
            <w:r w:rsidRPr="003961D4">
              <w:t>1.05%</w:t>
            </w:r>
          </w:p>
        </w:tc>
      </w:tr>
      <w:tr w:rsidR="00C87024" w14:paraId="1CBEB634" w14:textId="77777777" w:rsidTr="00301A2F">
        <w:trPr>
          <w:cantSplit/>
        </w:trPr>
        <w:tc>
          <w:tcPr>
            <w:tcW w:w="3060" w:type="dxa"/>
          </w:tcPr>
          <w:p w14:paraId="74E45990" w14:textId="77777777" w:rsidR="00C87024" w:rsidRDefault="00C87024">
            <w:pPr>
              <w:pStyle w:val="TableBody"/>
            </w:pPr>
            <w:r w:rsidRPr="003961D4">
              <w:t xml:space="preserve">% </w:t>
            </w:r>
            <w:r>
              <w:t>L</w:t>
            </w:r>
            <w:r w:rsidRPr="003961D4">
              <w:t>ate Cancellation</w:t>
            </w:r>
          </w:p>
        </w:tc>
        <w:tc>
          <w:tcPr>
            <w:tcW w:w="1260" w:type="dxa"/>
          </w:tcPr>
          <w:p w14:paraId="774CE2C5" w14:textId="77777777" w:rsidR="00C87024" w:rsidRDefault="00C87024">
            <w:pPr>
              <w:pStyle w:val="TableBody"/>
              <w:jc w:val="center"/>
            </w:pPr>
            <w:r w:rsidRPr="003961D4">
              <w:t>1.05%</w:t>
            </w:r>
          </w:p>
        </w:tc>
        <w:tc>
          <w:tcPr>
            <w:tcW w:w="1260" w:type="dxa"/>
          </w:tcPr>
          <w:p w14:paraId="5BA48A56" w14:textId="77777777" w:rsidR="00C87024" w:rsidRDefault="00C87024">
            <w:pPr>
              <w:pStyle w:val="TableBody"/>
              <w:jc w:val="center"/>
            </w:pPr>
            <w:r w:rsidRPr="003961D4">
              <w:t>1.09%</w:t>
            </w:r>
          </w:p>
        </w:tc>
        <w:tc>
          <w:tcPr>
            <w:tcW w:w="1260" w:type="dxa"/>
          </w:tcPr>
          <w:p w14:paraId="525BFF4D" w14:textId="77777777" w:rsidR="00C87024" w:rsidRDefault="00C87024">
            <w:pPr>
              <w:pStyle w:val="TableBody"/>
              <w:jc w:val="center"/>
            </w:pPr>
            <w:r w:rsidRPr="003961D4">
              <w:t>0.87%</w:t>
            </w:r>
          </w:p>
        </w:tc>
        <w:tc>
          <w:tcPr>
            <w:tcW w:w="1260" w:type="dxa"/>
          </w:tcPr>
          <w:p w14:paraId="2E5E02B1" w14:textId="77777777" w:rsidR="00C87024" w:rsidRDefault="00C87024">
            <w:pPr>
              <w:pStyle w:val="TableBody"/>
              <w:jc w:val="center"/>
            </w:pPr>
            <w:r w:rsidRPr="003961D4">
              <w:t>1.07%</w:t>
            </w:r>
          </w:p>
        </w:tc>
        <w:tc>
          <w:tcPr>
            <w:tcW w:w="1260" w:type="dxa"/>
          </w:tcPr>
          <w:p w14:paraId="679A1258" w14:textId="77777777" w:rsidR="00C87024" w:rsidRDefault="00C87024">
            <w:pPr>
              <w:pStyle w:val="TableBody"/>
              <w:jc w:val="center"/>
            </w:pPr>
            <w:r w:rsidRPr="003961D4">
              <w:t>1.15%</w:t>
            </w:r>
          </w:p>
        </w:tc>
      </w:tr>
      <w:tr w:rsidR="00C87024" w14:paraId="28CD19F7" w14:textId="77777777" w:rsidTr="00301A2F">
        <w:trPr>
          <w:cantSplit/>
        </w:trPr>
        <w:tc>
          <w:tcPr>
            <w:tcW w:w="3060" w:type="dxa"/>
          </w:tcPr>
          <w:p w14:paraId="5B60A282" w14:textId="77777777" w:rsidR="00C87024" w:rsidRDefault="00C87024">
            <w:pPr>
              <w:pStyle w:val="TableBody"/>
            </w:pPr>
            <w:r w:rsidRPr="003961D4">
              <w:t>% Same Day Cancellation</w:t>
            </w:r>
          </w:p>
        </w:tc>
        <w:tc>
          <w:tcPr>
            <w:tcW w:w="1260" w:type="dxa"/>
          </w:tcPr>
          <w:p w14:paraId="25474938" w14:textId="77777777" w:rsidR="00C87024" w:rsidRDefault="00C87024">
            <w:pPr>
              <w:pStyle w:val="TableBody"/>
              <w:jc w:val="center"/>
            </w:pPr>
            <w:r w:rsidRPr="003961D4">
              <w:t>9.18%</w:t>
            </w:r>
          </w:p>
        </w:tc>
        <w:tc>
          <w:tcPr>
            <w:tcW w:w="1260" w:type="dxa"/>
          </w:tcPr>
          <w:p w14:paraId="3AD0A3B7" w14:textId="77777777" w:rsidR="00C87024" w:rsidRDefault="00C87024">
            <w:pPr>
              <w:pStyle w:val="TableBody"/>
              <w:jc w:val="center"/>
            </w:pPr>
            <w:r w:rsidRPr="003961D4">
              <w:t>9.76%</w:t>
            </w:r>
          </w:p>
        </w:tc>
        <w:tc>
          <w:tcPr>
            <w:tcW w:w="1260" w:type="dxa"/>
          </w:tcPr>
          <w:p w14:paraId="71256A0F" w14:textId="77777777" w:rsidR="00C87024" w:rsidRDefault="00C87024">
            <w:pPr>
              <w:pStyle w:val="TableBody"/>
              <w:jc w:val="center"/>
            </w:pPr>
            <w:r w:rsidRPr="003961D4">
              <w:t>10.15%</w:t>
            </w:r>
          </w:p>
        </w:tc>
        <w:tc>
          <w:tcPr>
            <w:tcW w:w="1260" w:type="dxa"/>
          </w:tcPr>
          <w:p w14:paraId="4362C5B3" w14:textId="77777777" w:rsidR="00C87024" w:rsidRDefault="00C87024">
            <w:pPr>
              <w:pStyle w:val="TableBody"/>
              <w:jc w:val="center"/>
            </w:pPr>
            <w:r w:rsidRPr="003961D4">
              <w:t>9.47%</w:t>
            </w:r>
          </w:p>
        </w:tc>
        <w:tc>
          <w:tcPr>
            <w:tcW w:w="1260" w:type="dxa"/>
          </w:tcPr>
          <w:p w14:paraId="3F472E6E" w14:textId="77777777" w:rsidR="00C87024" w:rsidRDefault="00C87024">
            <w:pPr>
              <w:pStyle w:val="TableBody"/>
              <w:jc w:val="center"/>
            </w:pPr>
            <w:r w:rsidRPr="003961D4">
              <w:t>7.51%</w:t>
            </w:r>
          </w:p>
        </w:tc>
      </w:tr>
    </w:tbl>
    <w:p w14:paraId="5F69D0B3" w14:textId="77777777" w:rsidR="00C87024" w:rsidRPr="00A81D6D" w:rsidRDefault="00C87024" w:rsidP="00C87024">
      <w:pPr>
        <w:pStyle w:val="Source"/>
      </w:pPr>
      <w:r>
        <w:t>Source: SRTA</w:t>
      </w:r>
    </w:p>
    <w:p w14:paraId="3665A2B4" w14:textId="2D4A56E3" w:rsidR="00C87024" w:rsidRDefault="00C87024" w:rsidP="00960F54">
      <w:pPr>
        <w:pStyle w:val="Heading3"/>
      </w:pPr>
      <w:bookmarkStart w:id="197" w:name="_Toc216795875"/>
      <w:bookmarkStart w:id="198" w:name="_Toc216893790"/>
      <w:bookmarkStart w:id="199" w:name="_Toc216893921"/>
      <w:bookmarkStart w:id="200" w:name="_Toc216908723"/>
      <w:bookmarkStart w:id="201" w:name="_Toc216908854"/>
      <w:bookmarkStart w:id="202" w:name="_Toc216909241"/>
      <w:bookmarkStart w:id="203" w:name="_Toc216912294"/>
      <w:bookmarkStart w:id="204" w:name="_Toc216795912"/>
      <w:bookmarkStart w:id="205" w:name="_Toc216893827"/>
      <w:bookmarkStart w:id="206" w:name="_Toc216893958"/>
      <w:bookmarkStart w:id="207" w:name="_Toc216908760"/>
      <w:bookmarkStart w:id="208" w:name="_Toc216908891"/>
      <w:bookmarkStart w:id="209" w:name="_Toc216909278"/>
      <w:bookmarkStart w:id="210" w:name="_Toc216912331"/>
      <w:bookmarkStart w:id="211" w:name="_Toc222142634"/>
      <w:bookmarkEnd w:id="197"/>
      <w:bookmarkEnd w:id="198"/>
      <w:bookmarkEnd w:id="199"/>
      <w:bookmarkEnd w:id="200"/>
      <w:bookmarkEnd w:id="201"/>
      <w:bookmarkEnd w:id="202"/>
      <w:bookmarkEnd w:id="203"/>
      <w:bookmarkEnd w:id="204"/>
      <w:bookmarkEnd w:id="205"/>
      <w:bookmarkEnd w:id="206"/>
      <w:bookmarkEnd w:id="207"/>
      <w:bookmarkEnd w:id="208"/>
      <w:bookmarkEnd w:id="209"/>
      <w:bookmarkEnd w:id="210"/>
      <w:r>
        <w:lastRenderedPageBreak/>
        <w:t>On</w:t>
      </w:r>
      <w:r w:rsidR="00564EE5">
        <w:t>-</w:t>
      </w:r>
      <w:r>
        <w:t>Time Performance</w:t>
      </w:r>
      <w:bookmarkEnd w:id="211"/>
    </w:p>
    <w:p w14:paraId="741F9DDE" w14:textId="0AA7FB20" w:rsidR="00C87024" w:rsidRDefault="00C87024" w:rsidP="00C87024">
      <w:pPr>
        <w:pStyle w:val="BodyText"/>
      </w:pPr>
      <w:r>
        <w:t xml:space="preserve">SRTA defines on-time performance for fixed route trips as trips that fall within a </w:t>
      </w:r>
      <w:r w:rsidDel="007466DC">
        <w:t>6</w:t>
      </w:r>
      <w:r>
        <w:t>-minute pickup window (</w:t>
      </w:r>
      <w:r w:rsidR="004232F3" w:rsidRPr="004232F3">
        <w:t>−</w:t>
      </w:r>
      <w:r>
        <w:t xml:space="preserve">1 minute, +5 minutes) of </w:t>
      </w:r>
      <w:r w:rsidR="00A62CB1">
        <w:t xml:space="preserve">the </w:t>
      </w:r>
      <w:r>
        <w:t xml:space="preserve">scheduled departure from the first stop on the trip. As shown in </w:t>
      </w:r>
      <w:r>
        <w:fldChar w:fldCharType="begin"/>
      </w:r>
      <w:r>
        <w:instrText xml:space="preserve"> REF _Ref202973094 \h </w:instrText>
      </w:r>
      <w:r>
        <w:fldChar w:fldCharType="separate"/>
      </w:r>
      <w:r w:rsidR="00E4623A">
        <w:t xml:space="preserve">Figure </w:t>
      </w:r>
      <w:r w:rsidR="00E4623A">
        <w:rPr>
          <w:noProof/>
        </w:rPr>
        <w:t>18</w:t>
      </w:r>
      <w:r>
        <w:fldChar w:fldCharType="end"/>
      </w:r>
      <w:r>
        <w:t>, SRTA’s FY 2024 target for all trips was to have 85</w:t>
      </w:r>
      <w:r w:rsidR="0060713D">
        <w:t> </w:t>
      </w:r>
      <w:r>
        <w:t xml:space="preserve">percent of trips </w:t>
      </w:r>
      <w:r w:rsidDel="008C79E1">
        <w:t>on</w:t>
      </w:r>
      <w:r w:rsidR="002C0178">
        <w:t>-</w:t>
      </w:r>
      <w:r>
        <w:t>time. In FY 2024 SRTA exceeded this goal as 89</w:t>
      </w:r>
      <w:r w:rsidR="0060713D">
        <w:t> </w:t>
      </w:r>
      <w:r>
        <w:t>percent of weekday trips, 90</w:t>
      </w:r>
      <w:r w:rsidR="0060713D">
        <w:t> </w:t>
      </w:r>
      <w:r>
        <w:t>percent</w:t>
      </w:r>
      <w:r w:rsidDel="00EF2F0E">
        <w:t xml:space="preserve"> </w:t>
      </w:r>
      <w:r>
        <w:t>of Saturday trips, and 95</w:t>
      </w:r>
      <w:r w:rsidR="0060713D">
        <w:t> </w:t>
      </w:r>
      <w:r>
        <w:t>percent</w:t>
      </w:r>
      <w:r w:rsidDel="00EF2F0E">
        <w:t xml:space="preserve"> </w:t>
      </w:r>
      <w:r>
        <w:t>of Sunday trips were on time.</w:t>
      </w:r>
    </w:p>
    <w:p w14:paraId="7BF83C9D" w14:textId="594FFC25" w:rsidR="00C87024" w:rsidRDefault="00C87024" w:rsidP="00C87024">
      <w:pPr>
        <w:pStyle w:val="Caption"/>
      </w:pPr>
      <w:bookmarkStart w:id="212" w:name="_Ref202973094"/>
      <w:bookmarkStart w:id="213" w:name="_Toc222142716"/>
      <w:r>
        <w:t xml:space="preserve">Figure </w:t>
      </w:r>
      <w:r w:rsidR="00686922">
        <w:fldChar w:fldCharType="begin"/>
      </w:r>
      <w:r w:rsidR="00686922">
        <w:instrText xml:space="preserve"> SEQ Figure \* ARABIC </w:instrText>
      </w:r>
      <w:r w:rsidR="00686922">
        <w:fldChar w:fldCharType="separate"/>
      </w:r>
      <w:r w:rsidR="00E4623A">
        <w:rPr>
          <w:noProof/>
        </w:rPr>
        <w:t>18</w:t>
      </w:r>
      <w:r w:rsidR="00686922">
        <w:fldChar w:fldCharType="end"/>
      </w:r>
      <w:bookmarkEnd w:id="212"/>
      <w:r>
        <w:t xml:space="preserve">. </w:t>
      </w:r>
      <w:r w:rsidR="00FD2CDC">
        <w:t>O</w:t>
      </w:r>
      <w:r w:rsidR="00843532">
        <w:t>n-Time Performance</w:t>
      </w:r>
      <w:r w:rsidRPr="009D04A9">
        <w:t xml:space="preserve"> - Fixed Route </w:t>
      </w:r>
      <w:r w:rsidR="00AA7259">
        <w:t>(</w:t>
      </w:r>
      <w:r w:rsidRPr="009D04A9">
        <w:t>FY 2024</w:t>
      </w:r>
      <w:r w:rsidR="00AA7259">
        <w:t>)</w:t>
      </w:r>
      <w:bookmarkEnd w:id="213"/>
    </w:p>
    <w:p w14:paraId="7D3A53AF" w14:textId="77777777" w:rsidR="00C87024" w:rsidRDefault="00C87024" w:rsidP="006C6363">
      <w:pPr>
        <w:pStyle w:val="FigureParagraph"/>
      </w:pPr>
      <w:r>
        <w:rPr>
          <w:noProof/>
        </w:rPr>
        <w:drawing>
          <wp:inline distT="0" distB="0" distL="0" distR="0" wp14:anchorId="7223B0AC" wp14:editId="428EA8D0">
            <wp:extent cx="5943600" cy="2743200"/>
            <wp:effectExtent l="0" t="0" r="0" b="0"/>
            <wp:docPr id="1442140719" name="Chart 1" descr="Combo chart showing SRTA's fixed route on-time performance rates on weekdays, Saturdays, and Sundays for FY 2024 (bar chart) and the target on-time performance rate (line chart). On-time performance rates met the 2024 target of 85% on all days of service.">
              <a:extLst xmlns:a="http://schemas.openxmlformats.org/drawingml/2006/main">
                <a:ext uri="{FF2B5EF4-FFF2-40B4-BE49-F238E27FC236}">
                  <a16:creationId xmlns:a16="http://schemas.microsoft.com/office/drawing/2014/main" id="{0DEAC490-8367-4615-ADCC-D6B24D06BF5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6"/>
              </a:graphicData>
            </a:graphic>
          </wp:inline>
        </w:drawing>
      </w:r>
    </w:p>
    <w:p w14:paraId="41A95C22" w14:textId="77777777" w:rsidR="00C87024" w:rsidRDefault="00C87024" w:rsidP="00C87024">
      <w:pPr>
        <w:pStyle w:val="Source"/>
      </w:pPr>
      <w:r>
        <w:t>Source: SRTA</w:t>
      </w:r>
    </w:p>
    <w:p w14:paraId="52B2AEC5" w14:textId="162D13F9" w:rsidR="00C87024" w:rsidRDefault="00C87024" w:rsidP="00831B9A">
      <w:pPr>
        <w:pStyle w:val="BodyText"/>
      </w:pPr>
      <w:r>
        <w:fldChar w:fldCharType="begin"/>
      </w:r>
      <w:r>
        <w:instrText xml:space="preserve"> REF _Ref202973231 \h </w:instrText>
      </w:r>
      <w:r>
        <w:fldChar w:fldCharType="separate"/>
      </w:r>
      <w:r w:rsidR="00E4623A">
        <w:t xml:space="preserve">Figure </w:t>
      </w:r>
      <w:r w:rsidR="00E4623A">
        <w:rPr>
          <w:noProof/>
        </w:rPr>
        <w:t>19</w:t>
      </w:r>
      <w:r>
        <w:fldChar w:fldCharType="end"/>
      </w:r>
      <w:r w:rsidRPr="4ED09AEE">
        <w:t xml:space="preserve"> shows </w:t>
      </w:r>
      <w:r w:rsidR="00843532">
        <w:t>on-time performance</w:t>
      </w:r>
      <w:r w:rsidR="00843532" w:rsidRPr="4ED09AEE">
        <w:t xml:space="preserve"> </w:t>
      </w:r>
      <w:r w:rsidRPr="4ED09AEE">
        <w:t xml:space="preserve">broken down </w:t>
      </w:r>
      <w:r>
        <w:t>to</w:t>
      </w:r>
      <w:r w:rsidRPr="4ED09AEE">
        <w:t xml:space="preserve"> the route level. Systemwide, on average</w:t>
      </w:r>
      <w:r w:rsidR="00A5719C">
        <w:t>,</w:t>
      </w:r>
      <w:r w:rsidRPr="4ED09AEE">
        <w:t xml:space="preserve"> 90</w:t>
      </w:r>
      <w:r w:rsidR="0060713D">
        <w:t> </w:t>
      </w:r>
      <w:r>
        <w:t>percent</w:t>
      </w:r>
      <w:r w:rsidRPr="4ED09AEE" w:rsidDel="00E83879">
        <w:t xml:space="preserve"> </w:t>
      </w:r>
      <w:r w:rsidRPr="4ED09AEE">
        <w:t>of fixed route trips are on</w:t>
      </w:r>
      <w:r>
        <w:t xml:space="preserve"> </w:t>
      </w:r>
      <w:r w:rsidRPr="4ED09AEE">
        <w:t xml:space="preserve">time. At the route level, </w:t>
      </w:r>
      <w:r w:rsidR="00765A94" w:rsidRPr="4ED09AEE">
        <w:t>1</w:t>
      </w:r>
      <w:r w:rsidR="00765A94">
        <w:t>8</w:t>
      </w:r>
      <w:r w:rsidR="00765A94" w:rsidRPr="4ED09AEE">
        <w:t xml:space="preserve"> </w:t>
      </w:r>
      <w:r w:rsidRPr="4ED09AEE">
        <w:t>out of 21 routes exceed</w:t>
      </w:r>
      <w:r>
        <w:t>ed</w:t>
      </w:r>
      <w:r w:rsidRPr="4ED09AEE">
        <w:t xml:space="preserve"> the target of operating at least 85</w:t>
      </w:r>
      <w:r w:rsidR="0060713D">
        <w:t> </w:t>
      </w:r>
      <w:r>
        <w:t>percent</w:t>
      </w:r>
      <w:r w:rsidRPr="4ED09AEE" w:rsidDel="00E83879">
        <w:t xml:space="preserve"> </w:t>
      </w:r>
      <w:r w:rsidRPr="4ED09AEE">
        <w:t xml:space="preserve">of trips on time. Only three routes, Route 110, Route 202, and Route 211, </w:t>
      </w:r>
      <w:r w:rsidR="00A5719C" w:rsidRPr="4ED09AEE">
        <w:t>f</w:t>
      </w:r>
      <w:r w:rsidR="00A5719C">
        <w:t>e</w:t>
      </w:r>
      <w:r w:rsidR="00A5719C" w:rsidRPr="4ED09AEE">
        <w:t xml:space="preserve">ll </w:t>
      </w:r>
      <w:r w:rsidRPr="4ED09AEE">
        <w:t xml:space="preserve">below the target </w:t>
      </w:r>
      <w:r w:rsidR="00433A23">
        <w:t xml:space="preserve">for </w:t>
      </w:r>
      <w:r w:rsidR="00843532">
        <w:t>on-time performance</w:t>
      </w:r>
      <w:r w:rsidRPr="4ED09AEE">
        <w:t>. However, these three routes only miss</w:t>
      </w:r>
      <w:r w:rsidR="00A5719C">
        <w:t>ed</w:t>
      </w:r>
      <w:r w:rsidRPr="4ED09AEE">
        <w:t xml:space="preserve"> the target by 1</w:t>
      </w:r>
      <w:r>
        <w:t xml:space="preserve"> </w:t>
      </w:r>
      <w:r w:rsidRPr="4ED09AEE">
        <w:t>or 2</w:t>
      </w:r>
      <w:r w:rsidR="0060713D">
        <w:t> </w:t>
      </w:r>
      <w:r>
        <w:t>percent</w:t>
      </w:r>
      <w:r w:rsidRPr="4ED09AEE">
        <w:t xml:space="preserve">. </w:t>
      </w:r>
    </w:p>
    <w:p w14:paraId="2BE794CF" w14:textId="1E1A5D49" w:rsidR="00C87024" w:rsidRDefault="00C87024" w:rsidP="00C87024">
      <w:pPr>
        <w:pStyle w:val="Caption"/>
      </w:pPr>
      <w:bookmarkStart w:id="214" w:name="_Ref202973231"/>
      <w:bookmarkStart w:id="215" w:name="_Toc222142717"/>
      <w:r>
        <w:lastRenderedPageBreak/>
        <w:t xml:space="preserve">Figure </w:t>
      </w:r>
      <w:r w:rsidR="00686922">
        <w:fldChar w:fldCharType="begin"/>
      </w:r>
      <w:r w:rsidR="00686922">
        <w:instrText xml:space="preserve"> SEQ Figure \* ARABIC </w:instrText>
      </w:r>
      <w:r w:rsidR="00686922">
        <w:fldChar w:fldCharType="separate"/>
      </w:r>
      <w:r w:rsidR="00E4623A">
        <w:rPr>
          <w:noProof/>
        </w:rPr>
        <w:t>19</w:t>
      </w:r>
      <w:r w:rsidR="00686922">
        <w:fldChar w:fldCharType="end"/>
      </w:r>
      <w:bookmarkEnd w:id="214"/>
      <w:r w:rsidR="00FD2CDC">
        <w:t xml:space="preserve">. </w:t>
      </w:r>
      <w:r w:rsidR="00843532">
        <w:t>On-Time Performance</w:t>
      </w:r>
      <w:r w:rsidR="00843532" w:rsidRPr="00853695">
        <w:t xml:space="preserve"> </w:t>
      </w:r>
      <w:r w:rsidRPr="00853695">
        <w:t>by Fixed Route</w:t>
      </w:r>
      <w:r w:rsidR="00FD2CDC">
        <w:t xml:space="preserve"> (FY 2024)</w:t>
      </w:r>
      <w:bookmarkEnd w:id="215"/>
    </w:p>
    <w:p w14:paraId="6E44897C" w14:textId="77777777" w:rsidR="00C87024" w:rsidRDefault="00C87024" w:rsidP="006C6363">
      <w:pPr>
        <w:pStyle w:val="FigureParagraph"/>
      </w:pPr>
      <w:r>
        <w:rPr>
          <w:noProof/>
        </w:rPr>
        <w:drawing>
          <wp:inline distT="0" distB="0" distL="0" distR="0" wp14:anchorId="00AD4EA7" wp14:editId="5FE9994B">
            <wp:extent cx="5943600" cy="3657600"/>
            <wp:effectExtent l="0" t="0" r="0" b="0"/>
            <wp:docPr id="1768984639" name="Chart 1" descr="Combo chart showing fixed route on-time performance rates by route in FY 2024 (bar chart), the fixed route system on-time performance average (line chart), and the target rate (line chart). 18 of 21 routes performed above target. The system average was 90%.">
              <a:extLst xmlns:a="http://schemas.openxmlformats.org/drawingml/2006/main">
                <a:ext uri="{FF2B5EF4-FFF2-40B4-BE49-F238E27FC236}">
                  <a16:creationId xmlns:a16="http://schemas.microsoft.com/office/drawing/2014/main" id="{14256871-3C2A-4467-8C0C-6197029DC57B}"/>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7"/>
              </a:graphicData>
            </a:graphic>
          </wp:inline>
        </w:drawing>
      </w:r>
    </w:p>
    <w:p w14:paraId="565B5467" w14:textId="77777777" w:rsidR="00C87024" w:rsidRPr="003A50F6" w:rsidRDefault="00C87024" w:rsidP="00C87024">
      <w:pPr>
        <w:pStyle w:val="Source"/>
      </w:pPr>
      <w:r>
        <w:t>Source: SRTA</w:t>
      </w:r>
    </w:p>
    <w:p w14:paraId="08C1E516" w14:textId="4FA61B59" w:rsidR="00C87024" w:rsidRDefault="00C87024" w:rsidP="00C87024">
      <w:pPr>
        <w:pStyle w:val="BodyText"/>
      </w:pPr>
      <w:r w:rsidRPr="4ED09AEE">
        <w:t xml:space="preserve">For demand response trips, </w:t>
      </w:r>
      <w:r w:rsidR="00843532">
        <w:t>on-time performance</w:t>
      </w:r>
      <w:r w:rsidR="00843532" w:rsidRPr="4ED09AEE">
        <w:t xml:space="preserve"> </w:t>
      </w:r>
      <w:r w:rsidRPr="4ED09AEE">
        <w:t>is defined as trips that fall within a 20-m</w:t>
      </w:r>
      <w:r>
        <w:t>i</w:t>
      </w:r>
      <w:r w:rsidRPr="4ED09AEE">
        <w:t>nute pickup window (5 minutes before and 15 minutes after</w:t>
      </w:r>
      <w:r>
        <w:t>)</w:t>
      </w:r>
      <w:r w:rsidRPr="4ED09AEE">
        <w:t xml:space="preserve"> </w:t>
      </w:r>
      <w:r>
        <w:t xml:space="preserve">of </w:t>
      </w:r>
      <w:r w:rsidRPr="4ED09AEE">
        <w:t xml:space="preserve">the scheduled pick-up time. </w:t>
      </w:r>
      <w:r>
        <w:fldChar w:fldCharType="begin"/>
      </w:r>
      <w:r>
        <w:instrText xml:space="preserve"> REF _Ref202973515 \h </w:instrText>
      </w:r>
      <w:r>
        <w:fldChar w:fldCharType="separate"/>
      </w:r>
      <w:r w:rsidR="00E4623A">
        <w:t xml:space="preserve">Figure </w:t>
      </w:r>
      <w:r w:rsidR="00E4623A">
        <w:rPr>
          <w:noProof/>
        </w:rPr>
        <w:t>20</w:t>
      </w:r>
      <w:r>
        <w:fldChar w:fldCharType="end"/>
      </w:r>
      <w:r w:rsidRPr="4ED09AEE">
        <w:t xml:space="preserve"> shows how demand response has the same target as fixed route, at 85</w:t>
      </w:r>
      <w:r w:rsidR="0060713D">
        <w:t> </w:t>
      </w:r>
      <w:r>
        <w:t>percent</w:t>
      </w:r>
      <w:r w:rsidRPr="4ED09AEE" w:rsidDel="00594F8B">
        <w:t xml:space="preserve"> </w:t>
      </w:r>
      <w:r w:rsidRPr="4ED09AEE">
        <w:t>of trips on time. Both weekday and Saturday demand response trips miss</w:t>
      </w:r>
      <w:r w:rsidR="00E15805">
        <w:t>ed</w:t>
      </w:r>
      <w:r w:rsidRPr="4ED09AEE">
        <w:t xml:space="preserve"> this target, operating </w:t>
      </w:r>
      <w:r w:rsidR="00E15805" w:rsidRPr="4ED09AEE">
        <w:t>68</w:t>
      </w:r>
      <w:r w:rsidR="00E15805">
        <w:t> </w:t>
      </w:r>
      <w:r>
        <w:t>percent</w:t>
      </w:r>
      <w:r w:rsidRPr="4ED09AEE" w:rsidDel="00594F8B">
        <w:t xml:space="preserve"> </w:t>
      </w:r>
      <w:r w:rsidRPr="4ED09AEE">
        <w:t>and 79</w:t>
      </w:r>
      <w:r w:rsidR="0060713D">
        <w:t> </w:t>
      </w:r>
      <w:r>
        <w:t>percent</w:t>
      </w:r>
      <w:r w:rsidRPr="4ED09AEE" w:rsidDel="00594F8B">
        <w:t xml:space="preserve"> </w:t>
      </w:r>
      <w:r w:rsidRPr="4ED09AEE">
        <w:t>of trips on time</w:t>
      </w:r>
      <w:r w:rsidR="00564EE5">
        <w:t>,</w:t>
      </w:r>
      <w:r w:rsidRPr="4ED09AEE">
        <w:t xml:space="preserve"> respectively. Sunday exceeds the on-time target, with an average of 89</w:t>
      </w:r>
      <w:r w:rsidR="0060713D">
        <w:t> </w:t>
      </w:r>
      <w:r>
        <w:t>percent</w:t>
      </w:r>
      <w:r w:rsidRPr="4ED09AEE" w:rsidDel="00594F8B">
        <w:t xml:space="preserve"> </w:t>
      </w:r>
      <w:r w:rsidRPr="4ED09AEE">
        <w:t xml:space="preserve">of demand response trips on time. </w:t>
      </w:r>
      <w:r w:rsidR="008E7798">
        <w:t xml:space="preserve">Early arrivals are the primary </w:t>
      </w:r>
      <w:r w:rsidR="00B42BC4">
        <w:t xml:space="preserve">reason demand response </w:t>
      </w:r>
      <w:r w:rsidR="00843532">
        <w:t xml:space="preserve">on-time performance </w:t>
      </w:r>
      <w:r w:rsidR="00864935">
        <w:t xml:space="preserve">fell below the target. </w:t>
      </w:r>
      <w:r w:rsidR="003B7DD5">
        <w:t xml:space="preserve">Customers are not expected to board more than </w:t>
      </w:r>
      <w:r w:rsidR="001456B4">
        <w:t xml:space="preserve">5 </w:t>
      </w:r>
      <w:r w:rsidR="008131F6">
        <w:t>minutes</w:t>
      </w:r>
      <w:r w:rsidR="003B7DD5">
        <w:t xml:space="preserve"> before their scheduled trip time</w:t>
      </w:r>
      <w:r w:rsidR="001456B4">
        <w:t>;</w:t>
      </w:r>
      <w:r w:rsidR="003B7DD5">
        <w:t xml:space="preserve"> however</w:t>
      </w:r>
      <w:r w:rsidR="001456B4">
        <w:t>,</w:t>
      </w:r>
      <w:r w:rsidR="003B7DD5">
        <w:t xml:space="preserve"> for those that do, the trip is recorded as early</w:t>
      </w:r>
      <w:r w:rsidR="008131F6">
        <w:t>.</w:t>
      </w:r>
    </w:p>
    <w:p w14:paraId="117E4587" w14:textId="7E28E2D1" w:rsidR="00C87024" w:rsidRDefault="00C87024" w:rsidP="00C87024">
      <w:pPr>
        <w:pStyle w:val="Caption"/>
      </w:pPr>
      <w:bookmarkStart w:id="216" w:name="_Ref202973515"/>
      <w:bookmarkStart w:id="217" w:name="_Toc222142718"/>
      <w:r>
        <w:lastRenderedPageBreak/>
        <w:t xml:space="preserve">Figure </w:t>
      </w:r>
      <w:r w:rsidR="00686922">
        <w:fldChar w:fldCharType="begin"/>
      </w:r>
      <w:r w:rsidR="00686922">
        <w:instrText xml:space="preserve"> SEQ Figure \* ARABIC </w:instrText>
      </w:r>
      <w:r w:rsidR="00686922">
        <w:fldChar w:fldCharType="separate"/>
      </w:r>
      <w:r w:rsidR="00E4623A">
        <w:rPr>
          <w:noProof/>
        </w:rPr>
        <w:t>20</w:t>
      </w:r>
      <w:r w:rsidR="00686922">
        <w:fldChar w:fldCharType="end"/>
      </w:r>
      <w:bookmarkEnd w:id="216"/>
      <w:r>
        <w:t xml:space="preserve">. </w:t>
      </w:r>
      <w:r w:rsidR="00FD2CDC">
        <w:t>O</w:t>
      </w:r>
      <w:r w:rsidR="00843532">
        <w:t>n-</w:t>
      </w:r>
      <w:r w:rsidR="00FD2CDC">
        <w:t>T</w:t>
      </w:r>
      <w:r w:rsidR="00843532">
        <w:t xml:space="preserve">ime </w:t>
      </w:r>
      <w:r w:rsidR="00FD2CDC">
        <w:t>P</w:t>
      </w:r>
      <w:r w:rsidR="00843532">
        <w:t>erformance</w:t>
      </w:r>
      <w:r w:rsidRPr="00A26CE5">
        <w:t xml:space="preserve"> - Demand Response</w:t>
      </w:r>
      <w:r w:rsidR="00FD2CDC">
        <w:t xml:space="preserve"> (FY 2024)</w:t>
      </w:r>
      <w:bookmarkEnd w:id="217"/>
    </w:p>
    <w:p w14:paraId="343DF8ED" w14:textId="77777777" w:rsidR="00C87024" w:rsidRDefault="00C87024" w:rsidP="006C6363">
      <w:pPr>
        <w:pStyle w:val="FigureParagraph"/>
      </w:pPr>
      <w:r>
        <w:rPr>
          <w:noProof/>
        </w:rPr>
        <w:drawing>
          <wp:inline distT="0" distB="0" distL="0" distR="0" wp14:anchorId="3FD4388D" wp14:editId="467192AD">
            <wp:extent cx="5943600" cy="3200400"/>
            <wp:effectExtent l="0" t="0" r="0" b="0"/>
            <wp:docPr id="1900025281" name="Chart 1" descr="Combo chart showing SRTA's demand response on-time performance rates on weekdays, Saturdays, and Sundays for FY 2024 (bar chart) and the target on-time performance rate (line chart). Weekday (68%) and Saturday (79%) on-time performance rates did not meet the 2024 target of 85%. Sunday (89%) did meet the target.">
              <a:extLst xmlns:a="http://schemas.openxmlformats.org/drawingml/2006/main">
                <a:ext uri="{FF2B5EF4-FFF2-40B4-BE49-F238E27FC236}">
                  <a16:creationId xmlns:a16="http://schemas.microsoft.com/office/drawing/2014/main" id="{BFB1A44F-E1B4-40FC-A5ED-1C544A39289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8"/>
              </a:graphicData>
            </a:graphic>
          </wp:inline>
        </w:drawing>
      </w:r>
    </w:p>
    <w:p w14:paraId="48836E5E" w14:textId="77777777" w:rsidR="00C87024" w:rsidRDefault="00C87024" w:rsidP="00C87024">
      <w:pPr>
        <w:pStyle w:val="Source"/>
      </w:pPr>
      <w:r>
        <w:t>Source: SRTA</w:t>
      </w:r>
    </w:p>
    <w:p w14:paraId="752DF6EB" w14:textId="77777777" w:rsidR="00C87024" w:rsidRDefault="00C87024" w:rsidP="00960F54">
      <w:pPr>
        <w:pStyle w:val="Heading3"/>
      </w:pPr>
      <w:bookmarkStart w:id="218" w:name="_Toc222142635"/>
      <w:r>
        <w:t>Customer Service</w:t>
      </w:r>
      <w:bookmarkEnd w:id="218"/>
    </w:p>
    <w:p w14:paraId="7F668F5A" w14:textId="3327F442" w:rsidR="00C87024" w:rsidRDefault="00C87024" w:rsidP="00C87024">
      <w:pPr>
        <w:pStyle w:val="BodyText"/>
      </w:pPr>
      <w:r>
        <w:t>Transit providers typically have a target number for complaints per 100,000 passenger trips to normalize complaints across fluctuating ridership. SRTA saw a peak in complaints per 100,000 trips in FY 2020, with the lowest number of complaints in FY 2022 (</w:t>
      </w:r>
      <w:r>
        <w:fldChar w:fldCharType="begin"/>
      </w:r>
      <w:r>
        <w:instrText xml:space="preserve"> REF _Ref202968466 \h </w:instrText>
      </w:r>
      <w:r>
        <w:fldChar w:fldCharType="separate"/>
      </w:r>
      <w:r w:rsidR="00E4623A">
        <w:t xml:space="preserve">Figure </w:t>
      </w:r>
      <w:r w:rsidR="00E4623A">
        <w:rPr>
          <w:noProof/>
        </w:rPr>
        <w:t>21</w:t>
      </w:r>
      <w:r>
        <w:fldChar w:fldCharType="end"/>
      </w:r>
      <w:r>
        <w:t xml:space="preserve">). </w:t>
      </w:r>
    </w:p>
    <w:p w14:paraId="1C9664D0" w14:textId="35ACFE36" w:rsidR="00C87024" w:rsidRDefault="00C87024" w:rsidP="00C87024">
      <w:pPr>
        <w:pStyle w:val="Caption"/>
      </w:pPr>
      <w:bookmarkStart w:id="219" w:name="_Ref202968466"/>
      <w:bookmarkStart w:id="220" w:name="_Toc222142719"/>
      <w:r>
        <w:t xml:space="preserve">Figure </w:t>
      </w:r>
      <w:r w:rsidR="00686922">
        <w:fldChar w:fldCharType="begin"/>
      </w:r>
      <w:r w:rsidR="00686922">
        <w:instrText xml:space="preserve"> SEQ Figure \* ARABIC </w:instrText>
      </w:r>
      <w:r w:rsidR="00686922">
        <w:fldChar w:fldCharType="separate"/>
      </w:r>
      <w:r w:rsidR="00E4623A">
        <w:rPr>
          <w:noProof/>
        </w:rPr>
        <w:t>21</w:t>
      </w:r>
      <w:r w:rsidR="00686922">
        <w:fldChar w:fldCharType="end"/>
      </w:r>
      <w:bookmarkEnd w:id="219"/>
      <w:r>
        <w:t xml:space="preserve">. </w:t>
      </w:r>
      <w:r w:rsidRPr="001649F6">
        <w:t>Valid Complaints per 100,000 Passenger Trips: All Services (FY 2020 – FY 2024)</w:t>
      </w:r>
      <w:bookmarkEnd w:id="220"/>
    </w:p>
    <w:p w14:paraId="50A62F71" w14:textId="77777777" w:rsidR="00C87024" w:rsidRDefault="00C87024" w:rsidP="006C6363">
      <w:pPr>
        <w:pStyle w:val="FigureParagraph"/>
      </w:pPr>
      <w:r>
        <w:rPr>
          <w:noProof/>
        </w:rPr>
        <w:drawing>
          <wp:inline distT="0" distB="0" distL="0" distR="0" wp14:anchorId="15D380AD" wp14:editId="6228F100">
            <wp:extent cx="5943600" cy="3200400"/>
            <wp:effectExtent l="0" t="0" r="0" b="0"/>
            <wp:docPr id="570619790" name="Chart 1" descr="A vertical bar chart showing the systemwide rate of valid complaints per 100,000 passenger trips. 2020 exhibited the highest rate of complaints (6.20). The rate of complaints ranged from 3 to 4 per 100,000 trips for 2021 to 2024.">
              <a:extLst xmlns:a="http://schemas.openxmlformats.org/drawingml/2006/main">
                <a:ext uri="{FF2B5EF4-FFF2-40B4-BE49-F238E27FC236}">
                  <a16:creationId xmlns:a16="http://schemas.microsoft.com/office/drawing/2014/main" id="{76AC35C2-E3BD-4567-9BC7-98E1963E8FB8}"/>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9"/>
              </a:graphicData>
            </a:graphic>
          </wp:inline>
        </w:drawing>
      </w:r>
    </w:p>
    <w:p w14:paraId="1276DE84" w14:textId="77777777" w:rsidR="00C87024" w:rsidRDefault="00C87024" w:rsidP="00C87024">
      <w:pPr>
        <w:pStyle w:val="Source"/>
      </w:pPr>
      <w:r>
        <w:t>Source: SRTA</w:t>
      </w:r>
    </w:p>
    <w:p w14:paraId="2C3B0110" w14:textId="77777777" w:rsidR="00C87024" w:rsidRDefault="00C87024" w:rsidP="00960F54">
      <w:pPr>
        <w:pStyle w:val="Heading2"/>
      </w:pPr>
      <w:bookmarkStart w:id="221" w:name="_Toc222142636"/>
      <w:r>
        <w:lastRenderedPageBreak/>
        <w:t>Regional Connections and Partnerships</w:t>
      </w:r>
      <w:bookmarkEnd w:id="221"/>
    </w:p>
    <w:p w14:paraId="6EA49E26" w14:textId="088ACABB" w:rsidR="00C87024" w:rsidRDefault="00C87024" w:rsidP="00C87024">
      <w:pPr>
        <w:pStyle w:val="BodyText"/>
      </w:pPr>
      <w:r>
        <w:t xml:space="preserve">SRTA provides connections to other public transportation services and has limited service to Rhode Island. </w:t>
      </w:r>
      <w:r w:rsidRPr="001B1837">
        <w:t>SRTA and GATRA jointly operate the Wareham-New Bedford Connection, which connects SRTA customers to GATRA services at several transit hubs in the GATRA network.</w:t>
      </w:r>
      <w:r>
        <w:t xml:space="preserve"> SRTA has a terminal use agreement with Rhode Island Public Transit Authority (RIPTA) that enables RIPTA’s Route 24X (which travels to Newport and Providence) to serve SRTA’s Fall River Terminal.</w:t>
      </w:r>
    </w:p>
    <w:p w14:paraId="3C5401C1" w14:textId="140D8E45" w:rsidR="00C87024" w:rsidRDefault="00C87024" w:rsidP="00C87024">
      <w:pPr>
        <w:pStyle w:val="BodyText"/>
      </w:pPr>
      <w:r w:rsidRPr="4ED09AEE">
        <w:t xml:space="preserve">In March 2025, SRTA began the MicroConnector to provide service to South Coast Rail stations. This service is an app based on-demand transit service that runs from 4:00 </w:t>
      </w:r>
      <w:r w:rsidR="004232F3">
        <w:t>AM</w:t>
      </w:r>
      <w:r w:rsidR="004232F3" w:rsidRPr="4ED09AEE">
        <w:t xml:space="preserve"> </w:t>
      </w:r>
      <w:r w:rsidRPr="4ED09AEE">
        <w:t xml:space="preserve">to </w:t>
      </w:r>
      <w:r>
        <w:t>9</w:t>
      </w:r>
      <w:r w:rsidRPr="4ED09AEE">
        <w:t>:</w:t>
      </w:r>
      <w:r>
        <w:t>3</w:t>
      </w:r>
      <w:r w:rsidRPr="4ED09AEE">
        <w:t xml:space="preserve">0 </w:t>
      </w:r>
      <w:r>
        <w:t>AM</w:t>
      </w:r>
      <w:r w:rsidRPr="4ED09AEE">
        <w:t xml:space="preserve"> and 5:</w:t>
      </w:r>
      <w:r>
        <w:t>3</w:t>
      </w:r>
      <w:r w:rsidRPr="4ED09AEE">
        <w:t xml:space="preserve">0 </w:t>
      </w:r>
      <w:r>
        <w:t>PM</w:t>
      </w:r>
      <w:r w:rsidRPr="4ED09AEE">
        <w:t xml:space="preserve"> to </w:t>
      </w:r>
      <w:r>
        <w:t>11</w:t>
      </w:r>
      <w:r w:rsidRPr="4ED09AEE">
        <w:t xml:space="preserve">:00 </w:t>
      </w:r>
      <w:r>
        <w:t>PM</w:t>
      </w:r>
      <w:r w:rsidRPr="4ED09AEE">
        <w:t>. The goal of this service is to fill the gaps in time where SRTA routes are not in service to provide connections to the South Coast Rail stations. South Coast Rail service, called the Fall River / New Bedford Line on the MBTA’s Commuter Rail system, connects the region to Boston via various stops along the rail route</w:t>
      </w:r>
      <w:r w:rsidR="00A47B86">
        <w:t xml:space="preserve"> (MBTA 2025)</w:t>
      </w:r>
      <w:r w:rsidRPr="4ED09AEE">
        <w:t>.</w:t>
      </w:r>
      <w:r w:rsidR="00A47B86">
        <w:t xml:space="preserve"> </w:t>
      </w:r>
      <w:r w:rsidRPr="4ED09AEE">
        <w:t xml:space="preserve"> </w:t>
      </w:r>
    </w:p>
    <w:p w14:paraId="7DD41CF4" w14:textId="3E020F0A" w:rsidR="00C87024" w:rsidRDefault="00C87024" w:rsidP="00C87024">
      <w:pPr>
        <w:pStyle w:val="BodyText"/>
      </w:pPr>
      <w:r>
        <w:t>In July 2025, SRTA, GATRA</w:t>
      </w:r>
      <w:r w:rsidR="004232F3">
        <w:t>,</w:t>
      </w:r>
      <w:r>
        <w:t xml:space="preserve"> and </w:t>
      </w:r>
      <w:r w:rsidR="00B26A0D">
        <w:t>Brockton Area Transit Authority (</w:t>
      </w:r>
      <w:r>
        <w:t>BAT</w:t>
      </w:r>
      <w:r w:rsidR="00B26A0D">
        <w:t>)</w:t>
      </w:r>
      <w:r>
        <w:t xml:space="preserve"> began a new partnership to offer the Gateway Link. The Gateway Link connects terminals in Fall River, Taunton, and Brockton with minimal stops in between. This service operates as a cross between a commuter and regular fixed route and runs more frequently than a commuter route.</w:t>
      </w:r>
    </w:p>
    <w:p w14:paraId="213D0B5A" w14:textId="18A298A1" w:rsidR="00C87024" w:rsidRDefault="00C87024" w:rsidP="00960F54">
      <w:pPr>
        <w:pStyle w:val="Heading2"/>
      </w:pPr>
      <w:bookmarkStart w:id="222" w:name="_Toc222142637"/>
      <w:r w:rsidRPr="00806F7F">
        <w:t>Asset Management</w:t>
      </w:r>
      <w:bookmarkEnd w:id="222"/>
    </w:p>
    <w:p w14:paraId="76A9A8FC" w14:textId="555324E2" w:rsidR="00BC3B0E" w:rsidRPr="00BC3B0E" w:rsidRDefault="00135E70" w:rsidP="00755B2E">
      <w:pPr>
        <w:pStyle w:val="BodyText"/>
      </w:pPr>
      <w:r>
        <w:t xml:space="preserve">SRTA manages transit operations out of </w:t>
      </w:r>
      <w:r w:rsidR="003C71BF">
        <w:t xml:space="preserve">two facilities: Fall River Maintenance </w:t>
      </w:r>
      <w:r w:rsidR="00532550">
        <w:t>and New Bedford Maintenance</w:t>
      </w:r>
      <w:r>
        <w:t xml:space="preserve"> and operates its fixed route</w:t>
      </w:r>
      <w:r w:rsidR="00E15805">
        <w:t xml:space="preserve"> and</w:t>
      </w:r>
      <w:r>
        <w:t xml:space="preserve"> </w:t>
      </w:r>
      <w:r w:rsidR="005109E0">
        <w:t xml:space="preserve">demand response </w:t>
      </w:r>
      <w:r>
        <w:t xml:space="preserve">services with a fleet of </w:t>
      </w:r>
      <w:r w:rsidR="00426E9B">
        <w:t>70</w:t>
      </w:r>
      <w:r w:rsidR="000F47FE">
        <w:t xml:space="preserve"> fixed route buses and 44 demand response </w:t>
      </w:r>
      <w:r>
        <w:t xml:space="preserve">vehicles. This section highlights the data </w:t>
      </w:r>
      <w:r w:rsidR="00061BA0">
        <w:t>SRTA</w:t>
      </w:r>
      <w:r>
        <w:t xml:space="preserve"> tracks and the targets it sets related to the condition, maintenance, and performance of its assets, as well as any implemented or planned technology upgrades to support operations. </w:t>
      </w:r>
      <w:r w:rsidR="00C46A3D">
        <w:t xml:space="preserve">Each RTA has a Transit Asset </w:t>
      </w:r>
      <w:r w:rsidR="00C46A3D" w:rsidRPr="00D12813">
        <w:t>Management (TAM) Plan that lays out the condition of facilities and priorities for capital improvements</w:t>
      </w:r>
      <w:r w:rsidR="009521AC">
        <w:t xml:space="preserve"> (SRTA 2023</w:t>
      </w:r>
      <w:r w:rsidR="008840FE">
        <w:t>a</w:t>
      </w:r>
      <w:r w:rsidR="009521AC">
        <w:t>)</w:t>
      </w:r>
      <w:r w:rsidR="00C46A3D" w:rsidRPr="00D12813">
        <w:t xml:space="preserve">. The </w:t>
      </w:r>
      <w:r w:rsidR="00C46A3D">
        <w:t>performance targets</w:t>
      </w:r>
      <w:r w:rsidR="00C46A3D" w:rsidRPr="00D12813">
        <w:t xml:space="preserve"> </w:t>
      </w:r>
      <w:r w:rsidR="00C46A3D">
        <w:t>are</w:t>
      </w:r>
      <w:r w:rsidR="00C46A3D" w:rsidRPr="00D12813">
        <w:t xml:space="preserve"> submitted </w:t>
      </w:r>
      <w:r w:rsidR="00C46A3D">
        <w:t xml:space="preserve">to the NTD </w:t>
      </w:r>
      <w:r w:rsidR="00C46A3D" w:rsidRPr="00D12813">
        <w:t>annually</w:t>
      </w:r>
      <w:r w:rsidR="00C46A3D">
        <w:t>, whereas the full TAM Plan is updated at least every four years per federal requirements</w:t>
      </w:r>
      <w:r w:rsidR="00C46A3D" w:rsidRPr="00D12813">
        <w:t>.</w:t>
      </w:r>
    </w:p>
    <w:p w14:paraId="3DE939E3" w14:textId="77777777" w:rsidR="00C87024" w:rsidRDefault="00C87024" w:rsidP="00960F54">
      <w:pPr>
        <w:pStyle w:val="Heading3"/>
      </w:pPr>
      <w:bookmarkStart w:id="223" w:name="_Toc222142638"/>
      <w:r>
        <w:t>Maintenance</w:t>
      </w:r>
      <w:bookmarkEnd w:id="223"/>
    </w:p>
    <w:p w14:paraId="005FC519" w14:textId="77777777" w:rsidR="00C87024" w:rsidRDefault="00C87024" w:rsidP="00831B9A">
      <w:pPr>
        <w:pStyle w:val="BodyText"/>
      </w:pPr>
      <w:r>
        <w:t>As of FY 2019 SRTA classifies road calls using the following definitions, the last of which is used to measure miles between road calls:</w:t>
      </w:r>
    </w:p>
    <w:p w14:paraId="7519043B" w14:textId="178C9EB1" w:rsidR="00C87024" w:rsidRDefault="00C87024" w:rsidP="00C87024">
      <w:pPr>
        <w:pStyle w:val="ListBullet"/>
      </w:pPr>
      <w:r w:rsidRPr="008E2447">
        <w:rPr>
          <w:b/>
        </w:rPr>
        <w:t>Road Call (Farebox):</w:t>
      </w:r>
      <w:r>
        <w:t xml:space="preserve"> Any road call due to an issue related to farebox.</w:t>
      </w:r>
    </w:p>
    <w:p w14:paraId="5BC43575" w14:textId="18507A03" w:rsidR="00C87024" w:rsidRDefault="00C87024" w:rsidP="00C87024">
      <w:pPr>
        <w:pStyle w:val="ListBullet"/>
      </w:pPr>
      <w:r w:rsidRPr="008E2447">
        <w:rPr>
          <w:b/>
        </w:rPr>
        <w:t>Road Call (Other):</w:t>
      </w:r>
      <w:r>
        <w:t xml:space="preserve"> Any on-the-road issue that is (1) not related to farebox and (2) does not require a non-revenue (i.e., maintenance) vehicle to assist the bus or van.</w:t>
      </w:r>
    </w:p>
    <w:p w14:paraId="1143B2A2" w14:textId="77777777" w:rsidR="00C87024" w:rsidRDefault="00C87024" w:rsidP="00C87024">
      <w:pPr>
        <w:pStyle w:val="ListBullet"/>
      </w:pPr>
      <w:r w:rsidRPr="008E2447">
        <w:rPr>
          <w:b/>
        </w:rPr>
        <w:t>Road Call (Major Mechanical):</w:t>
      </w:r>
      <w:r>
        <w:t xml:space="preserve"> Any on-the-road issue that requires a non-revenue (i.e., maintenance) vehicle to assist the bus or van. This would be a direct impediment to service, meaning that the next scheduled trip would be missed or canceled.</w:t>
      </w:r>
    </w:p>
    <w:p w14:paraId="6D289E41" w14:textId="63ED6967" w:rsidR="00C87024" w:rsidRDefault="00C87024" w:rsidP="00831B9A">
      <w:pPr>
        <w:pStyle w:val="BodyText"/>
      </w:pPr>
      <w:r>
        <w:t>Miles between road calls decreased significantly in FY 2021 and increased in FY 2022 and again slightly in FY 2024 (</w:t>
      </w:r>
      <w:r>
        <w:fldChar w:fldCharType="begin"/>
      </w:r>
      <w:r>
        <w:instrText xml:space="preserve"> REF _Ref202970515 \h </w:instrText>
      </w:r>
      <w:r>
        <w:fldChar w:fldCharType="separate"/>
      </w:r>
      <w:r w:rsidR="00E4623A">
        <w:t xml:space="preserve">Figure </w:t>
      </w:r>
      <w:r w:rsidR="00E4623A">
        <w:rPr>
          <w:noProof/>
        </w:rPr>
        <w:t>22</w:t>
      </w:r>
      <w:r>
        <w:fldChar w:fldCharType="end"/>
      </w:r>
      <w:r>
        <w:t xml:space="preserve">). It is </w:t>
      </w:r>
      <w:r w:rsidR="007269AC">
        <w:t>notable</w:t>
      </w:r>
      <w:r>
        <w:t xml:space="preserve"> that there were 11 major mechanical failures in FY 2021, which then decreased to </w:t>
      </w:r>
      <w:r w:rsidR="001456B4">
        <w:t xml:space="preserve">2 </w:t>
      </w:r>
      <w:r>
        <w:t xml:space="preserve">in FY 2022 and </w:t>
      </w:r>
      <w:r w:rsidR="001456B4">
        <w:t xml:space="preserve">2 </w:t>
      </w:r>
      <w:r>
        <w:t xml:space="preserve">in FY 2023. </w:t>
      </w:r>
    </w:p>
    <w:p w14:paraId="4A4C26AA" w14:textId="610E527F" w:rsidR="00C87024" w:rsidRDefault="00C87024" w:rsidP="00C87024">
      <w:pPr>
        <w:pStyle w:val="Caption"/>
      </w:pPr>
      <w:bookmarkStart w:id="224" w:name="_Ref202970515"/>
      <w:bookmarkStart w:id="225" w:name="_Toc222142720"/>
      <w:r>
        <w:lastRenderedPageBreak/>
        <w:t xml:space="preserve">Figure </w:t>
      </w:r>
      <w:r w:rsidR="00686922">
        <w:fldChar w:fldCharType="begin"/>
      </w:r>
      <w:r w:rsidR="00686922">
        <w:instrText xml:space="preserve"> SEQ Figure \* ARABIC </w:instrText>
      </w:r>
      <w:r w:rsidR="00686922">
        <w:fldChar w:fldCharType="separate"/>
      </w:r>
      <w:r w:rsidR="00E4623A">
        <w:rPr>
          <w:noProof/>
        </w:rPr>
        <w:t>22</w:t>
      </w:r>
      <w:r w:rsidR="00686922">
        <w:fldChar w:fldCharType="end"/>
      </w:r>
      <w:bookmarkEnd w:id="224"/>
      <w:r>
        <w:t xml:space="preserve">. </w:t>
      </w:r>
      <w:r w:rsidRPr="00565171">
        <w:t>Miles Between Road Calls (FY 2020</w:t>
      </w:r>
      <w:r w:rsidR="00340A59">
        <w:t xml:space="preserve"> </w:t>
      </w:r>
      <w:r w:rsidRPr="00565171">
        <w:t>–</w:t>
      </w:r>
      <w:r w:rsidR="00340A59">
        <w:t xml:space="preserve"> </w:t>
      </w:r>
      <w:r w:rsidRPr="00565171">
        <w:t>FY 2024)</w:t>
      </w:r>
      <w:bookmarkEnd w:id="225"/>
    </w:p>
    <w:p w14:paraId="667415C2" w14:textId="77777777" w:rsidR="00C87024" w:rsidRDefault="00C87024" w:rsidP="006C6363">
      <w:pPr>
        <w:pStyle w:val="FigureParagraph"/>
      </w:pPr>
      <w:r>
        <w:rPr>
          <w:noProof/>
        </w:rPr>
        <w:drawing>
          <wp:inline distT="0" distB="0" distL="0" distR="0" wp14:anchorId="018504BF" wp14:editId="39D7B3D6">
            <wp:extent cx="5943600" cy="3200400"/>
            <wp:effectExtent l="0" t="0" r="0" b="0"/>
            <wp:docPr id="856697928" name="Chart 1" descr="Bar chart showing SRTA's mean miles between road calls from FY 2020 to FY 2024. SRTA experienced 665,668 mean miles between road calls in 2020, which declined significantly to 181,618 in 2021, and then rose sharply to around 1.1 million miles from 2022 to 2024.">
              <a:extLst xmlns:a="http://schemas.openxmlformats.org/drawingml/2006/main">
                <a:ext uri="{FF2B5EF4-FFF2-40B4-BE49-F238E27FC236}">
                  <a16:creationId xmlns:a16="http://schemas.microsoft.com/office/drawing/2014/main" id="{9A8E8262-57C1-4766-94A0-0F7474AD7A2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0"/>
              </a:graphicData>
            </a:graphic>
          </wp:inline>
        </w:drawing>
      </w:r>
    </w:p>
    <w:p w14:paraId="0E7390B1" w14:textId="77777777" w:rsidR="00C87024" w:rsidRDefault="00C87024" w:rsidP="00C87024">
      <w:pPr>
        <w:pStyle w:val="Source"/>
      </w:pPr>
      <w:r>
        <w:t>Source: SRTA</w:t>
      </w:r>
    </w:p>
    <w:p w14:paraId="635FCE43" w14:textId="322D8E57" w:rsidR="00C87024" w:rsidRDefault="00495557" w:rsidP="00C87024">
      <w:pPr>
        <w:pStyle w:val="BodyText"/>
      </w:pPr>
      <w:r w:rsidRPr="00495557">
        <w:t xml:space="preserve">The </w:t>
      </w:r>
      <w:r w:rsidR="00506C83">
        <w:t>Federal Transit Administration (</w:t>
      </w:r>
      <w:r w:rsidRPr="00495557">
        <w:t>FTA</w:t>
      </w:r>
      <w:r w:rsidR="00506C83">
        <w:t>)</w:t>
      </w:r>
      <w:r w:rsidRPr="00495557">
        <w:t xml:space="preserve"> standard for preventive maintenance is that revenue vehicles undergo regular maintenance service according to a schedule based on vehicle miles. The minimum percentage of preventive maintenance completed on time is 80</w:t>
      </w:r>
      <w:r w:rsidR="0060713D">
        <w:t> </w:t>
      </w:r>
      <w:r w:rsidRPr="00495557">
        <w:t>percent, meaning 80</w:t>
      </w:r>
      <w:r w:rsidR="0060713D">
        <w:t> </w:t>
      </w:r>
      <w:r w:rsidRPr="00495557">
        <w:t>percent of vehicles have received preventive maintenance service within the scheduled mileage, as shown in</w:t>
      </w:r>
      <w:r w:rsidR="00C87024">
        <w:t xml:space="preserve"> </w:t>
      </w:r>
      <w:r w:rsidR="00C87024">
        <w:fldChar w:fldCharType="begin"/>
      </w:r>
      <w:r w:rsidR="00C87024">
        <w:instrText xml:space="preserve"> REF _Ref202973777 \h </w:instrText>
      </w:r>
      <w:r w:rsidR="00C87024">
        <w:fldChar w:fldCharType="separate"/>
      </w:r>
      <w:r w:rsidR="00E4623A">
        <w:t xml:space="preserve">Figure </w:t>
      </w:r>
      <w:r w:rsidR="00E4623A">
        <w:rPr>
          <w:noProof/>
        </w:rPr>
        <w:t>23</w:t>
      </w:r>
      <w:r w:rsidR="00C87024">
        <w:fldChar w:fldCharType="end"/>
      </w:r>
      <w:r w:rsidR="00C87024">
        <w:t>. SRTA continued to exceed this minimum from FY 2020 to FY 2024, with 96</w:t>
      </w:r>
      <w:r w:rsidR="0060713D">
        <w:t> </w:t>
      </w:r>
      <w:r w:rsidR="00C87024">
        <w:t xml:space="preserve">percent of preventive maintenance </w:t>
      </w:r>
      <w:r w:rsidR="00E15805">
        <w:t xml:space="preserve">performed  </w:t>
      </w:r>
      <w:r w:rsidR="00C87024">
        <w:t xml:space="preserve">on-time in FY 2024. </w:t>
      </w:r>
    </w:p>
    <w:p w14:paraId="64B2EB8D" w14:textId="3A463993" w:rsidR="00C87024" w:rsidRDefault="00C87024" w:rsidP="00C87024">
      <w:pPr>
        <w:pStyle w:val="Caption"/>
      </w:pPr>
      <w:bookmarkStart w:id="226" w:name="_Ref202973777"/>
      <w:bookmarkStart w:id="227" w:name="_Toc222142721"/>
      <w:r>
        <w:t xml:space="preserve">Figure </w:t>
      </w:r>
      <w:r w:rsidR="00686922">
        <w:fldChar w:fldCharType="begin"/>
      </w:r>
      <w:r w:rsidR="00686922">
        <w:instrText xml:space="preserve"> SEQ Figure \* ARABIC </w:instrText>
      </w:r>
      <w:r w:rsidR="00686922">
        <w:fldChar w:fldCharType="separate"/>
      </w:r>
      <w:r w:rsidR="00E4623A">
        <w:rPr>
          <w:noProof/>
        </w:rPr>
        <w:t>23</w:t>
      </w:r>
      <w:r w:rsidR="00686922">
        <w:fldChar w:fldCharType="end"/>
      </w:r>
      <w:bookmarkEnd w:id="226"/>
      <w:r>
        <w:t xml:space="preserve">. </w:t>
      </w:r>
      <w:r w:rsidRPr="00604818">
        <w:t xml:space="preserve">Preventive Maintenance </w:t>
      </w:r>
      <w:r w:rsidR="00E4623A">
        <w:t xml:space="preserve">Performed </w:t>
      </w:r>
      <w:r w:rsidRPr="00604818">
        <w:t>On-Time (FY 2020</w:t>
      </w:r>
      <w:r w:rsidR="00340A59">
        <w:t xml:space="preserve"> </w:t>
      </w:r>
      <w:r w:rsidRPr="00604818">
        <w:t>–</w:t>
      </w:r>
      <w:r w:rsidR="00340A59">
        <w:t xml:space="preserve"> </w:t>
      </w:r>
      <w:r w:rsidRPr="00604818">
        <w:t>FY 2024)</w:t>
      </w:r>
      <w:bookmarkEnd w:id="227"/>
    </w:p>
    <w:p w14:paraId="3F035F4F" w14:textId="77777777" w:rsidR="00C87024" w:rsidRDefault="00C87024" w:rsidP="006C6363">
      <w:pPr>
        <w:pStyle w:val="FigureParagraph"/>
      </w:pPr>
      <w:r>
        <w:rPr>
          <w:noProof/>
        </w:rPr>
        <w:drawing>
          <wp:inline distT="0" distB="0" distL="0" distR="0" wp14:anchorId="7EAC67D7" wp14:editId="04159C43">
            <wp:extent cx="5943600" cy="3200400"/>
            <wp:effectExtent l="0" t="0" r="0" b="0"/>
            <wp:docPr id="1551752188" name="Chart 1" descr="Combo chart with SRTA's percentage of preventive maintenance completed on-time (column chart) from FY 2020 to FY 2024 and the FTA minimum percentage (line chart). On-time preventive maintenance met the FTA minimum target of 80% every year.">
              <a:extLst xmlns:a="http://schemas.openxmlformats.org/drawingml/2006/main">
                <a:ext uri="{FF2B5EF4-FFF2-40B4-BE49-F238E27FC236}">
                  <a16:creationId xmlns:a16="http://schemas.microsoft.com/office/drawing/2014/main" id="{96127529-8523-430D-A27E-39019648DF9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1"/>
              </a:graphicData>
            </a:graphic>
          </wp:inline>
        </w:drawing>
      </w:r>
    </w:p>
    <w:p w14:paraId="7F6C376E" w14:textId="77777777" w:rsidR="00C87024" w:rsidRPr="00BB52E3" w:rsidRDefault="00C87024" w:rsidP="00C87024">
      <w:pPr>
        <w:pStyle w:val="Source"/>
      </w:pPr>
      <w:r>
        <w:t>Source: SRTA</w:t>
      </w:r>
    </w:p>
    <w:p w14:paraId="1345DB1B" w14:textId="1FF4B417" w:rsidR="006C74ED" w:rsidRDefault="006C74ED" w:rsidP="006C74ED">
      <w:pPr>
        <w:pStyle w:val="BodyText"/>
      </w:pPr>
      <w:r w:rsidRPr="4ED09AEE">
        <w:lastRenderedPageBreak/>
        <w:t>SRTA sets targets for mean miles between major mechanical failures for both demand response and fixed route. The FY 2024 target for fixed route was 35,000 miles and the demand response target was 250,000 miles. As there were no major mechanical failures in FY 2024 (</w:t>
      </w:r>
      <w:r w:rsidR="004019B2">
        <w:fldChar w:fldCharType="begin"/>
      </w:r>
      <w:r w:rsidR="004019B2">
        <w:instrText xml:space="preserve"> REF _Ref216899977 \h </w:instrText>
      </w:r>
      <w:r w:rsidR="004019B2">
        <w:fldChar w:fldCharType="separate"/>
      </w:r>
      <w:r w:rsidR="00E4623A">
        <w:t xml:space="preserve">Figure </w:t>
      </w:r>
      <w:r w:rsidR="00E4623A">
        <w:rPr>
          <w:noProof/>
        </w:rPr>
        <w:t>24</w:t>
      </w:r>
      <w:r w:rsidR="004019B2">
        <w:fldChar w:fldCharType="end"/>
      </w:r>
      <w:r w:rsidRPr="4ED09AEE">
        <w:t>), SRTA met these targets.</w:t>
      </w:r>
    </w:p>
    <w:p w14:paraId="79F3576C" w14:textId="09BADFE3" w:rsidR="006C74ED" w:rsidRDefault="006C74ED" w:rsidP="006C74ED">
      <w:pPr>
        <w:pStyle w:val="Caption"/>
      </w:pPr>
      <w:bookmarkStart w:id="228" w:name="_Ref216899977"/>
      <w:bookmarkStart w:id="229" w:name="_Toc222142722"/>
      <w:r>
        <w:t xml:space="preserve">Figure </w:t>
      </w:r>
      <w:r>
        <w:fldChar w:fldCharType="begin"/>
      </w:r>
      <w:r>
        <w:instrText xml:space="preserve"> SEQ Figure \* ARABIC </w:instrText>
      </w:r>
      <w:r>
        <w:fldChar w:fldCharType="separate"/>
      </w:r>
      <w:r w:rsidR="00E4623A">
        <w:rPr>
          <w:noProof/>
        </w:rPr>
        <w:t>24</w:t>
      </w:r>
      <w:r>
        <w:fldChar w:fldCharType="end"/>
      </w:r>
      <w:bookmarkEnd w:id="228"/>
      <w:r>
        <w:t xml:space="preserve">. </w:t>
      </w:r>
      <w:r w:rsidRPr="00142E57">
        <w:t xml:space="preserve">Mean Miles Between Major Mechanical Failures </w:t>
      </w:r>
      <w:r>
        <w:t>(</w:t>
      </w:r>
      <w:r w:rsidRPr="00142E57">
        <w:t>FY</w:t>
      </w:r>
      <w:r>
        <w:t xml:space="preserve"> </w:t>
      </w:r>
      <w:r w:rsidRPr="00142E57">
        <w:t>2020</w:t>
      </w:r>
      <w:r w:rsidR="00340A59">
        <w:t xml:space="preserve"> </w:t>
      </w:r>
      <w:r w:rsidRPr="00142E57">
        <w:t>–</w:t>
      </w:r>
      <w:r w:rsidR="00340A59">
        <w:t xml:space="preserve"> </w:t>
      </w:r>
      <w:r w:rsidRPr="00142E57">
        <w:t>FY</w:t>
      </w:r>
      <w:r>
        <w:t xml:space="preserve"> </w:t>
      </w:r>
      <w:r w:rsidRPr="00142E57">
        <w:t>2024</w:t>
      </w:r>
      <w:r>
        <w:t>)</w:t>
      </w:r>
      <w:bookmarkEnd w:id="229"/>
    </w:p>
    <w:p w14:paraId="076DC86B" w14:textId="37014EC2" w:rsidR="006C74ED" w:rsidRPr="008E5C59" w:rsidRDefault="004A3B45" w:rsidP="006C74ED">
      <w:pPr>
        <w:pStyle w:val="FigureParagraph"/>
      </w:pPr>
      <w:r>
        <w:rPr>
          <w:noProof/>
        </w:rPr>
        <w:drawing>
          <wp:inline distT="0" distB="0" distL="0" distR="0" wp14:anchorId="48372791" wp14:editId="77F6B621">
            <wp:extent cx="5943600" cy="3657600"/>
            <wp:effectExtent l="0" t="0" r="0" b="0"/>
            <wp:docPr id="449986054" name="Chart 1" descr="Combination chart showing the mean number of miles between major mechanical failures for fixed route and demand response from FY 2020 to FY 2024 (bar chart) and target rates by mode (line chart). Fixed route ranged from a high of 830,731 miles in 2022 to a low of 0 miles in 2024. Demand response ranged from a high of 279,115 miles in 2020 to a low of 0 miles in 2022, 2023, and 2024.">
              <a:extLst xmlns:a="http://schemas.openxmlformats.org/drawingml/2006/main">
                <a:ext uri="{FF2B5EF4-FFF2-40B4-BE49-F238E27FC236}">
                  <a16:creationId xmlns:a16="http://schemas.microsoft.com/office/drawing/2014/main" id="{C71FA151-FD8B-4E8C-9804-9AA853D943F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2"/>
              </a:graphicData>
            </a:graphic>
          </wp:inline>
        </w:drawing>
      </w:r>
    </w:p>
    <w:p w14:paraId="7D311F6F" w14:textId="2DBD328B" w:rsidR="006C74ED" w:rsidRPr="00BB52E3" w:rsidRDefault="006C74ED" w:rsidP="00C87024">
      <w:pPr>
        <w:pStyle w:val="Source"/>
      </w:pPr>
      <w:r>
        <w:t>Source: SRTA</w:t>
      </w:r>
    </w:p>
    <w:p w14:paraId="79D217A7" w14:textId="1A3D5A7C" w:rsidR="00C87024" w:rsidRDefault="00C87024" w:rsidP="00960F54">
      <w:pPr>
        <w:pStyle w:val="Heading3"/>
      </w:pPr>
      <w:bookmarkStart w:id="230" w:name="_Toc222142639"/>
      <w:r>
        <w:t>Vehicles</w:t>
      </w:r>
      <w:bookmarkEnd w:id="230"/>
    </w:p>
    <w:p w14:paraId="0BE25B35" w14:textId="098CD3FF" w:rsidR="00C87024" w:rsidRDefault="00AC190A" w:rsidP="00C87024">
      <w:pPr>
        <w:pStyle w:val="BodyText"/>
      </w:pPr>
      <w:r>
        <w:fldChar w:fldCharType="begin"/>
      </w:r>
      <w:r>
        <w:instrText xml:space="preserve"> REF _Ref215839159 \h </w:instrText>
      </w:r>
      <w:r>
        <w:fldChar w:fldCharType="separate"/>
      </w:r>
      <w:r w:rsidR="00E4623A">
        <w:t xml:space="preserve">Table </w:t>
      </w:r>
      <w:r w:rsidR="00E4623A">
        <w:rPr>
          <w:noProof/>
        </w:rPr>
        <w:t>17</w:t>
      </w:r>
      <w:r>
        <w:fldChar w:fldCharType="end"/>
      </w:r>
      <w:r w:rsidR="00B1338C">
        <w:t xml:space="preserve"> </w:t>
      </w:r>
      <w:r w:rsidR="00C87024">
        <w:t xml:space="preserve">displays SRTA’s active </w:t>
      </w:r>
      <w:r w:rsidR="007E2008">
        <w:t xml:space="preserve">revenue </w:t>
      </w:r>
      <w:r w:rsidR="00C87024">
        <w:t xml:space="preserve">vehicle inventory summary as of FY 2024. In total, SRTA has 114 active service vehicles. </w:t>
      </w:r>
    </w:p>
    <w:p w14:paraId="05D1A559" w14:textId="12C4F1E3" w:rsidR="00C87024" w:rsidRDefault="00C87024" w:rsidP="00C87024">
      <w:pPr>
        <w:pStyle w:val="Caption"/>
      </w:pPr>
      <w:bookmarkStart w:id="231" w:name="_Ref215839159"/>
      <w:bookmarkStart w:id="232" w:name="_Toc222142772"/>
      <w:r>
        <w:t xml:space="preserve">Table </w:t>
      </w:r>
      <w:r>
        <w:fldChar w:fldCharType="begin"/>
      </w:r>
      <w:r>
        <w:instrText xml:space="preserve"> SEQ Table \* ARABIC </w:instrText>
      </w:r>
      <w:r>
        <w:fldChar w:fldCharType="separate"/>
      </w:r>
      <w:r w:rsidR="00E4623A">
        <w:rPr>
          <w:noProof/>
        </w:rPr>
        <w:t>17</w:t>
      </w:r>
      <w:r>
        <w:fldChar w:fldCharType="end"/>
      </w:r>
      <w:bookmarkEnd w:id="231"/>
      <w:r>
        <w:t xml:space="preserve">. Active </w:t>
      </w:r>
      <w:r w:rsidRPr="000A78BE">
        <w:t>Equipment Inventory Summary (FY 2024)</w:t>
      </w:r>
      <w:bookmarkEnd w:id="232"/>
    </w:p>
    <w:tbl>
      <w:tblPr>
        <w:tblStyle w:val="TableGrid"/>
        <w:tblW w:w="9607" w:type="dxa"/>
        <w:tblBorders>
          <w:left w:val="none" w:sz="0" w:space="0" w:color="auto"/>
          <w:right w:val="none" w:sz="0" w:space="0" w:color="auto"/>
        </w:tblBorders>
        <w:tblLayout w:type="fixed"/>
        <w:tblLook w:val="04A0" w:firstRow="1" w:lastRow="0" w:firstColumn="1" w:lastColumn="0" w:noHBand="0" w:noVBand="1"/>
      </w:tblPr>
      <w:tblGrid>
        <w:gridCol w:w="2160"/>
        <w:gridCol w:w="1440"/>
        <w:gridCol w:w="1566"/>
        <w:gridCol w:w="1584"/>
        <w:gridCol w:w="1350"/>
        <w:gridCol w:w="1507"/>
      </w:tblGrid>
      <w:tr w:rsidR="00C87024" w14:paraId="0F58EF83" w14:textId="77777777" w:rsidTr="00301A2F">
        <w:trPr>
          <w:cnfStyle w:val="100000000000" w:firstRow="1" w:lastRow="0" w:firstColumn="0" w:lastColumn="0" w:oddVBand="0" w:evenVBand="0" w:oddHBand="0" w:evenHBand="0" w:firstRowFirstColumn="0" w:firstRowLastColumn="0" w:lastRowFirstColumn="0" w:lastRowLastColumn="0"/>
          <w:cantSplit/>
          <w:tblHeader/>
        </w:trPr>
        <w:tc>
          <w:tcPr>
            <w:tcW w:w="2160" w:type="dxa"/>
            <w:tcBorders>
              <w:bottom w:val="single" w:sz="24" w:space="0" w:color="auto"/>
            </w:tcBorders>
            <w:vAlign w:val="bottom"/>
          </w:tcPr>
          <w:p w14:paraId="56C0F76F" w14:textId="77777777" w:rsidR="00C87024" w:rsidRDefault="00C87024" w:rsidP="00831B9A">
            <w:pPr>
              <w:pStyle w:val="TableHeading"/>
              <w:jc w:val="center"/>
            </w:pPr>
            <w:r w:rsidRPr="00093726">
              <w:t>Vehicle Type</w:t>
            </w:r>
          </w:p>
        </w:tc>
        <w:tc>
          <w:tcPr>
            <w:tcW w:w="1440" w:type="dxa"/>
            <w:tcBorders>
              <w:bottom w:val="single" w:sz="24" w:space="0" w:color="auto"/>
            </w:tcBorders>
            <w:vAlign w:val="bottom"/>
          </w:tcPr>
          <w:p w14:paraId="43E14EB1" w14:textId="199C61E6" w:rsidR="00C87024" w:rsidRDefault="001F4DC8" w:rsidP="00831B9A">
            <w:pPr>
              <w:pStyle w:val="TableHeadingRight"/>
              <w:jc w:val="center"/>
            </w:pPr>
            <w:r>
              <w:t>Active Vehicles</w:t>
            </w:r>
          </w:p>
        </w:tc>
        <w:tc>
          <w:tcPr>
            <w:tcW w:w="1566" w:type="dxa"/>
            <w:tcBorders>
              <w:bottom w:val="single" w:sz="24" w:space="0" w:color="auto"/>
            </w:tcBorders>
            <w:vAlign w:val="bottom"/>
          </w:tcPr>
          <w:p w14:paraId="3594AF53" w14:textId="77777777" w:rsidR="00C87024" w:rsidRDefault="00C87024" w:rsidP="00831B9A">
            <w:pPr>
              <w:pStyle w:val="TableHeadingCenter"/>
            </w:pPr>
            <w:r w:rsidRPr="00093726">
              <w:t>Average Age</w:t>
            </w:r>
            <w:r>
              <w:t xml:space="preserve"> (years)</w:t>
            </w:r>
          </w:p>
        </w:tc>
        <w:tc>
          <w:tcPr>
            <w:tcW w:w="1584" w:type="dxa"/>
            <w:tcBorders>
              <w:bottom w:val="single" w:sz="24" w:space="0" w:color="auto"/>
            </w:tcBorders>
            <w:vAlign w:val="bottom"/>
          </w:tcPr>
          <w:p w14:paraId="2416C085" w14:textId="77777777" w:rsidR="00C87024" w:rsidRDefault="00C87024" w:rsidP="00831B9A">
            <w:pPr>
              <w:pStyle w:val="TableHeadingCenter"/>
            </w:pPr>
            <w:r w:rsidRPr="00093726">
              <w:t>Average Mileage</w:t>
            </w:r>
          </w:p>
        </w:tc>
        <w:tc>
          <w:tcPr>
            <w:tcW w:w="1350" w:type="dxa"/>
            <w:tcBorders>
              <w:bottom w:val="single" w:sz="24" w:space="0" w:color="auto"/>
            </w:tcBorders>
            <w:vAlign w:val="bottom"/>
          </w:tcPr>
          <w:p w14:paraId="17E47F18" w14:textId="05502F36" w:rsidR="00C87024" w:rsidRDefault="00DA7FE1" w:rsidP="00831B9A">
            <w:pPr>
              <w:pStyle w:val="TableHeadingCenter"/>
            </w:pPr>
            <w:r>
              <w:t xml:space="preserve">Useful Life Benchmark </w:t>
            </w:r>
          </w:p>
        </w:tc>
        <w:tc>
          <w:tcPr>
            <w:tcW w:w="1507" w:type="dxa"/>
            <w:tcBorders>
              <w:bottom w:val="single" w:sz="24" w:space="0" w:color="auto"/>
            </w:tcBorders>
            <w:vAlign w:val="bottom"/>
          </w:tcPr>
          <w:p w14:paraId="33EC67DA" w14:textId="78A8D6C6" w:rsidR="00C87024" w:rsidRDefault="00C87024" w:rsidP="00831B9A">
            <w:pPr>
              <w:pStyle w:val="TableHeadingCenter"/>
            </w:pPr>
            <w:r w:rsidRPr="00093726">
              <w:t>% at or past U</w:t>
            </w:r>
            <w:r w:rsidR="000F5E5C">
              <w:t xml:space="preserve">seful </w:t>
            </w:r>
            <w:r w:rsidRPr="00093726">
              <w:t>L</w:t>
            </w:r>
            <w:r w:rsidR="000F5E5C">
              <w:t xml:space="preserve">ife </w:t>
            </w:r>
            <w:r w:rsidRPr="00093726">
              <w:t>B</w:t>
            </w:r>
            <w:r w:rsidR="000F5E5C">
              <w:t>enchmark</w:t>
            </w:r>
          </w:p>
        </w:tc>
      </w:tr>
      <w:tr w:rsidR="00C87024" w14:paraId="7660EAAE" w14:textId="77777777" w:rsidTr="00301A2F">
        <w:trPr>
          <w:cantSplit/>
        </w:trPr>
        <w:tc>
          <w:tcPr>
            <w:tcW w:w="2160" w:type="dxa"/>
            <w:tcBorders>
              <w:top w:val="single" w:sz="24" w:space="0" w:color="auto"/>
            </w:tcBorders>
          </w:tcPr>
          <w:p w14:paraId="61E93BD8" w14:textId="77777777" w:rsidR="00C87024" w:rsidRDefault="00C87024">
            <w:pPr>
              <w:pStyle w:val="TableBody"/>
            </w:pPr>
            <w:r w:rsidRPr="003F2699">
              <w:t>Bus (35 feet, 40 feet)</w:t>
            </w:r>
          </w:p>
        </w:tc>
        <w:tc>
          <w:tcPr>
            <w:tcW w:w="1440" w:type="dxa"/>
            <w:tcBorders>
              <w:top w:val="single" w:sz="24" w:space="0" w:color="auto"/>
            </w:tcBorders>
          </w:tcPr>
          <w:p w14:paraId="4BA9C3B5" w14:textId="77777777" w:rsidR="00C87024" w:rsidRDefault="00C87024">
            <w:pPr>
              <w:pStyle w:val="TableBodyRight"/>
              <w:jc w:val="center"/>
            </w:pPr>
            <w:r>
              <w:t>70</w:t>
            </w:r>
          </w:p>
        </w:tc>
        <w:tc>
          <w:tcPr>
            <w:tcW w:w="1566" w:type="dxa"/>
            <w:tcBorders>
              <w:top w:val="single" w:sz="24" w:space="0" w:color="auto"/>
            </w:tcBorders>
          </w:tcPr>
          <w:p w14:paraId="4AC5C25B" w14:textId="77777777" w:rsidR="00C87024" w:rsidRDefault="00C87024">
            <w:pPr>
              <w:pStyle w:val="TableBodyCenter"/>
            </w:pPr>
            <w:r>
              <w:t>5.3</w:t>
            </w:r>
          </w:p>
        </w:tc>
        <w:tc>
          <w:tcPr>
            <w:tcW w:w="1584" w:type="dxa"/>
            <w:tcBorders>
              <w:top w:val="single" w:sz="24" w:space="0" w:color="auto"/>
            </w:tcBorders>
          </w:tcPr>
          <w:p w14:paraId="1FBE0177" w14:textId="77777777" w:rsidR="00C87024" w:rsidRDefault="00C87024">
            <w:pPr>
              <w:pStyle w:val="TableBodyCenter"/>
            </w:pPr>
            <w:r>
              <w:t>160,267</w:t>
            </w:r>
          </w:p>
        </w:tc>
        <w:tc>
          <w:tcPr>
            <w:tcW w:w="1350" w:type="dxa"/>
            <w:tcBorders>
              <w:top w:val="single" w:sz="24" w:space="0" w:color="auto"/>
            </w:tcBorders>
          </w:tcPr>
          <w:p w14:paraId="574AF4FE" w14:textId="77777777" w:rsidR="00C87024" w:rsidRDefault="00C87024">
            <w:pPr>
              <w:pStyle w:val="TableBodyCenter"/>
            </w:pPr>
            <w:r>
              <w:t>12</w:t>
            </w:r>
          </w:p>
        </w:tc>
        <w:tc>
          <w:tcPr>
            <w:tcW w:w="1507" w:type="dxa"/>
            <w:tcBorders>
              <w:top w:val="single" w:sz="24" w:space="0" w:color="auto"/>
            </w:tcBorders>
          </w:tcPr>
          <w:p w14:paraId="71A5880A" w14:textId="77777777" w:rsidR="00C87024" w:rsidRDefault="00C87024">
            <w:pPr>
              <w:pStyle w:val="TableBodyCenter"/>
            </w:pPr>
            <w:r>
              <w:t>15.6%</w:t>
            </w:r>
          </w:p>
        </w:tc>
      </w:tr>
      <w:tr w:rsidR="00C87024" w14:paraId="16DDC179" w14:textId="77777777" w:rsidTr="00301A2F">
        <w:trPr>
          <w:cantSplit/>
        </w:trPr>
        <w:tc>
          <w:tcPr>
            <w:tcW w:w="2160" w:type="dxa"/>
            <w:tcBorders>
              <w:bottom w:val="single" w:sz="4" w:space="0" w:color="auto"/>
            </w:tcBorders>
          </w:tcPr>
          <w:p w14:paraId="7F180992" w14:textId="77777777" w:rsidR="00C87024" w:rsidRDefault="00C87024">
            <w:pPr>
              <w:pStyle w:val="TableBody"/>
            </w:pPr>
            <w:r>
              <w:t>Demand Response Van</w:t>
            </w:r>
          </w:p>
        </w:tc>
        <w:tc>
          <w:tcPr>
            <w:tcW w:w="1440" w:type="dxa"/>
            <w:tcBorders>
              <w:bottom w:val="single" w:sz="4" w:space="0" w:color="auto"/>
            </w:tcBorders>
          </w:tcPr>
          <w:p w14:paraId="583429B0" w14:textId="77777777" w:rsidR="00C87024" w:rsidRDefault="00C87024">
            <w:pPr>
              <w:pStyle w:val="TableBodyCenter"/>
            </w:pPr>
            <w:r>
              <w:t>44</w:t>
            </w:r>
          </w:p>
        </w:tc>
        <w:tc>
          <w:tcPr>
            <w:tcW w:w="1566" w:type="dxa"/>
            <w:tcBorders>
              <w:bottom w:val="single" w:sz="4" w:space="0" w:color="auto"/>
            </w:tcBorders>
          </w:tcPr>
          <w:p w14:paraId="64302452" w14:textId="77777777" w:rsidR="00C87024" w:rsidRDefault="00C87024">
            <w:pPr>
              <w:pStyle w:val="TableBodyCenter"/>
            </w:pPr>
            <w:r>
              <w:t>4.2</w:t>
            </w:r>
          </w:p>
        </w:tc>
        <w:tc>
          <w:tcPr>
            <w:tcW w:w="1584" w:type="dxa"/>
            <w:tcBorders>
              <w:bottom w:val="single" w:sz="4" w:space="0" w:color="auto"/>
            </w:tcBorders>
          </w:tcPr>
          <w:p w14:paraId="25EE4066" w14:textId="77777777" w:rsidR="00C87024" w:rsidRDefault="00C87024">
            <w:pPr>
              <w:pStyle w:val="TableBodyCenter"/>
            </w:pPr>
            <w:r>
              <w:t>104,062</w:t>
            </w:r>
          </w:p>
        </w:tc>
        <w:tc>
          <w:tcPr>
            <w:tcW w:w="1350" w:type="dxa"/>
            <w:tcBorders>
              <w:bottom w:val="single" w:sz="4" w:space="0" w:color="auto"/>
            </w:tcBorders>
          </w:tcPr>
          <w:p w14:paraId="40293E08" w14:textId="77777777" w:rsidR="00C87024" w:rsidRDefault="00C87024">
            <w:pPr>
              <w:pStyle w:val="TableBodyCenter"/>
            </w:pPr>
            <w:r>
              <w:t>4</w:t>
            </w:r>
          </w:p>
        </w:tc>
        <w:tc>
          <w:tcPr>
            <w:tcW w:w="1507" w:type="dxa"/>
            <w:tcBorders>
              <w:bottom w:val="single" w:sz="4" w:space="0" w:color="auto"/>
            </w:tcBorders>
          </w:tcPr>
          <w:p w14:paraId="093D7C7F" w14:textId="77777777" w:rsidR="00C87024" w:rsidRDefault="00C87024">
            <w:pPr>
              <w:pStyle w:val="TableBodyCenter"/>
            </w:pPr>
            <w:r>
              <w:t>54.5%</w:t>
            </w:r>
          </w:p>
        </w:tc>
      </w:tr>
    </w:tbl>
    <w:p w14:paraId="5453EE50" w14:textId="77777777" w:rsidR="00C87024" w:rsidRDefault="00C87024" w:rsidP="00C87024">
      <w:pPr>
        <w:pStyle w:val="Source"/>
      </w:pPr>
      <w:r>
        <w:t>Source: SRTA</w:t>
      </w:r>
    </w:p>
    <w:p w14:paraId="606A190A" w14:textId="3EB0B9FE" w:rsidR="00C87024" w:rsidRDefault="00C87024" w:rsidP="00831B9A">
      <w:pPr>
        <w:pStyle w:val="BodyText"/>
      </w:pPr>
      <w:r>
        <w:fldChar w:fldCharType="begin"/>
      </w:r>
      <w:r>
        <w:instrText xml:space="preserve"> REF _Ref209871773 \h </w:instrText>
      </w:r>
      <w:r>
        <w:fldChar w:fldCharType="separate"/>
      </w:r>
      <w:r w:rsidR="00E4623A">
        <w:t xml:space="preserve">Table </w:t>
      </w:r>
      <w:r w:rsidR="00E4623A">
        <w:rPr>
          <w:noProof/>
        </w:rPr>
        <w:t>18</w:t>
      </w:r>
      <w:r>
        <w:fldChar w:fldCharType="end"/>
      </w:r>
      <w:r>
        <w:t xml:space="preserve"> outlines SRTA’s revenue vehicle spare ratios. The majority of SRTA’s vehicles are active, as only 17 buses are inactive.</w:t>
      </w:r>
      <w:r w:rsidR="00355F31">
        <w:t xml:space="preserve"> SRTA meets FTA guidance for spare ratio by mode.</w:t>
      </w:r>
    </w:p>
    <w:p w14:paraId="5C6490D5" w14:textId="77777777" w:rsidR="00212194" w:rsidRDefault="00212194" w:rsidP="00831B9A">
      <w:pPr>
        <w:pStyle w:val="BodyText"/>
      </w:pPr>
    </w:p>
    <w:p w14:paraId="614F749D" w14:textId="295E51CB" w:rsidR="00C87024" w:rsidRDefault="00C87024" w:rsidP="00C87024">
      <w:pPr>
        <w:pStyle w:val="Caption"/>
      </w:pPr>
      <w:bookmarkStart w:id="233" w:name="_Ref209871773"/>
      <w:bookmarkStart w:id="234" w:name="_Toc222142773"/>
      <w:r>
        <w:lastRenderedPageBreak/>
        <w:t xml:space="preserve">Table </w:t>
      </w:r>
      <w:r>
        <w:fldChar w:fldCharType="begin"/>
      </w:r>
      <w:r>
        <w:instrText xml:space="preserve"> SEQ Table \* ARABIC </w:instrText>
      </w:r>
      <w:r>
        <w:fldChar w:fldCharType="separate"/>
      </w:r>
      <w:r w:rsidR="00E4623A">
        <w:rPr>
          <w:noProof/>
        </w:rPr>
        <w:t>18</w:t>
      </w:r>
      <w:r>
        <w:fldChar w:fldCharType="end"/>
      </w:r>
      <w:bookmarkEnd w:id="233"/>
      <w:r>
        <w:t xml:space="preserve">. </w:t>
      </w:r>
      <w:r w:rsidRPr="008E7B62">
        <w:t>Revenue Vehicle Spare Ratio (FY 2024)</w:t>
      </w:r>
      <w:bookmarkEnd w:id="234"/>
    </w:p>
    <w:tbl>
      <w:tblPr>
        <w:tblStyle w:val="TableGrid"/>
        <w:tblW w:w="9607" w:type="dxa"/>
        <w:tblBorders>
          <w:left w:val="none" w:sz="0" w:space="0" w:color="auto"/>
          <w:right w:val="none" w:sz="0" w:space="0" w:color="auto"/>
        </w:tblBorders>
        <w:tblLayout w:type="fixed"/>
        <w:tblLook w:val="04A0" w:firstRow="1" w:lastRow="0" w:firstColumn="1" w:lastColumn="0" w:noHBand="0" w:noVBand="1"/>
      </w:tblPr>
      <w:tblGrid>
        <w:gridCol w:w="1710"/>
        <w:gridCol w:w="1728"/>
        <w:gridCol w:w="1728"/>
        <w:gridCol w:w="1480"/>
        <w:gridCol w:w="1544"/>
        <w:gridCol w:w="1417"/>
      </w:tblGrid>
      <w:tr w:rsidR="00C87024" w:rsidRPr="000834F6" w14:paraId="07A9986F" w14:textId="77777777" w:rsidTr="00301A2F">
        <w:trPr>
          <w:cnfStyle w:val="100000000000" w:firstRow="1" w:lastRow="0" w:firstColumn="0" w:lastColumn="0" w:oddVBand="0" w:evenVBand="0" w:oddHBand="0" w:evenHBand="0" w:firstRowFirstColumn="0" w:firstRowLastColumn="0" w:lastRowFirstColumn="0" w:lastRowLastColumn="0"/>
          <w:cantSplit/>
          <w:tblHeader/>
        </w:trPr>
        <w:tc>
          <w:tcPr>
            <w:tcW w:w="1710" w:type="dxa"/>
            <w:tcBorders>
              <w:bottom w:val="single" w:sz="24" w:space="0" w:color="auto"/>
            </w:tcBorders>
            <w:vAlign w:val="bottom"/>
          </w:tcPr>
          <w:p w14:paraId="40399F06" w14:textId="32E06D9E" w:rsidR="00C87024" w:rsidRPr="000834F6" w:rsidRDefault="00C87024" w:rsidP="00831B9A">
            <w:pPr>
              <w:pStyle w:val="TableHeading"/>
              <w:jc w:val="center"/>
            </w:pPr>
            <w:r w:rsidRPr="000834F6">
              <w:t>Vehicle Type</w:t>
            </w:r>
          </w:p>
        </w:tc>
        <w:tc>
          <w:tcPr>
            <w:tcW w:w="1728" w:type="dxa"/>
            <w:tcBorders>
              <w:bottom w:val="single" w:sz="24" w:space="0" w:color="auto"/>
            </w:tcBorders>
            <w:vAlign w:val="bottom"/>
          </w:tcPr>
          <w:p w14:paraId="7D9689E9" w14:textId="77777777" w:rsidR="00C87024" w:rsidRPr="000834F6" w:rsidRDefault="00C87024" w:rsidP="00831B9A">
            <w:pPr>
              <w:pStyle w:val="TableHeadingCenter"/>
            </w:pPr>
            <w:r w:rsidRPr="000834F6">
              <w:t>Total Number</w:t>
            </w:r>
          </w:p>
        </w:tc>
        <w:tc>
          <w:tcPr>
            <w:tcW w:w="1728" w:type="dxa"/>
            <w:tcBorders>
              <w:bottom w:val="single" w:sz="24" w:space="0" w:color="auto"/>
            </w:tcBorders>
            <w:vAlign w:val="bottom"/>
          </w:tcPr>
          <w:p w14:paraId="13359C98" w14:textId="77777777" w:rsidR="00C87024" w:rsidRPr="000834F6" w:rsidRDefault="00C87024" w:rsidP="00831B9A">
            <w:pPr>
              <w:pStyle w:val="TableHeadingCenter"/>
            </w:pPr>
            <w:r>
              <w:t>Active</w:t>
            </w:r>
          </w:p>
        </w:tc>
        <w:tc>
          <w:tcPr>
            <w:tcW w:w="1480" w:type="dxa"/>
            <w:tcBorders>
              <w:bottom w:val="single" w:sz="24" w:space="0" w:color="auto"/>
            </w:tcBorders>
            <w:vAlign w:val="bottom"/>
          </w:tcPr>
          <w:p w14:paraId="0AC52AE5" w14:textId="77777777" w:rsidR="00C87024" w:rsidRPr="000834F6" w:rsidRDefault="00C87024" w:rsidP="00831B9A">
            <w:pPr>
              <w:pStyle w:val="TableHeadingCenter"/>
            </w:pPr>
            <w:r>
              <w:t>Inactive</w:t>
            </w:r>
          </w:p>
        </w:tc>
        <w:tc>
          <w:tcPr>
            <w:tcW w:w="1544" w:type="dxa"/>
            <w:tcBorders>
              <w:bottom w:val="single" w:sz="24" w:space="0" w:color="auto"/>
            </w:tcBorders>
            <w:vAlign w:val="bottom"/>
          </w:tcPr>
          <w:p w14:paraId="490B4518" w14:textId="6E65DB38" w:rsidR="00C87024" w:rsidRPr="000834F6" w:rsidRDefault="00C87024" w:rsidP="00831B9A">
            <w:pPr>
              <w:pStyle w:val="TableHeadingCenter"/>
            </w:pPr>
            <w:r>
              <w:t>Max</w:t>
            </w:r>
            <w:r w:rsidR="004232F3">
              <w:t>imum</w:t>
            </w:r>
            <w:r>
              <w:t xml:space="preserve"> in Service</w:t>
            </w:r>
          </w:p>
        </w:tc>
        <w:tc>
          <w:tcPr>
            <w:tcW w:w="1417" w:type="dxa"/>
            <w:tcBorders>
              <w:bottom w:val="single" w:sz="24" w:space="0" w:color="auto"/>
            </w:tcBorders>
            <w:vAlign w:val="bottom"/>
          </w:tcPr>
          <w:p w14:paraId="50668282" w14:textId="66DA0F3A" w:rsidR="00C87024" w:rsidRPr="000834F6" w:rsidRDefault="00C87024" w:rsidP="00831B9A">
            <w:pPr>
              <w:pStyle w:val="TableHeadingCenter"/>
            </w:pPr>
            <w:r>
              <w:t>Spare Ratio</w:t>
            </w:r>
          </w:p>
        </w:tc>
      </w:tr>
      <w:tr w:rsidR="00C87024" w:rsidRPr="000834F6" w14:paraId="3972E864" w14:textId="77777777" w:rsidTr="00301A2F">
        <w:trPr>
          <w:cantSplit/>
        </w:trPr>
        <w:tc>
          <w:tcPr>
            <w:tcW w:w="1710" w:type="dxa"/>
            <w:tcBorders>
              <w:top w:val="single" w:sz="24" w:space="0" w:color="auto"/>
            </w:tcBorders>
          </w:tcPr>
          <w:p w14:paraId="1049A0AF" w14:textId="04C4EB22" w:rsidR="00C87024" w:rsidRPr="000834F6" w:rsidRDefault="006819EF" w:rsidP="004232F3">
            <w:pPr>
              <w:pStyle w:val="TableBody"/>
            </w:pPr>
            <w:r>
              <w:t>Fixed Route</w:t>
            </w:r>
          </w:p>
        </w:tc>
        <w:tc>
          <w:tcPr>
            <w:tcW w:w="1728" w:type="dxa"/>
            <w:tcBorders>
              <w:top w:val="single" w:sz="24" w:space="0" w:color="auto"/>
            </w:tcBorders>
          </w:tcPr>
          <w:p w14:paraId="73A6228D" w14:textId="56871330" w:rsidR="00C87024" w:rsidRPr="00E336A9" w:rsidRDefault="00C87024">
            <w:pPr>
              <w:pStyle w:val="TableBodyCenter"/>
            </w:pPr>
            <w:r w:rsidRPr="00E336A9">
              <w:t>87</w:t>
            </w:r>
          </w:p>
        </w:tc>
        <w:tc>
          <w:tcPr>
            <w:tcW w:w="1728" w:type="dxa"/>
            <w:tcBorders>
              <w:top w:val="single" w:sz="24" w:space="0" w:color="auto"/>
            </w:tcBorders>
          </w:tcPr>
          <w:p w14:paraId="47887847" w14:textId="77777777" w:rsidR="00C87024" w:rsidRPr="00E336A9" w:rsidRDefault="00C87024">
            <w:pPr>
              <w:pStyle w:val="TableBodyCenter"/>
            </w:pPr>
            <w:r w:rsidRPr="00E336A9">
              <w:t>70</w:t>
            </w:r>
          </w:p>
        </w:tc>
        <w:tc>
          <w:tcPr>
            <w:tcW w:w="1480" w:type="dxa"/>
            <w:tcBorders>
              <w:top w:val="single" w:sz="24" w:space="0" w:color="auto"/>
            </w:tcBorders>
          </w:tcPr>
          <w:p w14:paraId="597B1BC6" w14:textId="77777777" w:rsidR="00C87024" w:rsidRPr="00E336A9" w:rsidRDefault="00C87024">
            <w:pPr>
              <w:pStyle w:val="TableBodyCenter"/>
            </w:pPr>
            <w:r w:rsidRPr="00D22173">
              <w:t>17</w:t>
            </w:r>
          </w:p>
        </w:tc>
        <w:tc>
          <w:tcPr>
            <w:tcW w:w="1544" w:type="dxa"/>
            <w:tcBorders>
              <w:top w:val="single" w:sz="24" w:space="0" w:color="auto"/>
            </w:tcBorders>
          </w:tcPr>
          <w:p w14:paraId="62E56EEB" w14:textId="77777777" w:rsidR="00C87024" w:rsidRPr="00E336A9" w:rsidRDefault="00C87024">
            <w:pPr>
              <w:pStyle w:val="TableBodyCenter"/>
            </w:pPr>
            <w:r w:rsidRPr="00D22173">
              <w:t>5</w:t>
            </w:r>
            <w:r>
              <w:t>1</w:t>
            </w:r>
          </w:p>
        </w:tc>
        <w:tc>
          <w:tcPr>
            <w:tcW w:w="1417" w:type="dxa"/>
            <w:tcBorders>
              <w:top w:val="single" w:sz="24" w:space="0" w:color="auto"/>
            </w:tcBorders>
          </w:tcPr>
          <w:p w14:paraId="16DD0E1B" w14:textId="77777777" w:rsidR="00C87024" w:rsidRPr="00E336A9" w:rsidRDefault="00C87024">
            <w:pPr>
              <w:pStyle w:val="TableBodyCenter"/>
            </w:pPr>
            <w:r>
              <w:t>37%</w:t>
            </w:r>
          </w:p>
        </w:tc>
      </w:tr>
      <w:tr w:rsidR="00C87024" w:rsidRPr="000834F6" w14:paraId="1A4D52BC" w14:textId="77777777" w:rsidTr="00301A2F">
        <w:trPr>
          <w:cantSplit/>
        </w:trPr>
        <w:tc>
          <w:tcPr>
            <w:tcW w:w="1710" w:type="dxa"/>
          </w:tcPr>
          <w:p w14:paraId="084A2238" w14:textId="59286774" w:rsidR="00C87024" w:rsidRPr="000834F6" w:rsidRDefault="00C87024" w:rsidP="004232F3">
            <w:pPr>
              <w:pStyle w:val="TableBody"/>
            </w:pPr>
            <w:r>
              <w:t>Demand Response</w:t>
            </w:r>
          </w:p>
        </w:tc>
        <w:tc>
          <w:tcPr>
            <w:tcW w:w="1728" w:type="dxa"/>
          </w:tcPr>
          <w:p w14:paraId="1F0F6250" w14:textId="77777777" w:rsidR="00C87024" w:rsidRPr="00E336A9" w:rsidRDefault="00C87024">
            <w:pPr>
              <w:pStyle w:val="TableBodyCenter"/>
            </w:pPr>
            <w:r>
              <w:t>44</w:t>
            </w:r>
          </w:p>
        </w:tc>
        <w:tc>
          <w:tcPr>
            <w:tcW w:w="1728" w:type="dxa"/>
          </w:tcPr>
          <w:p w14:paraId="2C3B51BC" w14:textId="77777777" w:rsidR="00C87024" w:rsidRPr="00E336A9" w:rsidRDefault="00C87024">
            <w:pPr>
              <w:pStyle w:val="TableBodyCenter"/>
            </w:pPr>
            <w:r>
              <w:t>44</w:t>
            </w:r>
          </w:p>
        </w:tc>
        <w:tc>
          <w:tcPr>
            <w:tcW w:w="1480" w:type="dxa"/>
          </w:tcPr>
          <w:p w14:paraId="7ABB5563" w14:textId="77777777" w:rsidR="00C87024" w:rsidRPr="00E336A9" w:rsidRDefault="00C87024">
            <w:pPr>
              <w:pStyle w:val="TableBodyCenter"/>
            </w:pPr>
            <w:r>
              <w:t>0</w:t>
            </w:r>
          </w:p>
        </w:tc>
        <w:tc>
          <w:tcPr>
            <w:tcW w:w="1544" w:type="dxa"/>
          </w:tcPr>
          <w:p w14:paraId="7FC7AABA" w14:textId="77777777" w:rsidR="00C87024" w:rsidRPr="00E336A9" w:rsidRDefault="00C87024">
            <w:pPr>
              <w:pStyle w:val="TableBodyCenter"/>
            </w:pPr>
            <w:r>
              <w:t>28</w:t>
            </w:r>
          </w:p>
        </w:tc>
        <w:tc>
          <w:tcPr>
            <w:tcW w:w="1417" w:type="dxa"/>
          </w:tcPr>
          <w:p w14:paraId="29ED93D6" w14:textId="77777777" w:rsidR="00C87024" w:rsidRPr="00E336A9" w:rsidRDefault="00C87024">
            <w:pPr>
              <w:pStyle w:val="TableBodyCenter"/>
            </w:pPr>
            <w:r>
              <w:t>57%</w:t>
            </w:r>
          </w:p>
        </w:tc>
      </w:tr>
    </w:tbl>
    <w:p w14:paraId="7A375605" w14:textId="423433CD" w:rsidR="00C87024" w:rsidRDefault="00C87024" w:rsidP="00C87024">
      <w:pPr>
        <w:pStyle w:val="Source"/>
      </w:pPr>
      <w:r w:rsidRPr="000834F6">
        <w:t xml:space="preserve">Source: </w:t>
      </w:r>
      <w:r>
        <w:t>SRTA</w:t>
      </w:r>
    </w:p>
    <w:p w14:paraId="5BC5CB45" w14:textId="77777777" w:rsidR="00C87024" w:rsidRDefault="00C87024" w:rsidP="00960F54">
      <w:pPr>
        <w:pStyle w:val="Heading3"/>
      </w:pPr>
      <w:bookmarkStart w:id="235" w:name="_Toc222142640"/>
      <w:r>
        <w:t>Facilities</w:t>
      </w:r>
      <w:bookmarkEnd w:id="235"/>
    </w:p>
    <w:p w14:paraId="4E13FE71" w14:textId="48D896BB" w:rsidR="00C87024" w:rsidRDefault="00C87024" w:rsidP="00C87024">
      <w:pPr>
        <w:pStyle w:val="BodyText"/>
      </w:pPr>
      <w:r w:rsidRPr="4ED09AEE">
        <w:t>SRTA has maintenance facilities in Fall River and New Bedford (</w:t>
      </w:r>
      <w:r w:rsidR="00AC190A">
        <w:fldChar w:fldCharType="begin"/>
      </w:r>
      <w:r w:rsidR="00AC190A">
        <w:instrText xml:space="preserve"> REF _Ref202968680 \h </w:instrText>
      </w:r>
      <w:r w:rsidR="00AC190A">
        <w:fldChar w:fldCharType="separate"/>
      </w:r>
      <w:r w:rsidR="00E4623A">
        <w:t xml:space="preserve">Table </w:t>
      </w:r>
      <w:r w:rsidR="00E4623A">
        <w:rPr>
          <w:noProof/>
        </w:rPr>
        <w:t>19</w:t>
      </w:r>
      <w:r w:rsidR="00AC190A">
        <w:fldChar w:fldCharType="end"/>
      </w:r>
      <w:r w:rsidRPr="4ED09AEE">
        <w:t xml:space="preserve">). The Fall River </w:t>
      </w:r>
      <w:r>
        <w:t xml:space="preserve">maintenance </w:t>
      </w:r>
      <w:r w:rsidRPr="4ED09AEE">
        <w:t xml:space="preserve">facility’s Transit Economic Requirements Model (TERM) rating is 2, on a scale of 1 (lowest) to 5 (highest), indicating the building is not considered to be in a state of good repair. This standard of reporting is required by FTA. </w:t>
      </w:r>
      <w:r w:rsidR="00553110">
        <w:t xml:space="preserve">The Fall River </w:t>
      </w:r>
      <w:r w:rsidR="00280CFF">
        <w:t xml:space="preserve">maintenance facility </w:t>
      </w:r>
      <w:r w:rsidR="001E343E">
        <w:t xml:space="preserve">is </w:t>
      </w:r>
      <w:r w:rsidR="00D61C6E">
        <w:t xml:space="preserve">more than </w:t>
      </w:r>
      <w:r w:rsidR="00E15805">
        <w:t xml:space="preserve">50 </w:t>
      </w:r>
      <w:r w:rsidR="00D61C6E">
        <w:t>years old</w:t>
      </w:r>
      <w:r w:rsidR="00E15805">
        <w:t>;</w:t>
      </w:r>
      <w:r w:rsidR="00D61C6E">
        <w:t xml:space="preserve"> it is </w:t>
      </w:r>
      <w:r w:rsidR="001E343E">
        <w:t>undersized</w:t>
      </w:r>
      <w:r w:rsidRPr="4ED09AEE">
        <w:t xml:space="preserve"> </w:t>
      </w:r>
      <w:r w:rsidR="00D61C6E">
        <w:t xml:space="preserve">for the current operations and </w:t>
      </w:r>
      <w:r w:rsidR="00473BE8">
        <w:t>has features (below grade maintenance pits) considered hazardous a</w:t>
      </w:r>
      <w:r w:rsidR="001C3D2A">
        <w:t xml:space="preserve">nd outdated. SRTA is actively </w:t>
      </w:r>
      <w:r w:rsidR="00030C03">
        <w:t>evaluating options to replace the facility.</w:t>
      </w:r>
      <w:r w:rsidR="001C3D2A">
        <w:t xml:space="preserve"> </w:t>
      </w:r>
      <w:r>
        <w:t xml:space="preserve">The New Bedford maintenance facility has a TERM rating of 3. </w:t>
      </w:r>
    </w:p>
    <w:p w14:paraId="70150FDC" w14:textId="7422A3BB" w:rsidR="00C87024" w:rsidRDefault="00C87024" w:rsidP="00C87024">
      <w:pPr>
        <w:pStyle w:val="BodyText"/>
      </w:pPr>
      <w:r w:rsidRPr="4ED09AEE">
        <w:t>SRTA</w:t>
      </w:r>
      <w:r>
        <w:t xml:space="preserve"> also</w:t>
      </w:r>
      <w:r w:rsidRPr="4ED09AEE">
        <w:t xml:space="preserve"> owns two public-facing bus terminals, one located in Fall River and one in New Bedford. The Fall River Terminal (also known as the Louis D. Pettine Transportation Center) opened in 2013. The Fall River Terminal’s TERM rating is 5, indicating it </w:t>
      </w:r>
      <w:proofErr w:type="gramStart"/>
      <w:r w:rsidRPr="4ED09AEE">
        <w:t>is considered to be</w:t>
      </w:r>
      <w:proofErr w:type="gramEnd"/>
      <w:r w:rsidRPr="4ED09AEE">
        <w:t xml:space="preserve"> at the highest state of good repair. </w:t>
      </w:r>
      <w:r>
        <w:t>The</w:t>
      </w:r>
      <w:r w:rsidRPr="4ED09AEE">
        <w:t xml:space="preserve"> New Bedford</w:t>
      </w:r>
      <w:r>
        <w:t xml:space="preserve"> bus terminal</w:t>
      </w:r>
      <w:r w:rsidRPr="4ED09AEE">
        <w:t xml:space="preserve"> ha</w:t>
      </w:r>
      <w:r>
        <w:t>s</w:t>
      </w:r>
      <w:r w:rsidRPr="4ED09AEE">
        <w:t xml:space="preserve"> a </w:t>
      </w:r>
      <w:r>
        <w:t>TERM</w:t>
      </w:r>
      <w:r w:rsidRPr="4ED09AEE">
        <w:t xml:space="preserve"> rating of 3. </w:t>
      </w:r>
    </w:p>
    <w:p w14:paraId="730E70D1" w14:textId="321E0310" w:rsidR="00C87024" w:rsidRDefault="00C87024" w:rsidP="00C87024">
      <w:pPr>
        <w:pStyle w:val="Caption"/>
      </w:pPr>
      <w:bookmarkStart w:id="236" w:name="_Ref202968680"/>
      <w:bookmarkStart w:id="237" w:name="_Toc222142774"/>
      <w:r>
        <w:t xml:space="preserve">Table </w:t>
      </w:r>
      <w:r>
        <w:fldChar w:fldCharType="begin"/>
      </w:r>
      <w:r>
        <w:instrText xml:space="preserve"> SEQ Table \* ARABIC </w:instrText>
      </w:r>
      <w:r>
        <w:fldChar w:fldCharType="separate"/>
      </w:r>
      <w:r w:rsidR="00E4623A">
        <w:rPr>
          <w:noProof/>
        </w:rPr>
        <w:t>19</w:t>
      </w:r>
      <w:r>
        <w:fldChar w:fldCharType="end"/>
      </w:r>
      <w:bookmarkEnd w:id="236"/>
      <w:r>
        <w:t xml:space="preserve">. </w:t>
      </w:r>
      <w:r w:rsidRPr="001A2D27">
        <w:t>Facility Inventory Summary</w:t>
      </w:r>
      <w:bookmarkEnd w:id="237"/>
    </w:p>
    <w:tbl>
      <w:tblPr>
        <w:tblStyle w:val="TableGrid"/>
        <w:tblW w:w="9607" w:type="dxa"/>
        <w:tblBorders>
          <w:left w:val="none" w:sz="0" w:space="0" w:color="auto"/>
          <w:right w:val="none" w:sz="0" w:space="0" w:color="auto"/>
        </w:tblBorders>
        <w:tblLayout w:type="fixed"/>
        <w:tblLook w:val="04A0" w:firstRow="1" w:lastRow="0" w:firstColumn="1" w:lastColumn="0" w:noHBand="0" w:noVBand="1"/>
      </w:tblPr>
      <w:tblGrid>
        <w:gridCol w:w="1710"/>
        <w:gridCol w:w="1728"/>
        <w:gridCol w:w="1728"/>
        <w:gridCol w:w="1480"/>
        <w:gridCol w:w="1544"/>
        <w:gridCol w:w="1417"/>
      </w:tblGrid>
      <w:tr w:rsidR="00C87024" w14:paraId="79503052" w14:textId="77777777" w:rsidTr="00301A2F">
        <w:trPr>
          <w:cnfStyle w:val="100000000000" w:firstRow="1" w:lastRow="0" w:firstColumn="0" w:lastColumn="0" w:oddVBand="0" w:evenVBand="0" w:oddHBand="0" w:evenHBand="0" w:firstRowFirstColumn="0" w:firstRowLastColumn="0" w:lastRowFirstColumn="0" w:lastRowLastColumn="0"/>
          <w:cantSplit/>
          <w:tblHeader/>
        </w:trPr>
        <w:tc>
          <w:tcPr>
            <w:tcW w:w="1710" w:type="dxa"/>
            <w:tcBorders>
              <w:bottom w:val="single" w:sz="24" w:space="0" w:color="auto"/>
            </w:tcBorders>
            <w:vAlign w:val="bottom"/>
          </w:tcPr>
          <w:p w14:paraId="0C0AF28C" w14:textId="77777777" w:rsidR="00C87024" w:rsidRDefault="00C87024" w:rsidP="00831B9A">
            <w:pPr>
              <w:pStyle w:val="TableHeading"/>
              <w:jc w:val="center"/>
            </w:pPr>
            <w:r w:rsidRPr="006F3543">
              <w:t>Facility Name</w:t>
            </w:r>
          </w:p>
        </w:tc>
        <w:tc>
          <w:tcPr>
            <w:tcW w:w="1728" w:type="dxa"/>
            <w:tcBorders>
              <w:bottom w:val="single" w:sz="24" w:space="0" w:color="auto"/>
            </w:tcBorders>
            <w:vAlign w:val="bottom"/>
          </w:tcPr>
          <w:p w14:paraId="1B0798A3" w14:textId="77777777" w:rsidR="00C87024" w:rsidRDefault="00C87024" w:rsidP="00831B9A">
            <w:pPr>
              <w:pStyle w:val="TableHeadingRight"/>
              <w:jc w:val="center"/>
            </w:pPr>
            <w:r w:rsidRPr="006F3543">
              <w:t>Type</w:t>
            </w:r>
          </w:p>
        </w:tc>
        <w:tc>
          <w:tcPr>
            <w:tcW w:w="1728" w:type="dxa"/>
            <w:tcBorders>
              <w:bottom w:val="single" w:sz="24" w:space="0" w:color="auto"/>
            </w:tcBorders>
            <w:vAlign w:val="bottom"/>
          </w:tcPr>
          <w:p w14:paraId="0D776C66" w14:textId="77777777" w:rsidR="00C87024" w:rsidRDefault="00C87024" w:rsidP="00831B9A">
            <w:pPr>
              <w:pStyle w:val="TableHeadingCenter"/>
            </w:pPr>
            <w:r w:rsidRPr="006F3543">
              <w:t>Location</w:t>
            </w:r>
          </w:p>
        </w:tc>
        <w:tc>
          <w:tcPr>
            <w:tcW w:w="1480" w:type="dxa"/>
            <w:tcBorders>
              <w:bottom w:val="single" w:sz="24" w:space="0" w:color="auto"/>
            </w:tcBorders>
            <w:vAlign w:val="bottom"/>
          </w:tcPr>
          <w:p w14:paraId="39864DF6" w14:textId="77777777" w:rsidR="00C87024" w:rsidRDefault="00C87024" w:rsidP="00831B9A">
            <w:pPr>
              <w:pStyle w:val="TableHeadingCenter"/>
            </w:pPr>
            <w:r w:rsidRPr="006F3543">
              <w:t>Landowner the Facility is on</w:t>
            </w:r>
          </w:p>
        </w:tc>
        <w:tc>
          <w:tcPr>
            <w:tcW w:w="1544" w:type="dxa"/>
            <w:tcBorders>
              <w:bottom w:val="single" w:sz="24" w:space="0" w:color="auto"/>
            </w:tcBorders>
            <w:vAlign w:val="bottom"/>
          </w:tcPr>
          <w:p w14:paraId="7069A617" w14:textId="77777777" w:rsidR="00C87024" w:rsidRDefault="00C87024" w:rsidP="00831B9A">
            <w:pPr>
              <w:pStyle w:val="TableHeadingCenter"/>
            </w:pPr>
            <w:r w:rsidRPr="006F3543">
              <w:t>Direct Capital Responsibility</w:t>
            </w:r>
          </w:p>
        </w:tc>
        <w:tc>
          <w:tcPr>
            <w:tcW w:w="1417" w:type="dxa"/>
            <w:tcBorders>
              <w:bottom w:val="single" w:sz="24" w:space="0" w:color="auto"/>
            </w:tcBorders>
            <w:vAlign w:val="bottom"/>
          </w:tcPr>
          <w:p w14:paraId="2015A463" w14:textId="77777777" w:rsidR="00C87024" w:rsidRDefault="00C87024" w:rsidP="00831B9A">
            <w:pPr>
              <w:pStyle w:val="TableHeadingCenter"/>
            </w:pPr>
            <w:r w:rsidRPr="006F3543">
              <w:t>TERM Rating</w:t>
            </w:r>
          </w:p>
        </w:tc>
      </w:tr>
      <w:tr w:rsidR="00C87024" w14:paraId="52EBD584" w14:textId="77777777" w:rsidTr="00301A2F">
        <w:trPr>
          <w:cantSplit/>
        </w:trPr>
        <w:tc>
          <w:tcPr>
            <w:tcW w:w="1710" w:type="dxa"/>
            <w:tcBorders>
              <w:top w:val="single" w:sz="24" w:space="0" w:color="auto"/>
            </w:tcBorders>
          </w:tcPr>
          <w:p w14:paraId="145AA923" w14:textId="77777777" w:rsidR="00C87024" w:rsidRDefault="00C87024">
            <w:pPr>
              <w:pStyle w:val="TableBody"/>
            </w:pPr>
            <w:r w:rsidRPr="007F034D">
              <w:t>New Bedford Terminal</w:t>
            </w:r>
          </w:p>
        </w:tc>
        <w:tc>
          <w:tcPr>
            <w:tcW w:w="1728" w:type="dxa"/>
            <w:tcBorders>
              <w:top w:val="single" w:sz="24" w:space="0" w:color="auto"/>
            </w:tcBorders>
          </w:tcPr>
          <w:p w14:paraId="75175431" w14:textId="77777777" w:rsidR="00C87024" w:rsidRDefault="00C87024">
            <w:pPr>
              <w:pStyle w:val="TableBodyRight"/>
              <w:jc w:val="center"/>
            </w:pPr>
            <w:r w:rsidRPr="007F034D">
              <w:t xml:space="preserve">Passenger - Bus transfer center </w:t>
            </w:r>
          </w:p>
        </w:tc>
        <w:tc>
          <w:tcPr>
            <w:tcW w:w="1728" w:type="dxa"/>
            <w:tcBorders>
              <w:top w:val="single" w:sz="24" w:space="0" w:color="auto"/>
            </w:tcBorders>
          </w:tcPr>
          <w:p w14:paraId="1B05C9A6" w14:textId="77777777" w:rsidR="00C87024" w:rsidRDefault="00C87024">
            <w:pPr>
              <w:pStyle w:val="TableBodyCenter"/>
            </w:pPr>
            <w:r w:rsidRPr="007F034D">
              <w:t>134 Elm Street, New Bedford, MA 02740</w:t>
            </w:r>
          </w:p>
        </w:tc>
        <w:tc>
          <w:tcPr>
            <w:tcW w:w="1480" w:type="dxa"/>
            <w:tcBorders>
              <w:top w:val="single" w:sz="24" w:space="0" w:color="auto"/>
            </w:tcBorders>
          </w:tcPr>
          <w:p w14:paraId="4815A3DF" w14:textId="77777777" w:rsidR="00C87024" w:rsidRDefault="00C87024">
            <w:pPr>
              <w:pStyle w:val="TableBodyCenter"/>
            </w:pPr>
            <w:r w:rsidRPr="007F034D">
              <w:t>SRTA</w:t>
            </w:r>
          </w:p>
        </w:tc>
        <w:tc>
          <w:tcPr>
            <w:tcW w:w="1544" w:type="dxa"/>
            <w:tcBorders>
              <w:top w:val="single" w:sz="24" w:space="0" w:color="auto"/>
            </w:tcBorders>
          </w:tcPr>
          <w:p w14:paraId="013C6F31" w14:textId="77777777" w:rsidR="00C87024" w:rsidRDefault="00C87024">
            <w:pPr>
              <w:pStyle w:val="TableBodyCenter"/>
            </w:pPr>
            <w:r w:rsidRPr="007F034D">
              <w:t>SRTA</w:t>
            </w:r>
          </w:p>
        </w:tc>
        <w:tc>
          <w:tcPr>
            <w:tcW w:w="1417" w:type="dxa"/>
            <w:tcBorders>
              <w:top w:val="single" w:sz="24" w:space="0" w:color="auto"/>
            </w:tcBorders>
          </w:tcPr>
          <w:p w14:paraId="068261BA" w14:textId="77777777" w:rsidR="00C87024" w:rsidRDefault="00C87024">
            <w:pPr>
              <w:pStyle w:val="TableBodyCenter"/>
            </w:pPr>
            <w:r w:rsidRPr="007F034D">
              <w:t>3</w:t>
            </w:r>
          </w:p>
        </w:tc>
      </w:tr>
      <w:tr w:rsidR="00C87024" w14:paraId="15207297" w14:textId="77777777" w:rsidTr="00301A2F">
        <w:trPr>
          <w:cantSplit/>
        </w:trPr>
        <w:tc>
          <w:tcPr>
            <w:tcW w:w="1710" w:type="dxa"/>
            <w:tcBorders>
              <w:bottom w:val="single" w:sz="4" w:space="0" w:color="auto"/>
            </w:tcBorders>
          </w:tcPr>
          <w:p w14:paraId="3C6B1016" w14:textId="77777777" w:rsidR="00C87024" w:rsidRDefault="00C87024">
            <w:pPr>
              <w:pStyle w:val="TableBody"/>
            </w:pPr>
            <w:r w:rsidRPr="007F034D">
              <w:t>New Bedford Maintenance Facility</w:t>
            </w:r>
          </w:p>
        </w:tc>
        <w:tc>
          <w:tcPr>
            <w:tcW w:w="1728" w:type="dxa"/>
            <w:tcBorders>
              <w:bottom w:val="single" w:sz="4" w:space="0" w:color="auto"/>
            </w:tcBorders>
          </w:tcPr>
          <w:p w14:paraId="7255027E" w14:textId="77777777" w:rsidR="00C87024" w:rsidRDefault="00C87024">
            <w:pPr>
              <w:pStyle w:val="TableBodyCenter"/>
            </w:pPr>
            <w:r w:rsidRPr="007F034D">
              <w:t xml:space="preserve">General purpose maintenance facility/depot </w:t>
            </w:r>
          </w:p>
        </w:tc>
        <w:tc>
          <w:tcPr>
            <w:tcW w:w="1728" w:type="dxa"/>
            <w:tcBorders>
              <w:bottom w:val="single" w:sz="4" w:space="0" w:color="auto"/>
            </w:tcBorders>
          </w:tcPr>
          <w:p w14:paraId="424D8832" w14:textId="77777777" w:rsidR="00C87024" w:rsidRDefault="00C87024">
            <w:pPr>
              <w:pStyle w:val="TableBodyCenter"/>
            </w:pPr>
            <w:r w:rsidRPr="4ED09AEE">
              <w:t>65 Potomska Street, New Bedford, MA 02740</w:t>
            </w:r>
          </w:p>
        </w:tc>
        <w:tc>
          <w:tcPr>
            <w:tcW w:w="1480" w:type="dxa"/>
            <w:tcBorders>
              <w:bottom w:val="single" w:sz="4" w:space="0" w:color="auto"/>
            </w:tcBorders>
          </w:tcPr>
          <w:p w14:paraId="336EB9B6" w14:textId="77777777" w:rsidR="00C87024" w:rsidRDefault="00C87024">
            <w:pPr>
              <w:pStyle w:val="TableBodyCenter"/>
            </w:pPr>
            <w:r w:rsidRPr="007F034D">
              <w:t>SRTA</w:t>
            </w:r>
          </w:p>
        </w:tc>
        <w:tc>
          <w:tcPr>
            <w:tcW w:w="1544" w:type="dxa"/>
            <w:tcBorders>
              <w:bottom w:val="single" w:sz="4" w:space="0" w:color="auto"/>
            </w:tcBorders>
          </w:tcPr>
          <w:p w14:paraId="39D742E6" w14:textId="77777777" w:rsidR="00C87024" w:rsidRDefault="00C87024">
            <w:pPr>
              <w:pStyle w:val="TableBodyCenter"/>
            </w:pPr>
            <w:r w:rsidRPr="007F034D">
              <w:t>SRTA</w:t>
            </w:r>
          </w:p>
        </w:tc>
        <w:tc>
          <w:tcPr>
            <w:tcW w:w="1417" w:type="dxa"/>
            <w:tcBorders>
              <w:bottom w:val="single" w:sz="4" w:space="0" w:color="auto"/>
            </w:tcBorders>
          </w:tcPr>
          <w:p w14:paraId="122E4BD9" w14:textId="77777777" w:rsidR="00C87024" w:rsidRDefault="00C87024">
            <w:pPr>
              <w:pStyle w:val="TableBodyCenter"/>
            </w:pPr>
            <w:r w:rsidRPr="007F034D">
              <w:t>3</w:t>
            </w:r>
          </w:p>
        </w:tc>
      </w:tr>
      <w:tr w:rsidR="00C87024" w14:paraId="700FC9BA" w14:textId="77777777" w:rsidTr="00301A2F">
        <w:trPr>
          <w:cantSplit/>
        </w:trPr>
        <w:tc>
          <w:tcPr>
            <w:tcW w:w="1710" w:type="dxa"/>
          </w:tcPr>
          <w:p w14:paraId="18D8CB85" w14:textId="77777777" w:rsidR="00C87024" w:rsidRDefault="00C87024">
            <w:pPr>
              <w:pStyle w:val="TableBody"/>
            </w:pPr>
            <w:r w:rsidRPr="007F034D">
              <w:t>Fall River Terminal</w:t>
            </w:r>
          </w:p>
        </w:tc>
        <w:tc>
          <w:tcPr>
            <w:tcW w:w="1728" w:type="dxa"/>
          </w:tcPr>
          <w:p w14:paraId="50047DCA" w14:textId="77777777" w:rsidR="00C87024" w:rsidRDefault="00C87024">
            <w:pPr>
              <w:pStyle w:val="TableBody"/>
              <w:jc w:val="center"/>
            </w:pPr>
            <w:r w:rsidRPr="007F034D">
              <w:t xml:space="preserve">Passenger - Bus transfer center </w:t>
            </w:r>
          </w:p>
        </w:tc>
        <w:tc>
          <w:tcPr>
            <w:tcW w:w="1728" w:type="dxa"/>
          </w:tcPr>
          <w:p w14:paraId="575A8B5E" w14:textId="77777777" w:rsidR="00C87024" w:rsidRDefault="00C87024">
            <w:pPr>
              <w:pStyle w:val="TableBody"/>
              <w:jc w:val="center"/>
            </w:pPr>
            <w:r w:rsidRPr="007F034D">
              <w:t>118 4th Street, Fall River, MA 02721</w:t>
            </w:r>
          </w:p>
        </w:tc>
        <w:tc>
          <w:tcPr>
            <w:tcW w:w="1480" w:type="dxa"/>
          </w:tcPr>
          <w:p w14:paraId="47A17EF2" w14:textId="77777777" w:rsidR="00C87024" w:rsidRDefault="00C87024">
            <w:pPr>
              <w:pStyle w:val="TableBody"/>
              <w:jc w:val="center"/>
            </w:pPr>
            <w:r w:rsidRPr="007F034D">
              <w:t>SRTA</w:t>
            </w:r>
          </w:p>
        </w:tc>
        <w:tc>
          <w:tcPr>
            <w:tcW w:w="1544" w:type="dxa"/>
          </w:tcPr>
          <w:p w14:paraId="198FF60A" w14:textId="77777777" w:rsidR="00C87024" w:rsidRDefault="00C87024">
            <w:pPr>
              <w:pStyle w:val="TableBody"/>
              <w:jc w:val="center"/>
            </w:pPr>
            <w:r w:rsidRPr="007F034D">
              <w:t>SRTA</w:t>
            </w:r>
          </w:p>
        </w:tc>
        <w:tc>
          <w:tcPr>
            <w:tcW w:w="1417" w:type="dxa"/>
          </w:tcPr>
          <w:p w14:paraId="42DE953B" w14:textId="77777777" w:rsidR="00C87024" w:rsidRDefault="00C87024">
            <w:pPr>
              <w:pStyle w:val="TableBody"/>
              <w:jc w:val="center"/>
            </w:pPr>
            <w:r w:rsidRPr="007F034D">
              <w:t>5</w:t>
            </w:r>
          </w:p>
        </w:tc>
      </w:tr>
      <w:tr w:rsidR="00C87024" w14:paraId="5C975034" w14:textId="77777777" w:rsidTr="00301A2F">
        <w:trPr>
          <w:cantSplit/>
        </w:trPr>
        <w:tc>
          <w:tcPr>
            <w:tcW w:w="1710" w:type="dxa"/>
          </w:tcPr>
          <w:p w14:paraId="28BAE7D9" w14:textId="77777777" w:rsidR="00C87024" w:rsidRDefault="00C87024">
            <w:pPr>
              <w:pStyle w:val="TableBody"/>
            </w:pPr>
            <w:r w:rsidRPr="007F034D">
              <w:t>Fall River Maintenance Facility</w:t>
            </w:r>
          </w:p>
        </w:tc>
        <w:tc>
          <w:tcPr>
            <w:tcW w:w="1728" w:type="dxa"/>
          </w:tcPr>
          <w:p w14:paraId="255D2C4D" w14:textId="77777777" w:rsidR="00C87024" w:rsidRDefault="00C87024">
            <w:pPr>
              <w:pStyle w:val="TableBody"/>
              <w:jc w:val="center"/>
            </w:pPr>
            <w:r w:rsidRPr="007F034D">
              <w:t xml:space="preserve">General purpose maintenance facility/depot </w:t>
            </w:r>
          </w:p>
        </w:tc>
        <w:tc>
          <w:tcPr>
            <w:tcW w:w="1728" w:type="dxa"/>
          </w:tcPr>
          <w:p w14:paraId="02794FDB" w14:textId="77777777" w:rsidR="00C87024" w:rsidRDefault="00C87024">
            <w:pPr>
              <w:pStyle w:val="TableBody"/>
              <w:jc w:val="center"/>
            </w:pPr>
            <w:r w:rsidRPr="007F034D">
              <w:t>601 Brayton Avenue, Fall River, MA 02721</w:t>
            </w:r>
          </w:p>
        </w:tc>
        <w:tc>
          <w:tcPr>
            <w:tcW w:w="1480" w:type="dxa"/>
          </w:tcPr>
          <w:p w14:paraId="02F93BC9" w14:textId="77777777" w:rsidR="00C87024" w:rsidRDefault="00C87024">
            <w:pPr>
              <w:pStyle w:val="TableBody"/>
              <w:jc w:val="center"/>
            </w:pPr>
            <w:r w:rsidRPr="007F034D">
              <w:t>SRTA</w:t>
            </w:r>
          </w:p>
        </w:tc>
        <w:tc>
          <w:tcPr>
            <w:tcW w:w="1544" w:type="dxa"/>
          </w:tcPr>
          <w:p w14:paraId="2E773C7B" w14:textId="77777777" w:rsidR="00C87024" w:rsidRDefault="00C87024">
            <w:pPr>
              <w:pStyle w:val="TableBody"/>
              <w:jc w:val="center"/>
            </w:pPr>
            <w:r w:rsidRPr="007F034D">
              <w:t>SRTA</w:t>
            </w:r>
          </w:p>
        </w:tc>
        <w:tc>
          <w:tcPr>
            <w:tcW w:w="1417" w:type="dxa"/>
          </w:tcPr>
          <w:p w14:paraId="2F57F679" w14:textId="77777777" w:rsidR="00C87024" w:rsidRDefault="00C87024">
            <w:pPr>
              <w:pStyle w:val="TableBody"/>
              <w:jc w:val="center"/>
            </w:pPr>
            <w:r w:rsidRPr="007F034D">
              <w:t>2</w:t>
            </w:r>
          </w:p>
        </w:tc>
      </w:tr>
    </w:tbl>
    <w:p w14:paraId="33ECC956" w14:textId="77777777" w:rsidR="00C87024" w:rsidRPr="003B2A59" w:rsidRDefault="00C87024" w:rsidP="00C87024">
      <w:pPr>
        <w:pStyle w:val="Source"/>
      </w:pPr>
      <w:r>
        <w:t>Source: MassDOT, SRTA</w:t>
      </w:r>
    </w:p>
    <w:p w14:paraId="1DF4B80B" w14:textId="77777777" w:rsidR="00C87024" w:rsidRDefault="00C87024" w:rsidP="00960F54">
      <w:pPr>
        <w:pStyle w:val="Heading3"/>
      </w:pPr>
      <w:bookmarkStart w:id="238" w:name="_Toc222142641"/>
      <w:r>
        <w:t>Technology</w:t>
      </w:r>
      <w:bookmarkEnd w:id="238"/>
    </w:p>
    <w:p w14:paraId="504542A1" w14:textId="58E232BC" w:rsidR="00C87024" w:rsidRDefault="00C87024" w:rsidP="00C87024">
      <w:pPr>
        <w:pStyle w:val="BodyText"/>
      </w:pPr>
      <w:r w:rsidRPr="00D96BEA">
        <w:t>In addition to the</w:t>
      </w:r>
      <w:r>
        <w:t xml:space="preserve"> vehicles and facilities previously noted, SRTA also has the following technology assets: </w:t>
      </w:r>
    </w:p>
    <w:p w14:paraId="0C1A0304" w14:textId="17723F9B" w:rsidR="00C87024" w:rsidRDefault="00D84399" w:rsidP="00831B9A">
      <w:pPr>
        <w:pStyle w:val="ListBullet"/>
      </w:pPr>
      <w:r>
        <w:lastRenderedPageBreak/>
        <w:t>Clever Devices</w:t>
      </w:r>
      <w:r w:rsidR="00C87024">
        <w:t xml:space="preserve"> </w:t>
      </w:r>
      <w:r w:rsidR="00180BD1">
        <w:t xml:space="preserve">Ltd. </w:t>
      </w:r>
      <w:r w:rsidR="002408CD">
        <w:t>automatic passenger counting (</w:t>
      </w:r>
      <w:r w:rsidR="00C87024">
        <w:t>APC</w:t>
      </w:r>
      <w:r w:rsidR="002408CD">
        <w:t>)</w:t>
      </w:r>
      <w:r w:rsidR="00C87024">
        <w:t xml:space="preserve"> technology </w:t>
      </w:r>
    </w:p>
    <w:p w14:paraId="0BD6090C" w14:textId="5FCE8477" w:rsidR="00136A6D" w:rsidRDefault="00D84399" w:rsidP="00136A6D">
      <w:pPr>
        <w:pStyle w:val="ListBullet"/>
      </w:pPr>
      <w:r>
        <w:t>Clever Devices</w:t>
      </w:r>
      <w:r w:rsidR="00C87024">
        <w:t xml:space="preserve"> </w:t>
      </w:r>
      <w:r w:rsidR="00180BD1">
        <w:t xml:space="preserve">Ltd. computer aided dispatch/automatic vehicle location </w:t>
      </w:r>
      <w:r w:rsidR="00B876E0">
        <w:t>(</w:t>
      </w:r>
      <w:r w:rsidR="00136A6D">
        <w:t>CAD/</w:t>
      </w:r>
      <w:r w:rsidR="00C87024">
        <w:t>AVL</w:t>
      </w:r>
      <w:r w:rsidR="00B876E0">
        <w:t>)</w:t>
      </w:r>
      <w:r w:rsidR="00C87024">
        <w:t xml:space="preserve"> technology</w:t>
      </w:r>
    </w:p>
    <w:p w14:paraId="1816DF93" w14:textId="3E157C94" w:rsidR="00D84399" w:rsidRDefault="00D84399" w:rsidP="00831B9A">
      <w:pPr>
        <w:pStyle w:val="ListBullet"/>
      </w:pPr>
      <w:r>
        <w:t xml:space="preserve">TripSpark </w:t>
      </w:r>
      <w:r w:rsidR="00180BD1">
        <w:t xml:space="preserve">Technologies </w:t>
      </w:r>
      <w:r>
        <w:t>N</w:t>
      </w:r>
      <w:r w:rsidR="00136A6D">
        <w:t xml:space="preserve">ovus </w:t>
      </w:r>
      <w:r w:rsidR="00052F47">
        <w:t>demand response</w:t>
      </w:r>
      <w:r w:rsidR="00136A6D">
        <w:t xml:space="preserve"> trip booking software</w:t>
      </w:r>
    </w:p>
    <w:p w14:paraId="723F85A5" w14:textId="46068766" w:rsidR="003C5CFB" w:rsidRDefault="003C5CFB" w:rsidP="00831B9A">
      <w:pPr>
        <w:pStyle w:val="ListBullet"/>
      </w:pPr>
      <w:r>
        <w:t xml:space="preserve">Enghouse </w:t>
      </w:r>
      <w:r w:rsidR="007E01CD">
        <w:t xml:space="preserve">Transportation </w:t>
      </w:r>
      <w:r>
        <w:t xml:space="preserve">Sched21 Lite </w:t>
      </w:r>
      <w:r w:rsidR="00940A91">
        <w:t>and Clever Devices Cleverworks</w:t>
      </w:r>
      <w:r>
        <w:t xml:space="preserve"> </w:t>
      </w:r>
      <w:r w:rsidR="00180BD1">
        <w:t>fixed route scheduling software</w:t>
      </w:r>
    </w:p>
    <w:p w14:paraId="5C2C7965" w14:textId="77777777" w:rsidR="00C87024" w:rsidRDefault="00C87024" w:rsidP="00831B9A">
      <w:pPr>
        <w:pStyle w:val="ListBullet"/>
      </w:pPr>
      <w:r>
        <w:t xml:space="preserve">Upcoming QR codes on signs directing to bus information </w:t>
      </w:r>
    </w:p>
    <w:p w14:paraId="679DBC63" w14:textId="5A0C656C" w:rsidR="00726FE8" w:rsidRDefault="00A70353" w:rsidP="00831B9A">
      <w:pPr>
        <w:pStyle w:val="ListBullet"/>
      </w:pPr>
      <w:r>
        <w:t xml:space="preserve">Seon and REI cameras on-board </w:t>
      </w:r>
      <w:r w:rsidR="00180BD1">
        <w:t>fixed route and demand response vehicles</w:t>
      </w:r>
    </w:p>
    <w:p w14:paraId="5BD8E1CA" w14:textId="0190A0D8" w:rsidR="00A70353" w:rsidRDefault="00971C91" w:rsidP="00831B9A">
      <w:pPr>
        <w:pStyle w:val="ListBullet"/>
      </w:pPr>
      <w:r>
        <w:t>AssetWorks Maintenance Management Software</w:t>
      </w:r>
    </w:p>
    <w:p w14:paraId="6F39E234" w14:textId="55F3D1F7" w:rsidR="00971C91" w:rsidRDefault="00A07143" w:rsidP="00831B9A">
      <w:pPr>
        <w:pStyle w:val="ListBullet"/>
      </w:pPr>
      <w:r>
        <w:t>S&amp;A Systems</w:t>
      </w:r>
      <w:r w:rsidR="00B57E54">
        <w:t xml:space="preserve"> Inc. </w:t>
      </w:r>
      <w:r w:rsidR="00971C91">
        <w:t>Fleetwatch Fuel Management System</w:t>
      </w:r>
    </w:p>
    <w:p w14:paraId="418163E8" w14:textId="103AA71C" w:rsidR="00971C91" w:rsidRDefault="00E403BD" w:rsidP="00831B9A">
      <w:pPr>
        <w:pStyle w:val="ListBullet"/>
      </w:pPr>
      <w:r>
        <w:t xml:space="preserve">Microsoft Dynamics </w:t>
      </w:r>
      <w:r w:rsidR="00AF3E06">
        <w:t>Great Plains Financial Management System</w:t>
      </w:r>
    </w:p>
    <w:p w14:paraId="313A08FC" w14:textId="39713ED6" w:rsidR="00C87024" w:rsidRDefault="00726FE8" w:rsidP="00831B9A">
      <w:pPr>
        <w:pStyle w:val="ListBullet"/>
      </w:pPr>
      <w:r>
        <w:t xml:space="preserve">Real-time </w:t>
      </w:r>
      <w:r w:rsidR="00180BD1">
        <w:t xml:space="preserve">bus information </w:t>
      </w:r>
      <w:r w:rsidR="00C87024">
        <w:t>screens in terminals</w:t>
      </w:r>
    </w:p>
    <w:p w14:paraId="7434106E" w14:textId="0B8418BF" w:rsidR="00C87024" w:rsidRDefault="00C87024" w:rsidP="00B75EB4">
      <w:pPr>
        <w:pStyle w:val="ListBullet"/>
      </w:pPr>
      <w:r>
        <w:t>Bus</w:t>
      </w:r>
      <w:r w:rsidR="004232F3">
        <w:t>t</w:t>
      </w:r>
      <w:r>
        <w:t xml:space="preserve">racker </w:t>
      </w:r>
      <w:r w:rsidR="004232F3">
        <w:t xml:space="preserve">app </w:t>
      </w:r>
    </w:p>
    <w:p w14:paraId="6EA0ACD7" w14:textId="5F91B97D" w:rsidR="00DE00B6" w:rsidRDefault="00DE00B6" w:rsidP="00B75EB4">
      <w:pPr>
        <w:pStyle w:val="ListBullet"/>
      </w:pPr>
      <w:r>
        <w:t xml:space="preserve">Via </w:t>
      </w:r>
      <w:r w:rsidR="004D7827">
        <w:t xml:space="preserve">Transportation, Inc. </w:t>
      </w:r>
      <w:r>
        <w:t>Microtransit</w:t>
      </w:r>
    </w:p>
    <w:p w14:paraId="0C6742BA" w14:textId="77777777" w:rsidR="00C87024" w:rsidRDefault="00C87024" w:rsidP="00960F54">
      <w:pPr>
        <w:pStyle w:val="Heading2"/>
      </w:pPr>
      <w:bookmarkStart w:id="239" w:name="_Toc222142642"/>
      <w:r w:rsidRPr="00806F7F">
        <w:t>Policies and Procedures</w:t>
      </w:r>
      <w:bookmarkEnd w:id="239"/>
    </w:p>
    <w:p w14:paraId="7077894C" w14:textId="33D5B9B4" w:rsidR="00C87024" w:rsidRPr="00A04DDD" w:rsidRDefault="00C87024" w:rsidP="00C87024">
      <w:pPr>
        <w:pStyle w:val="BodyText"/>
      </w:pPr>
      <w:r>
        <w:t xml:space="preserve">SRTA’s Rules of Conduct are posted on the Authority’s website and give drivers authority to ensure the safety and comfort of all passengers; prohibit rude, loud, or abusive language; and give SRTA “the right to refuse transportation to any persons </w:t>
      </w:r>
      <w:r w:rsidRPr="00EE3CCF">
        <w:t>under the influence of</w:t>
      </w:r>
      <w:r>
        <w:t xml:space="preserve"> </w:t>
      </w:r>
      <w:r w:rsidRPr="00EE3CCF">
        <w:t>intoxicating beverages or drugs or to a person whose conduct or personal hygiene is such or</w:t>
      </w:r>
      <w:r>
        <w:t xml:space="preserve"> </w:t>
      </w:r>
      <w:r w:rsidRPr="00EE3CCF">
        <w:t>likely to be such as to make them objectionable to other passengers</w:t>
      </w:r>
      <w:r w:rsidRPr="00A43A46">
        <w:t>”</w:t>
      </w:r>
      <w:r>
        <w:t xml:space="preserve"> (SRTA 2025).</w:t>
      </w:r>
      <w:r w:rsidRPr="00A43A46">
        <w:t xml:space="preserve"> </w:t>
      </w:r>
    </w:p>
    <w:p w14:paraId="34DB1D80" w14:textId="77777777" w:rsidR="00C87024" w:rsidRPr="00A04DDD" w:rsidRDefault="00C87024" w:rsidP="00C87024">
      <w:pPr>
        <w:pStyle w:val="BodyText"/>
      </w:pPr>
      <w:r>
        <w:t xml:space="preserve">SRTA bans smoking, food and drinks, and loud music without headphones. SRTA requires passengers to sit down if possible, and for the front seats to be reserved for persons with disabilities. </w:t>
      </w:r>
    </w:p>
    <w:p w14:paraId="47EBBD95" w14:textId="168214E0" w:rsidR="007202B1" w:rsidRPr="008E2447" w:rsidRDefault="007202B1" w:rsidP="007202B1">
      <w:pPr>
        <w:pStyle w:val="BodyText"/>
      </w:pPr>
      <w:r>
        <w:t xml:space="preserve">SRTA </w:t>
      </w:r>
      <w:r w:rsidR="00361758">
        <w:t>is</w:t>
      </w:r>
      <w:r>
        <w:t xml:space="preserve"> focused on safety of passengers, staff, and the community. </w:t>
      </w:r>
      <w:r w:rsidR="00864FE0">
        <w:fldChar w:fldCharType="begin"/>
      </w:r>
      <w:r w:rsidR="00864FE0">
        <w:instrText xml:space="preserve"> REF _Ref216794845 \h </w:instrText>
      </w:r>
      <w:r w:rsidR="00864FE0">
        <w:fldChar w:fldCharType="separate"/>
      </w:r>
      <w:r w:rsidR="00E4623A">
        <w:t xml:space="preserve">Figure </w:t>
      </w:r>
      <w:r w:rsidR="00E4623A">
        <w:rPr>
          <w:noProof/>
        </w:rPr>
        <w:t>25</w:t>
      </w:r>
      <w:r w:rsidR="00864FE0">
        <w:fldChar w:fldCharType="end"/>
      </w:r>
      <w:r w:rsidRPr="4ED09AEE">
        <w:t xml:space="preserve"> </w:t>
      </w:r>
      <w:r w:rsidR="00361758">
        <w:t xml:space="preserve">illustrates the rate of </w:t>
      </w:r>
      <w:r w:rsidRPr="4ED09AEE">
        <w:t xml:space="preserve">preventable accidents </w:t>
      </w:r>
      <w:r w:rsidR="00361758">
        <w:t xml:space="preserve">since FY </w:t>
      </w:r>
      <w:r w:rsidR="004A3C0B">
        <w:t>2020. P</w:t>
      </w:r>
      <w:r w:rsidRPr="4ED09AEE">
        <w:t>reventable accidents per 100,</w:t>
      </w:r>
      <w:r>
        <w:t>000</w:t>
      </w:r>
      <w:r w:rsidRPr="4ED09AEE">
        <w:t xml:space="preserve"> </w:t>
      </w:r>
      <w:r w:rsidR="009E494A">
        <w:t xml:space="preserve">vehicle revenue miles </w:t>
      </w:r>
      <w:r w:rsidRPr="4ED09AEE">
        <w:t>increas</w:t>
      </w:r>
      <w:r>
        <w:t>ed</w:t>
      </w:r>
      <w:r w:rsidRPr="4ED09AEE">
        <w:t xml:space="preserve"> </w:t>
      </w:r>
      <w:r w:rsidR="004A3C0B">
        <w:t>since FY 2021, though it</w:t>
      </w:r>
      <w:r w:rsidRPr="4ED09AEE">
        <w:t xml:space="preserve"> is important to note </w:t>
      </w:r>
      <w:r w:rsidR="004A3C0B">
        <w:t>that this</w:t>
      </w:r>
      <w:r w:rsidRPr="4ED09AEE">
        <w:t xml:space="preserve"> increase is by </w:t>
      </w:r>
      <w:r w:rsidR="004A3C0B">
        <w:t>fewer</w:t>
      </w:r>
      <w:r w:rsidRPr="4ED09AEE">
        <w:t xml:space="preserve"> than </w:t>
      </w:r>
      <w:r>
        <w:t>one</w:t>
      </w:r>
      <w:r w:rsidRPr="4ED09AEE">
        <w:t xml:space="preserve"> preventable accident per 100,000 </w:t>
      </w:r>
      <w:r w:rsidR="009E494A">
        <w:t>vehicle revenue miles</w:t>
      </w:r>
      <w:r w:rsidRPr="4ED09AEE">
        <w:t xml:space="preserve">. </w:t>
      </w:r>
    </w:p>
    <w:p w14:paraId="39D4D64B" w14:textId="66DA9867" w:rsidR="007202B1" w:rsidRDefault="007202B1" w:rsidP="007202B1">
      <w:pPr>
        <w:pStyle w:val="Caption"/>
      </w:pPr>
      <w:bookmarkStart w:id="240" w:name="_Ref216794845"/>
      <w:bookmarkStart w:id="241" w:name="_Toc222142723"/>
      <w:r>
        <w:lastRenderedPageBreak/>
        <w:t xml:space="preserve">Figure </w:t>
      </w:r>
      <w:r w:rsidR="00686922">
        <w:fldChar w:fldCharType="begin"/>
      </w:r>
      <w:r w:rsidR="00686922">
        <w:instrText xml:space="preserve"> SEQ Figure \* ARABIC </w:instrText>
      </w:r>
      <w:r w:rsidR="00686922">
        <w:fldChar w:fldCharType="separate"/>
      </w:r>
      <w:r w:rsidR="00E4623A">
        <w:rPr>
          <w:noProof/>
        </w:rPr>
        <w:t>25</w:t>
      </w:r>
      <w:r w:rsidR="00686922">
        <w:fldChar w:fldCharType="end"/>
      </w:r>
      <w:bookmarkEnd w:id="240"/>
      <w:r>
        <w:t xml:space="preserve">. </w:t>
      </w:r>
      <w:r w:rsidR="00E4623A">
        <w:t xml:space="preserve">Number of </w:t>
      </w:r>
      <w:r w:rsidRPr="0061026E">
        <w:t xml:space="preserve">Preventable Accidents per 100,000 </w:t>
      </w:r>
      <w:r w:rsidR="009E494A">
        <w:t>Vehicle Revenue Miles</w:t>
      </w:r>
      <w:r w:rsidR="009E494A" w:rsidRPr="0061026E">
        <w:t xml:space="preserve"> </w:t>
      </w:r>
      <w:r w:rsidRPr="0061026E">
        <w:t>(FY 2020</w:t>
      </w:r>
      <w:r w:rsidR="00340A59">
        <w:t xml:space="preserve"> </w:t>
      </w:r>
      <w:r w:rsidRPr="0061026E">
        <w:t>–</w:t>
      </w:r>
      <w:r w:rsidR="00340A59">
        <w:t xml:space="preserve"> </w:t>
      </w:r>
      <w:r w:rsidRPr="0061026E">
        <w:t>FY 2024)</w:t>
      </w:r>
      <w:bookmarkEnd w:id="241"/>
    </w:p>
    <w:p w14:paraId="352DDAEE" w14:textId="77777777" w:rsidR="007202B1" w:rsidRDefault="007202B1" w:rsidP="007202B1">
      <w:pPr>
        <w:pStyle w:val="FigureParagraph"/>
      </w:pPr>
      <w:r>
        <w:rPr>
          <w:noProof/>
        </w:rPr>
        <w:drawing>
          <wp:inline distT="0" distB="0" distL="0" distR="0" wp14:anchorId="3B34B494" wp14:editId="17AE63FB">
            <wp:extent cx="5943600" cy="3200400"/>
            <wp:effectExtent l="0" t="0" r="0" b="0"/>
            <wp:docPr id="524094678" name="Chart 1" descr="Bar chart showing preventable accidents per 100,000 vehicle revenue miles from FY 2020 to FY 2024. The rate of preventable accidents was 10.52 per 100,000 miles in 2020, dropped to 6.42 in 2021, and then significantly rose over three years to 26.81 in 2024.">
              <a:extLst xmlns:a="http://schemas.openxmlformats.org/drawingml/2006/main">
                <a:ext uri="{FF2B5EF4-FFF2-40B4-BE49-F238E27FC236}">
                  <a16:creationId xmlns:a16="http://schemas.microsoft.com/office/drawing/2014/main" id="{0AF54834-0396-4698-BF77-1B5C6C49BBD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3"/>
              </a:graphicData>
            </a:graphic>
          </wp:inline>
        </w:drawing>
      </w:r>
    </w:p>
    <w:p w14:paraId="29E958EA" w14:textId="15553850" w:rsidR="007202B1" w:rsidRDefault="00A557D2" w:rsidP="00C87024">
      <w:pPr>
        <w:pStyle w:val="BodyText"/>
      </w:pPr>
      <w:r>
        <w:t>Source: SRTA</w:t>
      </w:r>
    </w:p>
    <w:p w14:paraId="1AB0B2B3" w14:textId="05B2EBC5" w:rsidR="00C87024" w:rsidRPr="008D3D93" w:rsidRDefault="00C87024" w:rsidP="00C87024">
      <w:pPr>
        <w:pStyle w:val="BodyText"/>
      </w:pPr>
      <w:r w:rsidRPr="4ED09AEE">
        <w:t xml:space="preserve">SRTA has a target of </w:t>
      </w:r>
      <w:r w:rsidR="004A3C0B">
        <w:t>zero</w:t>
      </w:r>
      <w:r w:rsidR="004A3C0B" w:rsidRPr="4ED09AEE">
        <w:t xml:space="preserve"> </w:t>
      </w:r>
      <w:r w:rsidRPr="4ED09AEE">
        <w:t xml:space="preserve">fatalities per </w:t>
      </w:r>
      <w:r w:rsidR="002F4006">
        <w:t xml:space="preserve">million </w:t>
      </w:r>
      <w:r w:rsidR="009E494A">
        <w:t>vehicle revenue miles</w:t>
      </w:r>
      <w:r w:rsidR="009E494A" w:rsidRPr="4ED09AEE">
        <w:t xml:space="preserve"> </w:t>
      </w:r>
      <w:r w:rsidRPr="4ED09AEE">
        <w:t xml:space="preserve">for both demand response and fixed route. SRTA met this target in each </w:t>
      </w:r>
      <w:r w:rsidR="00805EDF">
        <w:t>fiscal year</w:t>
      </w:r>
      <w:r w:rsidR="00805EDF" w:rsidRPr="4ED09AEE">
        <w:t xml:space="preserve"> </w:t>
      </w:r>
      <w:r w:rsidRPr="4ED09AEE">
        <w:t xml:space="preserve">from FY 2021 to FY </w:t>
      </w:r>
      <w:r w:rsidR="006607EA" w:rsidRPr="4ED09AEE">
        <w:t>202</w:t>
      </w:r>
      <w:r w:rsidR="006607EA">
        <w:t>3</w:t>
      </w:r>
      <w:r w:rsidR="006607EA" w:rsidRPr="4ED09AEE">
        <w:t xml:space="preserve"> </w:t>
      </w:r>
      <w:r w:rsidRPr="4ED09AEE">
        <w:t xml:space="preserve">except for </w:t>
      </w:r>
      <w:r w:rsidR="001F728F" w:rsidRPr="4ED09AEE">
        <w:t>FY</w:t>
      </w:r>
      <w:r w:rsidR="001F728F">
        <w:t> </w:t>
      </w:r>
      <w:r w:rsidRPr="4ED09AEE">
        <w:t xml:space="preserve">2022 when there was unfortunately a </w:t>
      </w:r>
      <w:r>
        <w:t xml:space="preserve">service-related accident resulting in a </w:t>
      </w:r>
      <w:r w:rsidRPr="4ED09AEE">
        <w:t>fatality on a fixed route service (</w:t>
      </w:r>
      <w:r>
        <w:fldChar w:fldCharType="begin"/>
      </w:r>
      <w:r>
        <w:instrText xml:space="preserve"> REF _Ref202974024 \h </w:instrText>
      </w:r>
      <w:r>
        <w:fldChar w:fldCharType="separate"/>
      </w:r>
      <w:r w:rsidR="00E4623A">
        <w:t xml:space="preserve">Figure </w:t>
      </w:r>
      <w:r w:rsidR="00E4623A">
        <w:rPr>
          <w:noProof/>
        </w:rPr>
        <w:t>26</w:t>
      </w:r>
      <w:r>
        <w:fldChar w:fldCharType="end"/>
      </w:r>
      <w:r w:rsidRPr="4ED09AEE">
        <w:t>).</w:t>
      </w:r>
    </w:p>
    <w:p w14:paraId="07C4390C" w14:textId="6BC27BD8" w:rsidR="00C87024" w:rsidRDefault="00C87024" w:rsidP="00C87024">
      <w:pPr>
        <w:pStyle w:val="Caption"/>
      </w:pPr>
      <w:bookmarkStart w:id="242" w:name="_Ref202974024"/>
      <w:bookmarkStart w:id="243" w:name="_Toc222142724"/>
      <w:r>
        <w:lastRenderedPageBreak/>
        <w:t xml:space="preserve">Figure </w:t>
      </w:r>
      <w:r w:rsidR="00686922">
        <w:fldChar w:fldCharType="begin"/>
      </w:r>
      <w:r w:rsidR="00686922">
        <w:instrText xml:space="preserve"> SEQ Figure \* ARABIC </w:instrText>
      </w:r>
      <w:r w:rsidR="00686922">
        <w:fldChar w:fldCharType="separate"/>
      </w:r>
      <w:r w:rsidR="00E4623A">
        <w:rPr>
          <w:noProof/>
        </w:rPr>
        <w:t>26</w:t>
      </w:r>
      <w:r w:rsidR="00686922">
        <w:fldChar w:fldCharType="end"/>
      </w:r>
      <w:bookmarkEnd w:id="242"/>
      <w:r>
        <w:t xml:space="preserve">. </w:t>
      </w:r>
      <w:r w:rsidR="00E4623A">
        <w:t xml:space="preserve">Number of </w:t>
      </w:r>
      <w:r w:rsidRPr="00CE10E6">
        <w:t xml:space="preserve">Fatalities per </w:t>
      </w:r>
      <w:r w:rsidR="00271EE5">
        <w:t xml:space="preserve">Million </w:t>
      </w:r>
      <w:r w:rsidR="009E494A">
        <w:t xml:space="preserve">Vehicle Revenue Miles </w:t>
      </w:r>
      <w:r>
        <w:t>(</w:t>
      </w:r>
      <w:r w:rsidRPr="00CE10E6">
        <w:t>FY</w:t>
      </w:r>
      <w:r w:rsidR="00F97490">
        <w:t xml:space="preserve"> </w:t>
      </w:r>
      <w:r w:rsidRPr="00CE10E6">
        <w:t>2020</w:t>
      </w:r>
      <w:r w:rsidR="00340A59">
        <w:t xml:space="preserve"> </w:t>
      </w:r>
      <w:r w:rsidRPr="00CE10E6">
        <w:t>–</w:t>
      </w:r>
      <w:r w:rsidR="00340A59">
        <w:t xml:space="preserve"> </w:t>
      </w:r>
      <w:r w:rsidRPr="00CE10E6">
        <w:t>FY</w:t>
      </w:r>
      <w:r w:rsidR="00F97490">
        <w:t xml:space="preserve"> </w:t>
      </w:r>
      <w:r w:rsidR="006607EA" w:rsidRPr="00CE10E6">
        <w:t>202</w:t>
      </w:r>
      <w:r w:rsidR="006607EA">
        <w:t>3</w:t>
      </w:r>
      <w:r>
        <w:t>)</w:t>
      </w:r>
      <w:bookmarkEnd w:id="243"/>
    </w:p>
    <w:p w14:paraId="0DCD47CC" w14:textId="2683506A" w:rsidR="00C87024" w:rsidRPr="008E5C59" w:rsidRDefault="003B0407" w:rsidP="006229F5">
      <w:pPr>
        <w:pStyle w:val="FigureParagraph"/>
      </w:pPr>
      <w:r>
        <w:rPr>
          <w:noProof/>
        </w:rPr>
        <w:drawing>
          <wp:inline distT="0" distB="0" distL="0" distR="0" wp14:anchorId="16B0C53B" wp14:editId="3DA4CF5F">
            <wp:extent cx="5943600" cy="3657600"/>
            <wp:effectExtent l="0" t="0" r="0" b="0"/>
            <wp:docPr id="443957787" name="Chart 1" descr="Horizontal bar chart showing fatalities per 1 million vehicle revenue miles for fixed route and demand response from FY 2020 to FY 2024. 0 fatalities were recorded for each mode across all years except for 2022. Fixed route experienced a rate of .6 fatalities per million miles in 2022.">
              <a:extLst xmlns:a="http://schemas.openxmlformats.org/drawingml/2006/main">
                <a:ext uri="{FF2B5EF4-FFF2-40B4-BE49-F238E27FC236}">
                  <a16:creationId xmlns:a16="http://schemas.microsoft.com/office/drawing/2014/main" id="{F27C753C-2F4C-4E39-BA44-E270B905F04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4"/>
              </a:graphicData>
            </a:graphic>
          </wp:inline>
        </w:drawing>
      </w:r>
    </w:p>
    <w:p w14:paraId="174806B3" w14:textId="77777777" w:rsidR="00C87024" w:rsidRDefault="00C87024" w:rsidP="00C87024">
      <w:pPr>
        <w:pStyle w:val="Source"/>
      </w:pPr>
      <w:r>
        <w:t>Source: SRTA</w:t>
      </w:r>
    </w:p>
    <w:p w14:paraId="4343B714" w14:textId="767D43CA" w:rsidR="00C87024" w:rsidRDefault="00C87024" w:rsidP="00C87024">
      <w:pPr>
        <w:pStyle w:val="BodyText"/>
      </w:pPr>
      <w:r w:rsidRPr="4ED09AEE">
        <w:t xml:space="preserve">SRTA sets targets for injuries per </w:t>
      </w:r>
      <w:r w:rsidR="004D60C3">
        <w:t>million</w:t>
      </w:r>
      <w:r w:rsidRPr="4ED09AEE">
        <w:t xml:space="preserve"> </w:t>
      </w:r>
      <w:r w:rsidR="009E494A">
        <w:t>vehicle revenue miles</w:t>
      </w:r>
      <w:r w:rsidR="009E494A" w:rsidRPr="4ED09AEE">
        <w:t xml:space="preserve"> </w:t>
      </w:r>
      <w:r w:rsidRPr="4ED09AEE">
        <w:t xml:space="preserve">for both demand response and fixed route services. The target for demand response was 1.9 injuries per </w:t>
      </w:r>
      <w:r w:rsidR="004D60C3">
        <w:t>million</w:t>
      </w:r>
      <w:r w:rsidRPr="4ED09AEE">
        <w:t xml:space="preserve"> </w:t>
      </w:r>
      <w:r w:rsidR="009E494A">
        <w:t>vehicle revenue miles</w:t>
      </w:r>
      <w:r w:rsidRPr="4ED09AEE">
        <w:t xml:space="preserve">, while the target for fixed route was 5.2 injuries per </w:t>
      </w:r>
      <w:r w:rsidR="004D60C3">
        <w:t>million</w:t>
      </w:r>
      <w:r w:rsidRPr="4ED09AEE">
        <w:t xml:space="preserve"> </w:t>
      </w:r>
      <w:r w:rsidR="009E494A">
        <w:t>vehicle revenue miles</w:t>
      </w:r>
      <w:r w:rsidRPr="4ED09AEE">
        <w:t xml:space="preserve">. As shown in </w:t>
      </w:r>
      <w:r>
        <w:fldChar w:fldCharType="begin"/>
      </w:r>
      <w:r>
        <w:instrText xml:space="preserve"> REF _Ref202974201 \h </w:instrText>
      </w:r>
      <w:r>
        <w:fldChar w:fldCharType="separate"/>
      </w:r>
      <w:r w:rsidR="00E4623A">
        <w:t xml:space="preserve">Figure </w:t>
      </w:r>
      <w:r w:rsidR="00E4623A">
        <w:rPr>
          <w:noProof/>
        </w:rPr>
        <w:t>27</w:t>
      </w:r>
      <w:r>
        <w:fldChar w:fldCharType="end"/>
      </w:r>
      <w:r>
        <w:t>,</w:t>
      </w:r>
      <w:r w:rsidRPr="4ED09AEE">
        <w:t xml:space="preserve"> SRTA met both targets in all years of review.</w:t>
      </w:r>
    </w:p>
    <w:p w14:paraId="17D363C4" w14:textId="09247F97" w:rsidR="00C87024" w:rsidRDefault="00C87024" w:rsidP="00C87024">
      <w:pPr>
        <w:pStyle w:val="Caption"/>
      </w:pPr>
      <w:bookmarkStart w:id="244" w:name="_Ref202974201"/>
      <w:bookmarkStart w:id="245" w:name="_Toc222142725"/>
      <w:r>
        <w:lastRenderedPageBreak/>
        <w:t xml:space="preserve">Figure </w:t>
      </w:r>
      <w:r w:rsidR="00686922">
        <w:fldChar w:fldCharType="begin"/>
      </w:r>
      <w:r w:rsidR="00686922">
        <w:instrText xml:space="preserve"> SEQ Figure \* ARABIC </w:instrText>
      </w:r>
      <w:r w:rsidR="00686922">
        <w:fldChar w:fldCharType="separate"/>
      </w:r>
      <w:r w:rsidR="00E4623A">
        <w:rPr>
          <w:noProof/>
        </w:rPr>
        <w:t>27</w:t>
      </w:r>
      <w:r w:rsidR="00686922">
        <w:fldChar w:fldCharType="end"/>
      </w:r>
      <w:bookmarkEnd w:id="244"/>
      <w:r>
        <w:t xml:space="preserve">. </w:t>
      </w:r>
      <w:r w:rsidR="00E4623A">
        <w:t xml:space="preserve">Number of </w:t>
      </w:r>
      <w:r w:rsidRPr="002B319D">
        <w:t xml:space="preserve">Injuries per </w:t>
      </w:r>
      <w:r w:rsidR="00271EE5">
        <w:t>Million</w:t>
      </w:r>
      <w:r w:rsidRPr="002B319D">
        <w:t xml:space="preserve"> </w:t>
      </w:r>
      <w:r w:rsidR="009E494A">
        <w:t>Vehicle Revenue Miles</w:t>
      </w:r>
      <w:r w:rsidR="009E494A" w:rsidRPr="002B319D">
        <w:t xml:space="preserve"> </w:t>
      </w:r>
      <w:r w:rsidR="008C36D2">
        <w:t>(</w:t>
      </w:r>
      <w:r w:rsidRPr="002B319D">
        <w:t>FY</w:t>
      </w:r>
      <w:r w:rsidR="00F97490">
        <w:t xml:space="preserve"> </w:t>
      </w:r>
      <w:r w:rsidRPr="002B319D">
        <w:t>2020</w:t>
      </w:r>
      <w:r w:rsidR="00340A59">
        <w:t xml:space="preserve"> </w:t>
      </w:r>
      <w:r w:rsidRPr="002B319D">
        <w:t>–</w:t>
      </w:r>
      <w:r w:rsidR="00340A59">
        <w:t xml:space="preserve"> </w:t>
      </w:r>
      <w:r w:rsidRPr="002B319D">
        <w:t>FY</w:t>
      </w:r>
      <w:r w:rsidR="00F97490">
        <w:t xml:space="preserve"> </w:t>
      </w:r>
      <w:r w:rsidRPr="002B319D">
        <w:t>202</w:t>
      </w:r>
      <w:r w:rsidR="00310E6B">
        <w:t>3</w:t>
      </w:r>
      <w:r w:rsidR="008C36D2">
        <w:t>)</w:t>
      </w:r>
      <w:bookmarkEnd w:id="245"/>
    </w:p>
    <w:p w14:paraId="23A72674" w14:textId="5FD69342" w:rsidR="00C87024" w:rsidRPr="008E5C59" w:rsidRDefault="002F4006" w:rsidP="006229F5">
      <w:pPr>
        <w:pStyle w:val="FigureParagraph"/>
      </w:pPr>
      <w:r>
        <w:rPr>
          <w:noProof/>
        </w:rPr>
        <w:drawing>
          <wp:inline distT="0" distB="0" distL="0" distR="0" wp14:anchorId="45DC2D5B" wp14:editId="3DD7C000">
            <wp:extent cx="5943600" cy="3657600"/>
            <wp:effectExtent l="0" t="0" r="0" b="0"/>
            <wp:docPr id="2054730002" name="Chart 1" descr="Combo chart with SRTA's average injuries per 1 million revenue miles from FY 2020 to FY 2024, comparing fixed route and demand response (clustered bar chart), and the fixed route and demand response targets (vertical lines). All years met their targets for both modes.">
              <a:extLst xmlns:a="http://schemas.openxmlformats.org/drawingml/2006/main">
                <a:ext uri="{FF2B5EF4-FFF2-40B4-BE49-F238E27FC236}">
                  <a16:creationId xmlns:a16="http://schemas.microsoft.com/office/drawing/2014/main" id="{9B71C941-2C2B-45E5-BAE9-9C65F9D5E35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5"/>
              </a:graphicData>
            </a:graphic>
          </wp:inline>
        </w:drawing>
      </w:r>
    </w:p>
    <w:p w14:paraId="5E7AF838" w14:textId="77777777" w:rsidR="00C87024" w:rsidRDefault="00C87024" w:rsidP="00C87024">
      <w:pPr>
        <w:pStyle w:val="Source"/>
      </w:pPr>
      <w:r>
        <w:t>Source: SRTA</w:t>
      </w:r>
    </w:p>
    <w:p w14:paraId="2E917282" w14:textId="49D50ED1" w:rsidR="00C87024" w:rsidRPr="00775182" w:rsidRDefault="00C87024" w:rsidP="00C87024">
      <w:pPr>
        <w:pStyle w:val="BodyText"/>
      </w:pPr>
      <w:r w:rsidRPr="4ED09AEE">
        <w:t xml:space="preserve">SRTA sets targets for </w:t>
      </w:r>
      <w:r w:rsidR="001F728F">
        <w:t xml:space="preserve">the number of </w:t>
      </w:r>
      <w:r w:rsidRPr="4ED09AEE">
        <w:t xml:space="preserve">safety events per </w:t>
      </w:r>
      <w:r w:rsidR="00ED7E23">
        <w:t>million</w:t>
      </w:r>
      <w:r w:rsidRPr="4ED09AEE">
        <w:t xml:space="preserve"> </w:t>
      </w:r>
      <w:r w:rsidR="009E494A">
        <w:t>vehicle revenue miles</w:t>
      </w:r>
      <w:r w:rsidR="009E494A" w:rsidRPr="4ED09AEE">
        <w:t xml:space="preserve"> </w:t>
      </w:r>
      <w:r w:rsidRPr="4ED09AEE">
        <w:t xml:space="preserve">for both demand response and fixed route services. </w:t>
      </w:r>
      <w:r w:rsidR="00021A78" w:rsidRPr="00021A78">
        <w:t xml:space="preserve">For the purposes of this analysis, documented safety events, as reported to FTA, have been measured against </w:t>
      </w:r>
      <w:r w:rsidR="00731AC9">
        <w:t>S</w:t>
      </w:r>
      <w:r w:rsidR="00021A78" w:rsidRPr="00021A78">
        <w:t>RTA’s preventable accidents targets. A safety event is defined by FTA as “all safety events meeting an NTD major event threshold (events reported on the S&amp;S-40 form)” (FTA 2020).</w:t>
      </w:r>
      <w:r w:rsidR="002B1635">
        <w:t xml:space="preserve"> </w:t>
      </w:r>
      <w:r w:rsidRPr="4ED09AEE">
        <w:t xml:space="preserve">The target for demand response was 1.9 safety events per </w:t>
      </w:r>
      <w:r w:rsidR="00ED7E23">
        <w:t>million</w:t>
      </w:r>
      <w:r w:rsidRPr="4ED09AEE">
        <w:t xml:space="preserve"> </w:t>
      </w:r>
      <w:r w:rsidR="009E494A">
        <w:t>vehicle revenue miles</w:t>
      </w:r>
      <w:r w:rsidRPr="4ED09AEE">
        <w:t xml:space="preserve">, while the target for fixed </w:t>
      </w:r>
      <w:bookmarkStart w:id="246" w:name="_Int_nimg49Jq"/>
      <w:r w:rsidRPr="4ED09AEE">
        <w:t>route</w:t>
      </w:r>
      <w:bookmarkEnd w:id="246"/>
      <w:r w:rsidRPr="4ED09AEE">
        <w:t xml:space="preserve"> was 5.2 safety events per </w:t>
      </w:r>
      <w:r w:rsidR="00ED7E23">
        <w:t>million</w:t>
      </w:r>
      <w:r w:rsidRPr="4ED09AEE">
        <w:t xml:space="preserve"> </w:t>
      </w:r>
      <w:r w:rsidR="009E494A">
        <w:t>vehicle revenue miles</w:t>
      </w:r>
      <w:r w:rsidRPr="4ED09AEE">
        <w:t xml:space="preserve">. As shown in </w:t>
      </w:r>
      <w:r>
        <w:fldChar w:fldCharType="begin"/>
      </w:r>
      <w:r>
        <w:instrText xml:space="preserve"> REF _Ref202974297 \h </w:instrText>
      </w:r>
      <w:r>
        <w:fldChar w:fldCharType="separate"/>
      </w:r>
      <w:r w:rsidR="00E4623A">
        <w:t xml:space="preserve">Figure </w:t>
      </w:r>
      <w:r w:rsidR="00E4623A">
        <w:rPr>
          <w:noProof/>
        </w:rPr>
        <w:t>28</w:t>
      </w:r>
      <w:r>
        <w:fldChar w:fldCharType="end"/>
      </w:r>
      <w:r>
        <w:t>,</w:t>
      </w:r>
      <w:r w:rsidR="005E4C85" w:rsidRPr="4ED09AEE">
        <w:t xml:space="preserve"> </w:t>
      </w:r>
      <w:r w:rsidRPr="4ED09AEE">
        <w:t xml:space="preserve">SRTA met both targets in all </w:t>
      </w:r>
      <w:r w:rsidR="006607EA">
        <w:t>four</w:t>
      </w:r>
      <w:r w:rsidR="006607EA" w:rsidRPr="4ED09AEE">
        <w:t xml:space="preserve"> </w:t>
      </w:r>
      <w:r w:rsidRPr="4ED09AEE">
        <w:t>years of review.</w:t>
      </w:r>
    </w:p>
    <w:p w14:paraId="1CE2A9DD" w14:textId="76178B72" w:rsidR="00C87024" w:rsidRDefault="00C87024" w:rsidP="00C87024">
      <w:pPr>
        <w:pStyle w:val="Caption"/>
      </w:pPr>
      <w:bookmarkStart w:id="247" w:name="_Ref202974297"/>
      <w:bookmarkStart w:id="248" w:name="_Toc222142726"/>
      <w:r>
        <w:lastRenderedPageBreak/>
        <w:t xml:space="preserve">Figure </w:t>
      </w:r>
      <w:r w:rsidR="00686922">
        <w:fldChar w:fldCharType="begin"/>
      </w:r>
      <w:r w:rsidR="00686922">
        <w:instrText xml:space="preserve"> SEQ Figure \* ARABIC </w:instrText>
      </w:r>
      <w:r w:rsidR="00686922">
        <w:fldChar w:fldCharType="separate"/>
      </w:r>
      <w:r w:rsidR="00E4623A">
        <w:rPr>
          <w:noProof/>
        </w:rPr>
        <w:t>28</w:t>
      </w:r>
      <w:r w:rsidR="00686922">
        <w:fldChar w:fldCharType="end"/>
      </w:r>
      <w:bookmarkEnd w:id="247"/>
      <w:r>
        <w:t xml:space="preserve">. </w:t>
      </w:r>
      <w:r w:rsidR="00E4623A">
        <w:t xml:space="preserve">Number of </w:t>
      </w:r>
      <w:r w:rsidRPr="00F42D20">
        <w:t xml:space="preserve">Safety Events per </w:t>
      </w:r>
      <w:r w:rsidR="00553709">
        <w:t xml:space="preserve">Million </w:t>
      </w:r>
      <w:r w:rsidR="009E494A">
        <w:t>Vehicle Revenue Miles</w:t>
      </w:r>
      <w:r w:rsidR="009E494A" w:rsidRPr="00F42D20">
        <w:t xml:space="preserve"> </w:t>
      </w:r>
      <w:r w:rsidR="008C36D2">
        <w:t>(</w:t>
      </w:r>
      <w:r w:rsidRPr="00F42D20">
        <w:t>FY</w:t>
      </w:r>
      <w:r w:rsidR="00F97490">
        <w:t xml:space="preserve"> </w:t>
      </w:r>
      <w:r w:rsidRPr="00F42D20">
        <w:t>2020</w:t>
      </w:r>
      <w:r w:rsidR="00340A59">
        <w:t xml:space="preserve"> </w:t>
      </w:r>
      <w:r w:rsidRPr="00F42D20">
        <w:t>–</w:t>
      </w:r>
      <w:r w:rsidR="00340A59">
        <w:t xml:space="preserve"> </w:t>
      </w:r>
      <w:r w:rsidRPr="00F42D20">
        <w:t>FY</w:t>
      </w:r>
      <w:r w:rsidR="00F97490">
        <w:t xml:space="preserve"> </w:t>
      </w:r>
      <w:r w:rsidR="00804766" w:rsidRPr="00F42D20">
        <w:t>202</w:t>
      </w:r>
      <w:r w:rsidR="00804766">
        <w:t>3</w:t>
      </w:r>
      <w:r w:rsidR="008C36D2">
        <w:t>)</w:t>
      </w:r>
      <w:bookmarkEnd w:id="248"/>
    </w:p>
    <w:p w14:paraId="3E9B4572" w14:textId="3AA8D138" w:rsidR="00C87024" w:rsidRPr="008E5C59" w:rsidRDefault="00553709" w:rsidP="006229F5">
      <w:pPr>
        <w:pStyle w:val="FigureParagraph"/>
      </w:pPr>
      <w:r>
        <w:rPr>
          <w:noProof/>
        </w:rPr>
        <w:drawing>
          <wp:inline distT="0" distB="0" distL="0" distR="0" wp14:anchorId="796F1381" wp14:editId="708A1B2B">
            <wp:extent cx="5943600" cy="3657600"/>
            <wp:effectExtent l="0" t="0" r="0" b="0"/>
            <wp:docPr id="1600113199" name="Chart 1" descr="A combo chart comparing the average rate of safety events per one million vehicle revenue miles for demand response and fixed route (clustered bar chart) from FY 2020 to FY 2023 and the target rates for each mode (vertical lines). Both modes met their target rates for all years.">
              <a:extLst xmlns:a="http://schemas.openxmlformats.org/drawingml/2006/main">
                <a:ext uri="{FF2B5EF4-FFF2-40B4-BE49-F238E27FC236}">
                  <a16:creationId xmlns:a16="http://schemas.microsoft.com/office/drawing/2014/main" id="{CB9EC81D-679E-4061-B749-2C4B0B4E215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6"/>
              </a:graphicData>
            </a:graphic>
          </wp:inline>
        </w:drawing>
      </w:r>
    </w:p>
    <w:p w14:paraId="65C40F29" w14:textId="77777777" w:rsidR="00C87024" w:rsidRDefault="00C87024" w:rsidP="00C87024">
      <w:pPr>
        <w:pStyle w:val="Source"/>
      </w:pPr>
      <w:r>
        <w:t>Source: SRTA</w:t>
      </w:r>
    </w:p>
    <w:p w14:paraId="77123D67" w14:textId="77777777" w:rsidR="00C87024" w:rsidRDefault="00C87024" w:rsidP="00960F54">
      <w:pPr>
        <w:pStyle w:val="Heading2"/>
      </w:pPr>
      <w:bookmarkStart w:id="249" w:name="_Toc216893838"/>
      <w:bookmarkStart w:id="250" w:name="_Toc216893969"/>
      <w:bookmarkStart w:id="251" w:name="_Toc216908771"/>
      <w:bookmarkStart w:id="252" w:name="_Toc216908902"/>
      <w:bookmarkStart w:id="253" w:name="_Toc216909289"/>
      <w:bookmarkStart w:id="254" w:name="_Toc216912342"/>
      <w:bookmarkStart w:id="255" w:name="_Toc216893839"/>
      <w:bookmarkStart w:id="256" w:name="_Toc216893970"/>
      <w:bookmarkStart w:id="257" w:name="_Toc216908772"/>
      <w:bookmarkStart w:id="258" w:name="_Toc216908903"/>
      <w:bookmarkStart w:id="259" w:name="_Toc216909290"/>
      <w:bookmarkStart w:id="260" w:name="_Toc216912343"/>
      <w:bookmarkStart w:id="261" w:name="_Toc216893840"/>
      <w:bookmarkStart w:id="262" w:name="_Toc216893971"/>
      <w:bookmarkStart w:id="263" w:name="_Toc216908773"/>
      <w:bookmarkStart w:id="264" w:name="_Toc216908904"/>
      <w:bookmarkStart w:id="265" w:name="_Toc216909291"/>
      <w:bookmarkStart w:id="266" w:name="_Toc216912344"/>
      <w:bookmarkStart w:id="267" w:name="_Toc216893841"/>
      <w:bookmarkStart w:id="268" w:name="_Toc216893972"/>
      <w:bookmarkStart w:id="269" w:name="_Toc216908774"/>
      <w:bookmarkStart w:id="270" w:name="_Toc216908905"/>
      <w:bookmarkStart w:id="271" w:name="_Toc216909292"/>
      <w:bookmarkStart w:id="272" w:name="_Toc216912345"/>
      <w:bookmarkStart w:id="273" w:name="_Toc222142643"/>
      <w:bookmarkEnd w:id="249"/>
      <w:bookmarkEnd w:id="250"/>
      <w:bookmarkEnd w:id="251"/>
      <w:bookmarkEnd w:id="252"/>
      <w:bookmarkEnd w:id="253"/>
      <w:bookmarkEnd w:id="254"/>
      <w:bookmarkEnd w:id="255"/>
      <w:bookmarkEnd w:id="256"/>
      <w:bookmarkEnd w:id="257"/>
      <w:bookmarkEnd w:id="258"/>
      <w:bookmarkEnd w:id="259"/>
      <w:bookmarkEnd w:id="260"/>
      <w:bookmarkEnd w:id="261"/>
      <w:bookmarkEnd w:id="262"/>
      <w:bookmarkEnd w:id="263"/>
      <w:bookmarkEnd w:id="264"/>
      <w:bookmarkEnd w:id="265"/>
      <w:bookmarkEnd w:id="266"/>
      <w:bookmarkEnd w:id="267"/>
      <w:bookmarkEnd w:id="268"/>
      <w:bookmarkEnd w:id="269"/>
      <w:bookmarkEnd w:id="270"/>
      <w:bookmarkEnd w:id="271"/>
      <w:bookmarkEnd w:id="272"/>
      <w:r w:rsidRPr="00806F7F">
        <w:t>Peer Agency Analysis</w:t>
      </w:r>
      <w:bookmarkEnd w:id="273"/>
    </w:p>
    <w:p w14:paraId="11CA8D62" w14:textId="66D98A7C" w:rsidR="00C87024" w:rsidRPr="00FD3185" w:rsidRDefault="00C87024" w:rsidP="00C87024">
      <w:pPr>
        <w:pStyle w:val="BodyText"/>
      </w:pPr>
      <w:r w:rsidRPr="4ED09AEE">
        <w:t xml:space="preserve">As part of this </w:t>
      </w:r>
      <w:r w:rsidR="005E4C85" w:rsidRPr="4ED09AEE">
        <w:t>plan</w:t>
      </w:r>
      <w:r w:rsidRPr="4ED09AEE">
        <w:t xml:space="preserve">, a peer review was prepared to gain an understanding of how similar systems operate transit services. This peer review explores four transit services that operate in similar conditions. Although each transit system and its routes are unique, the general similarities provide useful insight into how transit service is provided and operated throughout the country and how SRTA compares. SRTA </w:t>
      </w:r>
      <w:r w:rsidR="005E4C85">
        <w:t xml:space="preserve">previously </w:t>
      </w:r>
      <w:r w:rsidRPr="4ED09AEE">
        <w:t xml:space="preserve">developed a group of peer agencies for performance reporting and policy review as part of </w:t>
      </w:r>
      <w:r w:rsidR="001F728F">
        <w:t>2020</w:t>
      </w:r>
      <w:r w:rsidR="001F728F" w:rsidRPr="4ED09AEE">
        <w:t xml:space="preserve"> </w:t>
      </w:r>
      <w:r w:rsidRPr="4ED09AEE">
        <w:t xml:space="preserve">CRTP. Peers were chosen based on similarity in service area size, service area population density, and size of their fixed route vehicle fleet. These same peers were used again for this 2025 CRTP update for continued comparison. </w:t>
      </w:r>
      <w:r w:rsidR="00A7694C">
        <w:t>FY 2024 p</w:t>
      </w:r>
      <w:r w:rsidRPr="4ED09AEE">
        <w:t xml:space="preserve">eer data </w:t>
      </w:r>
      <w:r w:rsidR="005E4C85">
        <w:t>are</w:t>
      </w:r>
      <w:r w:rsidR="005E4C85" w:rsidRPr="4ED09AEE">
        <w:t xml:space="preserve"> </w:t>
      </w:r>
      <w:r w:rsidRPr="4ED09AEE">
        <w:t xml:space="preserve">sourced from the </w:t>
      </w:r>
      <w:r w:rsidR="000403C3">
        <w:t xml:space="preserve">2019-2023 </w:t>
      </w:r>
      <w:r w:rsidRPr="4ED09AEE">
        <w:t xml:space="preserve">American Community Survey </w:t>
      </w:r>
      <w:r w:rsidR="007023CA">
        <w:t xml:space="preserve">(ACS) </w:t>
      </w:r>
      <w:r w:rsidRPr="4ED09AEE">
        <w:t>5-year estimates</w:t>
      </w:r>
      <w:r w:rsidR="00AD01A8">
        <w:t xml:space="preserve"> (U</w:t>
      </w:r>
      <w:r w:rsidR="00540975">
        <w:t>S Census Bureau 2024)</w:t>
      </w:r>
      <w:r w:rsidRPr="4ED09AEE">
        <w:t>.</w:t>
      </w:r>
    </w:p>
    <w:p w14:paraId="229EB0E9" w14:textId="7409224A" w:rsidR="00C87024" w:rsidRDefault="00C87024" w:rsidP="00C87024">
      <w:pPr>
        <w:pStyle w:val="BodyText"/>
      </w:pPr>
      <w:r>
        <w:fldChar w:fldCharType="begin"/>
      </w:r>
      <w:r>
        <w:instrText xml:space="preserve"> REF _Ref202949188 \h </w:instrText>
      </w:r>
      <w:r>
        <w:fldChar w:fldCharType="separate"/>
      </w:r>
      <w:r w:rsidR="00E4623A">
        <w:t xml:space="preserve">Table </w:t>
      </w:r>
      <w:r w:rsidR="00E4623A">
        <w:rPr>
          <w:noProof/>
        </w:rPr>
        <w:t>20</w:t>
      </w:r>
      <w:r>
        <w:fldChar w:fldCharType="end"/>
      </w:r>
      <w:r w:rsidR="00057F93">
        <w:t xml:space="preserve"> </w:t>
      </w:r>
      <w:r w:rsidRPr="00FD3185">
        <w:t xml:space="preserve">shows </w:t>
      </w:r>
      <w:r w:rsidR="007023CA">
        <w:t>C</w:t>
      </w:r>
      <w:r w:rsidRPr="00FD3185">
        <w:t xml:space="preserve">ensus data from FY </w:t>
      </w:r>
      <w:r w:rsidR="00994C0E" w:rsidRPr="00FD3185">
        <w:t>202</w:t>
      </w:r>
      <w:r w:rsidR="00994C0E">
        <w:t>4</w:t>
      </w:r>
      <w:r w:rsidR="00994C0E" w:rsidRPr="00FD3185">
        <w:t xml:space="preserve"> </w:t>
      </w:r>
      <w:r w:rsidRPr="00FD3185">
        <w:t xml:space="preserve">from the </w:t>
      </w:r>
      <w:r w:rsidR="007023CA">
        <w:t>ACS</w:t>
      </w:r>
      <w:r w:rsidR="005E4C85" w:rsidRPr="4ED09AEE">
        <w:t xml:space="preserve"> </w:t>
      </w:r>
      <w:r w:rsidR="007023CA">
        <w:t xml:space="preserve">dataset </w:t>
      </w:r>
      <w:r>
        <w:t>and</w:t>
      </w:r>
      <w:r w:rsidRPr="00FD3185">
        <w:t xml:space="preserve"> the four peer agencies.</w:t>
      </w:r>
      <w:r w:rsidR="00067D44">
        <w:t xml:space="preserve"> </w:t>
      </w:r>
      <w:r w:rsidR="00DF6FF3">
        <w:t xml:space="preserve">SRTA serves a total population </w:t>
      </w:r>
      <w:r w:rsidR="009256BB">
        <w:t xml:space="preserve">near the average of its peers, though the population density is relatively lower and </w:t>
      </w:r>
      <w:r w:rsidR="004A620A">
        <w:t>percent poverty is relatively higher in comparison,</w:t>
      </w:r>
    </w:p>
    <w:p w14:paraId="3CF598FC" w14:textId="13D08A20" w:rsidR="00C87024" w:rsidRDefault="00C87024" w:rsidP="00C87024">
      <w:pPr>
        <w:pStyle w:val="Caption"/>
      </w:pPr>
      <w:bookmarkStart w:id="274" w:name="_Ref202949188"/>
      <w:bookmarkStart w:id="275" w:name="_Toc222142775"/>
      <w:r>
        <w:t xml:space="preserve">Table </w:t>
      </w:r>
      <w:r>
        <w:fldChar w:fldCharType="begin"/>
      </w:r>
      <w:r>
        <w:instrText xml:space="preserve"> SEQ Table \* ARABIC </w:instrText>
      </w:r>
      <w:r>
        <w:fldChar w:fldCharType="separate"/>
      </w:r>
      <w:r w:rsidR="00E4623A">
        <w:rPr>
          <w:noProof/>
        </w:rPr>
        <w:t>20</w:t>
      </w:r>
      <w:r>
        <w:fldChar w:fldCharType="end"/>
      </w:r>
      <w:bookmarkEnd w:id="274"/>
      <w:r>
        <w:t xml:space="preserve">. Peer Systems Census Data (FY </w:t>
      </w:r>
      <w:r w:rsidR="00994C0E">
        <w:t>2024</w:t>
      </w:r>
      <w:r>
        <w:t>)</w:t>
      </w:r>
      <w:bookmarkEnd w:id="275"/>
    </w:p>
    <w:tbl>
      <w:tblPr>
        <w:tblStyle w:val="TableGrid"/>
        <w:tblW w:w="5000" w:type="pct"/>
        <w:tblBorders>
          <w:left w:val="none" w:sz="0" w:space="0" w:color="auto"/>
          <w:right w:val="none" w:sz="0" w:space="0" w:color="auto"/>
        </w:tblBorders>
        <w:tblLook w:val="04A0" w:firstRow="1" w:lastRow="0" w:firstColumn="1" w:lastColumn="0" w:noHBand="0" w:noVBand="1"/>
      </w:tblPr>
      <w:tblGrid>
        <w:gridCol w:w="2699"/>
        <w:gridCol w:w="1352"/>
        <w:gridCol w:w="811"/>
        <w:gridCol w:w="1350"/>
        <w:gridCol w:w="2070"/>
        <w:gridCol w:w="1078"/>
      </w:tblGrid>
      <w:tr w:rsidR="00C87024" w14:paraId="2B5158CD" w14:textId="77777777" w:rsidTr="00301A2F">
        <w:trPr>
          <w:cnfStyle w:val="100000000000" w:firstRow="1" w:lastRow="0" w:firstColumn="0" w:lastColumn="0" w:oddVBand="0" w:evenVBand="0" w:oddHBand="0" w:evenHBand="0" w:firstRowFirstColumn="0" w:firstRowLastColumn="0" w:lastRowFirstColumn="0" w:lastRowLastColumn="0"/>
          <w:cantSplit/>
          <w:trHeight w:val="345"/>
          <w:tblHeader/>
        </w:trPr>
        <w:tc>
          <w:tcPr>
            <w:tcW w:w="1442" w:type="pct"/>
            <w:tcBorders>
              <w:bottom w:val="single" w:sz="24" w:space="0" w:color="auto"/>
            </w:tcBorders>
            <w:vAlign w:val="bottom"/>
          </w:tcPr>
          <w:p w14:paraId="34FADA2F" w14:textId="77777777" w:rsidR="00C87024" w:rsidRDefault="00C87024" w:rsidP="00831B9A">
            <w:pPr>
              <w:pStyle w:val="TableHeading"/>
              <w:jc w:val="center"/>
            </w:pPr>
            <w:r>
              <w:t>System</w:t>
            </w:r>
          </w:p>
        </w:tc>
        <w:tc>
          <w:tcPr>
            <w:tcW w:w="722" w:type="pct"/>
            <w:tcBorders>
              <w:bottom w:val="single" w:sz="24" w:space="0" w:color="auto"/>
            </w:tcBorders>
            <w:vAlign w:val="bottom"/>
          </w:tcPr>
          <w:p w14:paraId="1691005D" w14:textId="77777777" w:rsidR="00C87024" w:rsidRDefault="00C87024" w:rsidP="00831B9A">
            <w:pPr>
              <w:pStyle w:val="TableHeading"/>
              <w:jc w:val="center"/>
            </w:pPr>
            <w:r>
              <w:t>Town</w:t>
            </w:r>
          </w:p>
        </w:tc>
        <w:tc>
          <w:tcPr>
            <w:tcW w:w="433" w:type="pct"/>
            <w:tcBorders>
              <w:bottom w:val="single" w:sz="24" w:space="0" w:color="auto"/>
            </w:tcBorders>
            <w:vAlign w:val="bottom"/>
          </w:tcPr>
          <w:p w14:paraId="53C7A79B" w14:textId="77777777" w:rsidR="00C87024" w:rsidRDefault="00C87024" w:rsidP="00831B9A">
            <w:pPr>
              <w:pStyle w:val="TableHeading"/>
              <w:jc w:val="center"/>
            </w:pPr>
            <w:r>
              <w:t>State</w:t>
            </w:r>
          </w:p>
        </w:tc>
        <w:tc>
          <w:tcPr>
            <w:tcW w:w="721" w:type="pct"/>
            <w:tcBorders>
              <w:bottom w:val="single" w:sz="24" w:space="0" w:color="auto"/>
            </w:tcBorders>
            <w:vAlign w:val="bottom"/>
          </w:tcPr>
          <w:p w14:paraId="2D75CB83" w14:textId="77777777" w:rsidR="00C87024" w:rsidRDefault="00C87024" w:rsidP="00831B9A">
            <w:pPr>
              <w:pStyle w:val="TableHeading"/>
              <w:jc w:val="center"/>
            </w:pPr>
            <w:r>
              <w:t>Population</w:t>
            </w:r>
          </w:p>
        </w:tc>
        <w:tc>
          <w:tcPr>
            <w:tcW w:w="1106" w:type="pct"/>
            <w:tcBorders>
              <w:bottom w:val="single" w:sz="24" w:space="0" w:color="auto"/>
            </w:tcBorders>
            <w:vAlign w:val="bottom"/>
          </w:tcPr>
          <w:p w14:paraId="1B0D3124" w14:textId="77777777" w:rsidR="00C87024" w:rsidRDefault="00C87024" w:rsidP="00831B9A">
            <w:pPr>
              <w:pStyle w:val="TableHeading"/>
              <w:jc w:val="center"/>
            </w:pPr>
            <w:r>
              <w:t>Population Density (Population / Square Mile)</w:t>
            </w:r>
          </w:p>
        </w:tc>
        <w:tc>
          <w:tcPr>
            <w:tcW w:w="576" w:type="pct"/>
            <w:tcBorders>
              <w:bottom w:val="single" w:sz="24" w:space="0" w:color="auto"/>
            </w:tcBorders>
            <w:vAlign w:val="bottom"/>
          </w:tcPr>
          <w:p w14:paraId="6422EFAB" w14:textId="2C8607FD" w:rsidR="00C87024" w:rsidRDefault="00C87024" w:rsidP="00831B9A">
            <w:pPr>
              <w:pStyle w:val="TableHeading"/>
              <w:jc w:val="center"/>
            </w:pPr>
            <w:r>
              <w:t>Percent Poverty</w:t>
            </w:r>
          </w:p>
        </w:tc>
      </w:tr>
      <w:tr w:rsidR="00C87024" w14:paraId="39ABD8AD" w14:textId="77777777" w:rsidTr="001F728F">
        <w:trPr>
          <w:cantSplit/>
        </w:trPr>
        <w:tc>
          <w:tcPr>
            <w:tcW w:w="1442" w:type="pct"/>
            <w:tcBorders>
              <w:top w:val="single" w:sz="24" w:space="0" w:color="auto"/>
              <w:bottom w:val="single" w:sz="4" w:space="0" w:color="auto"/>
            </w:tcBorders>
            <w:vAlign w:val="center"/>
          </w:tcPr>
          <w:p w14:paraId="6AC8769A" w14:textId="77777777" w:rsidR="00C87024" w:rsidRDefault="00C87024" w:rsidP="00820402">
            <w:pPr>
              <w:pStyle w:val="TableBody"/>
            </w:pPr>
            <w:r w:rsidRPr="00675DF4">
              <w:t xml:space="preserve">Eastern Contra Costa Transit Authority </w:t>
            </w:r>
          </w:p>
        </w:tc>
        <w:tc>
          <w:tcPr>
            <w:tcW w:w="722" w:type="pct"/>
            <w:tcBorders>
              <w:top w:val="single" w:sz="24" w:space="0" w:color="auto"/>
              <w:bottom w:val="single" w:sz="4" w:space="0" w:color="auto"/>
            </w:tcBorders>
            <w:vAlign w:val="center"/>
          </w:tcPr>
          <w:p w14:paraId="277AF2C0" w14:textId="77777777" w:rsidR="00C87024" w:rsidRDefault="00C87024" w:rsidP="00820402">
            <w:pPr>
              <w:pStyle w:val="TableBody"/>
            </w:pPr>
            <w:r w:rsidRPr="00675DF4">
              <w:t xml:space="preserve">Antioch </w:t>
            </w:r>
          </w:p>
        </w:tc>
        <w:tc>
          <w:tcPr>
            <w:tcW w:w="433" w:type="pct"/>
            <w:tcBorders>
              <w:top w:val="single" w:sz="24" w:space="0" w:color="auto"/>
              <w:bottom w:val="single" w:sz="4" w:space="0" w:color="auto"/>
            </w:tcBorders>
            <w:vAlign w:val="center"/>
          </w:tcPr>
          <w:p w14:paraId="32BF6C85" w14:textId="77777777" w:rsidR="00C87024" w:rsidRDefault="00C87024" w:rsidP="00755B2E">
            <w:pPr>
              <w:pStyle w:val="TableBody"/>
              <w:jc w:val="center"/>
            </w:pPr>
            <w:r>
              <w:t>CA</w:t>
            </w:r>
          </w:p>
        </w:tc>
        <w:tc>
          <w:tcPr>
            <w:tcW w:w="721" w:type="pct"/>
            <w:tcBorders>
              <w:top w:val="single" w:sz="24" w:space="0" w:color="auto"/>
              <w:bottom w:val="single" w:sz="4" w:space="0" w:color="auto"/>
            </w:tcBorders>
            <w:vAlign w:val="center"/>
          </w:tcPr>
          <w:p w14:paraId="74B2E9B4" w14:textId="77777777" w:rsidR="00C87024" w:rsidRDefault="00C87024" w:rsidP="00755B2E">
            <w:pPr>
              <w:pStyle w:val="TableBody"/>
              <w:jc w:val="center"/>
            </w:pPr>
            <w:r w:rsidRPr="00675DF4">
              <w:t>324,612</w:t>
            </w:r>
          </w:p>
        </w:tc>
        <w:tc>
          <w:tcPr>
            <w:tcW w:w="1106" w:type="pct"/>
            <w:tcBorders>
              <w:top w:val="single" w:sz="24" w:space="0" w:color="auto"/>
              <w:bottom w:val="single" w:sz="4" w:space="0" w:color="auto"/>
            </w:tcBorders>
            <w:vAlign w:val="center"/>
          </w:tcPr>
          <w:p w14:paraId="0EBC91DC" w14:textId="77777777" w:rsidR="00C87024" w:rsidRDefault="00C87024" w:rsidP="00755B2E">
            <w:pPr>
              <w:pStyle w:val="TableBody"/>
              <w:jc w:val="center"/>
            </w:pPr>
            <w:r w:rsidRPr="00675DF4">
              <w:t>3,864</w:t>
            </w:r>
          </w:p>
        </w:tc>
        <w:tc>
          <w:tcPr>
            <w:tcW w:w="576" w:type="pct"/>
            <w:tcBorders>
              <w:top w:val="single" w:sz="24" w:space="0" w:color="auto"/>
              <w:bottom w:val="single" w:sz="4" w:space="0" w:color="auto"/>
            </w:tcBorders>
            <w:vAlign w:val="center"/>
          </w:tcPr>
          <w:p w14:paraId="733454F3" w14:textId="77777777" w:rsidR="00C87024" w:rsidRDefault="00C87024" w:rsidP="00755B2E">
            <w:pPr>
              <w:pStyle w:val="TableBody"/>
              <w:jc w:val="center"/>
            </w:pPr>
            <w:r w:rsidRPr="00675DF4">
              <w:t>11.0%</w:t>
            </w:r>
          </w:p>
        </w:tc>
      </w:tr>
      <w:tr w:rsidR="00C87024" w14:paraId="415401BE" w14:textId="77777777" w:rsidTr="001F728F">
        <w:trPr>
          <w:cantSplit/>
        </w:trPr>
        <w:tc>
          <w:tcPr>
            <w:tcW w:w="1442" w:type="pct"/>
            <w:tcBorders>
              <w:right w:val="single" w:sz="4" w:space="0" w:color="auto"/>
            </w:tcBorders>
            <w:vAlign w:val="center"/>
          </w:tcPr>
          <w:p w14:paraId="10A43BFE" w14:textId="77777777" w:rsidR="00C87024" w:rsidRPr="00FA61E1" w:rsidRDefault="00C87024" w:rsidP="00820402">
            <w:pPr>
              <w:pStyle w:val="TableBody"/>
            </w:pPr>
            <w:r w:rsidRPr="00FA61E1">
              <w:rPr>
                <w:rFonts w:cs="Calibri"/>
                <w:color w:val="000000"/>
                <w:szCs w:val="22"/>
              </w:rPr>
              <w:t>Santa Clarita Transit</w:t>
            </w:r>
          </w:p>
        </w:tc>
        <w:tc>
          <w:tcPr>
            <w:tcW w:w="722" w:type="pct"/>
            <w:tcBorders>
              <w:left w:val="single" w:sz="4" w:space="0" w:color="auto"/>
              <w:right w:val="single" w:sz="4" w:space="0" w:color="auto"/>
            </w:tcBorders>
            <w:vAlign w:val="center"/>
          </w:tcPr>
          <w:p w14:paraId="079E3C45" w14:textId="77777777" w:rsidR="00C87024" w:rsidRPr="00FA61E1" w:rsidRDefault="00C87024" w:rsidP="00820402">
            <w:pPr>
              <w:pStyle w:val="TableBody"/>
            </w:pPr>
            <w:r w:rsidRPr="00FA61E1">
              <w:rPr>
                <w:rFonts w:cs="Calibri"/>
                <w:color w:val="000000"/>
                <w:szCs w:val="22"/>
              </w:rPr>
              <w:t xml:space="preserve">Santa Clarita </w:t>
            </w:r>
          </w:p>
        </w:tc>
        <w:tc>
          <w:tcPr>
            <w:tcW w:w="433" w:type="pct"/>
            <w:tcBorders>
              <w:left w:val="single" w:sz="4" w:space="0" w:color="auto"/>
              <w:right w:val="single" w:sz="4" w:space="0" w:color="auto"/>
            </w:tcBorders>
            <w:vAlign w:val="center"/>
          </w:tcPr>
          <w:p w14:paraId="5C7AD0FF" w14:textId="77777777" w:rsidR="00C87024" w:rsidRPr="00FA61E1" w:rsidRDefault="00C87024" w:rsidP="00755B2E">
            <w:pPr>
              <w:pStyle w:val="TableBody"/>
              <w:jc w:val="center"/>
            </w:pPr>
            <w:r w:rsidRPr="00FA61E1">
              <w:rPr>
                <w:rFonts w:cs="Calibri"/>
                <w:color w:val="000000"/>
                <w:szCs w:val="22"/>
              </w:rPr>
              <w:t>CA</w:t>
            </w:r>
          </w:p>
        </w:tc>
        <w:tc>
          <w:tcPr>
            <w:tcW w:w="721" w:type="pct"/>
            <w:tcBorders>
              <w:left w:val="single" w:sz="4" w:space="0" w:color="auto"/>
              <w:right w:val="single" w:sz="4" w:space="0" w:color="auto"/>
            </w:tcBorders>
            <w:vAlign w:val="center"/>
          </w:tcPr>
          <w:p w14:paraId="6EB0ADBC" w14:textId="77777777" w:rsidR="00C87024" w:rsidRPr="00FA61E1" w:rsidRDefault="00C87024" w:rsidP="00755B2E">
            <w:pPr>
              <w:pStyle w:val="TableBody"/>
              <w:jc w:val="center"/>
            </w:pPr>
            <w:r w:rsidRPr="00FA61E1">
              <w:rPr>
                <w:rFonts w:cs="Calibri"/>
                <w:color w:val="000000"/>
                <w:szCs w:val="22"/>
              </w:rPr>
              <w:t>273,145</w:t>
            </w:r>
          </w:p>
        </w:tc>
        <w:tc>
          <w:tcPr>
            <w:tcW w:w="1106" w:type="pct"/>
            <w:tcBorders>
              <w:left w:val="single" w:sz="4" w:space="0" w:color="auto"/>
              <w:right w:val="single" w:sz="4" w:space="0" w:color="auto"/>
            </w:tcBorders>
            <w:vAlign w:val="center"/>
          </w:tcPr>
          <w:p w14:paraId="0B06031B" w14:textId="77777777" w:rsidR="00C87024" w:rsidRPr="00FA61E1" w:rsidRDefault="00C87024" w:rsidP="00755B2E">
            <w:pPr>
              <w:pStyle w:val="TableBody"/>
              <w:jc w:val="center"/>
            </w:pPr>
            <w:r w:rsidRPr="00FA61E1">
              <w:rPr>
                <w:rFonts w:cs="Calibri"/>
                <w:color w:val="000000"/>
                <w:szCs w:val="22"/>
              </w:rPr>
              <w:t>2,946</w:t>
            </w:r>
          </w:p>
        </w:tc>
        <w:tc>
          <w:tcPr>
            <w:tcW w:w="576" w:type="pct"/>
            <w:tcBorders>
              <w:left w:val="single" w:sz="4" w:space="0" w:color="auto"/>
            </w:tcBorders>
            <w:vAlign w:val="center"/>
          </w:tcPr>
          <w:p w14:paraId="00B1D564" w14:textId="77777777" w:rsidR="00C87024" w:rsidRPr="00FA61E1" w:rsidRDefault="00C87024" w:rsidP="00755B2E">
            <w:pPr>
              <w:pStyle w:val="TableBody"/>
              <w:jc w:val="center"/>
            </w:pPr>
            <w:r w:rsidRPr="00FA61E1">
              <w:rPr>
                <w:rFonts w:cs="Calibri"/>
                <w:color w:val="000000"/>
                <w:szCs w:val="22"/>
              </w:rPr>
              <w:t>5.3%</w:t>
            </w:r>
          </w:p>
        </w:tc>
      </w:tr>
      <w:tr w:rsidR="00C87024" w14:paraId="61D45785" w14:textId="77777777" w:rsidTr="001F728F">
        <w:trPr>
          <w:cantSplit/>
        </w:trPr>
        <w:tc>
          <w:tcPr>
            <w:tcW w:w="1442" w:type="pct"/>
            <w:tcBorders>
              <w:right w:val="single" w:sz="4" w:space="0" w:color="auto"/>
            </w:tcBorders>
            <w:vAlign w:val="center"/>
          </w:tcPr>
          <w:p w14:paraId="4ED3BA81" w14:textId="77777777" w:rsidR="00C87024" w:rsidRDefault="00C87024" w:rsidP="00820402">
            <w:pPr>
              <w:pStyle w:val="TableBody"/>
            </w:pPr>
            <w:r w:rsidRPr="00056489">
              <w:lastRenderedPageBreak/>
              <w:t xml:space="preserve">Kanawha Valley Regional Transportation Authority </w:t>
            </w:r>
          </w:p>
        </w:tc>
        <w:tc>
          <w:tcPr>
            <w:tcW w:w="722" w:type="pct"/>
            <w:tcBorders>
              <w:left w:val="single" w:sz="4" w:space="0" w:color="auto"/>
              <w:right w:val="single" w:sz="4" w:space="0" w:color="auto"/>
            </w:tcBorders>
            <w:vAlign w:val="center"/>
          </w:tcPr>
          <w:p w14:paraId="2BA6BC0F" w14:textId="77777777" w:rsidR="00C87024" w:rsidRDefault="00C87024" w:rsidP="00820402">
            <w:pPr>
              <w:pStyle w:val="TableBody"/>
            </w:pPr>
            <w:r w:rsidRPr="00056489">
              <w:t>Charleston</w:t>
            </w:r>
          </w:p>
        </w:tc>
        <w:tc>
          <w:tcPr>
            <w:tcW w:w="433" w:type="pct"/>
            <w:tcBorders>
              <w:left w:val="single" w:sz="4" w:space="0" w:color="auto"/>
              <w:right w:val="single" w:sz="4" w:space="0" w:color="auto"/>
            </w:tcBorders>
            <w:vAlign w:val="center"/>
          </w:tcPr>
          <w:p w14:paraId="36895315" w14:textId="77777777" w:rsidR="00C87024" w:rsidRDefault="00C87024" w:rsidP="00755B2E">
            <w:pPr>
              <w:pStyle w:val="TableBody"/>
              <w:jc w:val="center"/>
            </w:pPr>
            <w:r w:rsidRPr="00056489">
              <w:t>WV</w:t>
            </w:r>
          </w:p>
        </w:tc>
        <w:tc>
          <w:tcPr>
            <w:tcW w:w="721" w:type="pct"/>
            <w:tcBorders>
              <w:left w:val="single" w:sz="4" w:space="0" w:color="auto"/>
              <w:right w:val="single" w:sz="4" w:space="0" w:color="auto"/>
            </w:tcBorders>
            <w:vAlign w:val="center"/>
          </w:tcPr>
          <w:p w14:paraId="4D4518FB" w14:textId="77777777" w:rsidR="00C87024" w:rsidRDefault="00C87024" w:rsidP="00755B2E">
            <w:pPr>
              <w:pStyle w:val="TableBody"/>
              <w:jc w:val="center"/>
            </w:pPr>
            <w:r w:rsidRPr="00056489">
              <w:t>178,198</w:t>
            </w:r>
          </w:p>
        </w:tc>
        <w:tc>
          <w:tcPr>
            <w:tcW w:w="1106" w:type="pct"/>
            <w:tcBorders>
              <w:left w:val="single" w:sz="4" w:space="0" w:color="auto"/>
              <w:right w:val="single" w:sz="4" w:space="0" w:color="auto"/>
            </w:tcBorders>
            <w:vAlign w:val="center"/>
          </w:tcPr>
          <w:p w14:paraId="6EDC328B" w14:textId="77777777" w:rsidR="00C87024" w:rsidRDefault="00C87024" w:rsidP="00755B2E">
            <w:pPr>
              <w:pStyle w:val="TableBody"/>
              <w:jc w:val="center"/>
            </w:pPr>
            <w:r w:rsidRPr="00056489">
              <w:t>198</w:t>
            </w:r>
          </w:p>
        </w:tc>
        <w:tc>
          <w:tcPr>
            <w:tcW w:w="576" w:type="pct"/>
            <w:tcBorders>
              <w:left w:val="single" w:sz="4" w:space="0" w:color="auto"/>
            </w:tcBorders>
            <w:vAlign w:val="center"/>
          </w:tcPr>
          <w:p w14:paraId="108BE4C7" w14:textId="77777777" w:rsidR="00C87024" w:rsidRDefault="00C87024" w:rsidP="00755B2E">
            <w:pPr>
              <w:pStyle w:val="TableBody"/>
              <w:jc w:val="center"/>
            </w:pPr>
            <w:r w:rsidRPr="00056489">
              <w:t>16.1%</w:t>
            </w:r>
          </w:p>
        </w:tc>
      </w:tr>
      <w:tr w:rsidR="00C87024" w14:paraId="79FF7BC3" w14:textId="77777777" w:rsidTr="001F728F">
        <w:trPr>
          <w:cantSplit/>
        </w:trPr>
        <w:tc>
          <w:tcPr>
            <w:tcW w:w="1442" w:type="pct"/>
            <w:tcBorders>
              <w:right w:val="single" w:sz="4" w:space="0" w:color="auto"/>
            </w:tcBorders>
            <w:vAlign w:val="center"/>
          </w:tcPr>
          <w:p w14:paraId="2A2E701F" w14:textId="77777777" w:rsidR="00C87024" w:rsidRDefault="00C87024" w:rsidP="00820402">
            <w:pPr>
              <w:pStyle w:val="TableBody"/>
            </w:pPr>
            <w:r w:rsidRPr="001850CD">
              <w:t xml:space="preserve">Denton County Transportation Authority </w:t>
            </w:r>
          </w:p>
        </w:tc>
        <w:tc>
          <w:tcPr>
            <w:tcW w:w="722" w:type="pct"/>
            <w:tcBorders>
              <w:left w:val="single" w:sz="4" w:space="0" w:color="auto"/>
              <w:right w:val="single" w:sz="4" w:space="0" w:color="auto"/>
            </w:tcBorders>
            <w:vAlign w:val="center"/>
          </w:tcPr>
          <w:p w14:paraId="529010D4" w14:textId="77777777" w:rsidR="00C87024" w:rsidRDefault="00C87024" w:rsidP="00820402">
            <w:pPr>
              <w:pStyle w:val="TableBody"/>
            </w:pPr>
            <w:r w:rsidRPr="001850CD">
              <w:t xml:space="preserve">Lewisville </w:t>
            </w:r>
          </w:p>
        </w:tc>
        <w:tc>
          <w:tcPr>
            <w:tcW w:w="433" w:type="pct"/>
            <w:tcBorders>
              <w:left w:val="single" w:sz="4" w:space="0" w:color="auto"/>
              <w:right w:val="single" w:sz="4" w:space="0" w:color="auto"/>
            </w:tcBorders>
            <w:vAlign w:val="center"/>
          </w:tcPr>
          <w:p w14:paraId="7BE27E5D" w14:textId="77777777" w:rsidR="00C87024" w:rsidRDefault="00C87024" w:rsidP="00755B2E">
            <w:pPr>
              <w:pStyle w:val="TableBody"/>
              <w:jc w:val="center"/>
            </w:pPr>
            <w:r w:rsidRPr="001850CD">
              <w:t>TX</w:t>
            </w:r>
          </w:p>
        </w:tc>
        <w:tc>
          <w:tcPr>
            <w:tcW w:w="721" w:type="pct"/>
            <w:tcBorders>
              <w:left w:val="single" w:sz="4" w:space="0" w:color="auto"/>
              <w:right w:val="single" w:sz="4" w:space="0" w:color="auto"/>
            </w:tcBorders>
            <w:vAlign w:val="center"/>
          </w:tcPr>
          <w:p w14:paraId="3B169E76" w14:textId="77777777" w:rsidR="00C87024" w:rsidRDefault="00C87024" w:rsidP="00755B2E">
            <w:pPr>
              <w:pStyle w:val="TableBody"/>
              <w:jc w:val="center"/>
            </w:pPr>
            <w:r w:rsidRPr="001850CD">
              <w:t>945,644</w:t>
            </w:r>
          </w:p>
        </w:tc>
        <w:tc>
          <w:tcPr>
            <w:tcW w:w="1106" w:type="pct"/>
            <w:tcBorders>
              <w:left w:val="single" w:sz="4" w:space="0" w:color="auto"/>
              <w:right w:val="single" w:sz="4" w:space="0" w:color="auto"/>
            </w:tcBorders>
            <w:vAlign w:val="center"/>
          </w:tcPr>
          <w:p w14:paraId="6DC9E543" w14:textId="77777777" w:rsidR="00C87024" w:rsidRDefault="00C87024" w:rsidP="00755B2E">
            <w:pPr>
              <w:pStyle w:val="TableBody"/>
              <w:jc w:val="center"/>
            </w:pPr>
            <w:r w:rsidRPr="001850CD">
              <w:t>1,076</w:t>
            </w:r>
          </w:p>
        </w:tc>
        <w:tc>
          <w:tcPr>
            <w:tcW w:w="576" w:type="pct"/>
            <w:tcBorders>
              <w:left w:val="single" w:sz="4" w:space="0" w:color="auto"/>
            </w:tcBorders>
            <w:vAlign w:val="center"/>
          </w:tcPr>
          <w:p w14:paraId="756D37B8" w14:textId="77777777" w:rsidR="00C87024" w:rsidRDefault="00C87024" w:rsidP="00755B2E">
            <w:pPr>
              <w:pStyle w:val="TableBody"/>
              <w:jc w:val="center"/>
            </w:pPr>
            <w:r w:rsidRPr="001850CD">
              <w:t>7.0%</w:t>
            </w:r>
          </w:p>
        </w:tc>
      </w:tr>
      <w:tr w:rsidR="00C87024" w14:paraId="6346BA36" w14:textId="77777777" w:rsidTr="001F728F">
        <w:trPr>
          <w:cantSplit/>
        </w:trPr>
        <w:tc>
          <w:tcPr>
            <w:tcW w:w="1442" w:type="pct"/>
            <w:tcBorders>
              <w:right w:val="single" w:sz="4" w:space="0" w:color="auto"/>
            </w:tcBorders>
            <w:vAlign w:val="center"/>
          </w:tcPr>
          <w:p w14:paraId="593BD3A9" w14:textId="77777777" w:rsidR="00C87024" w:rsidRPr="009675BD" w:rsidRDefault="00C87024" w:rsidP="00820402">
            <w:pPr>
              <w:pStyle w:val="TableBody"/>
              <w:rPr>
                <w:b/>
                <w:bCs/>
              </w:rPr>
            </w:pPr>
            <w:r w:rsidRPr="009675BD">
              <w:rPr>
                <w:b/>
                <w:bCs/>
              </w:rPr>
              <w:t>Southeastern Regional Transit Authority</w:t>
            </w:r>
          </w:p>
        </w:tc>
        <w:tc>
          <w:tcPr>
            <w:tcW w:w="722" w:type="pct"/>
            <w:tcBorders>
              <w:left w:val="single" w:sz="4" w:space="0" w:color="auto"/>
              <w:right w:val="single" w:sz="4" w:space="0" w:color="auto"/>
            </w:tcBorders>
            <w:vAlign w:val="center"/>
          </w:tcPr>
          <w:p w14:paraId="6733E2EB" w14:textId="77777777" w:rsidR="00C87024" w:rsidRPr="009675BD" w:rsidRDefault="00C87024" w:rsidP="00820402">
            <w:pPr>
              <w:pStyle w:val="TableBody"/>
              <w:rPr>
                <w:b/>
                <w:bCs/>
              </w:rPr>
            </w:pPr>
            <w:r w:rsidRPr="009675BD">
              <w:rPr>
                <w:b/>
                <w:bCs/>
              </w:rPr>
              <w:t>New Bedford</w:t>
            </w:r>
          </w:p>
        </w:tc>
        <w:tc>
          <w:tcPr>
            <w:tcW w:w="433" w:type="pct"/>
            <w:tcBorders>
              <w:left w:val="single" w:sz="4" w:space="0" w:color="auto"/>
              <w:right w:val="single" w:sz="4" w:space="0" w:color="auto"/>
            </w:tcBorders>
            <w:vAlign w:val="center"/>
          </w:tcPr>
          <w:p w14:paraId="4C953A1F" w14:textId="77777777" w:rsidR="00C87024" w:rsidRPr="009675BD" w:rsidRDefault="00C87024" w:rsidP="00755B2E">
            <w:pPr>
              <w:pStyle w:val="TableBody"/>
              <w:jc w:val="center"/>
              <w:rPr>
                <w:b/>
                <w:bCs/>
              </w:rPr>
            </w:pPr>
            <w:r w:rsidRPr="009675BD">
              <w:rPr>
                <w:b/>
                <w:bCs/>
              </w:rPr>
              <w:t>MA</w:t>
            </w:r>
          </w:p>
        </w:tc>
        <w:tc>
          <w:tcPr>
            <w:tcW w:w="721" w:type="pct"/>
            <w:tcBorders>
              <w:left w:val="single" w:sz="4" w:space="0" w:color="auto"/>
              <w:right w:val="single" w:sz="4" w:space="0" w:color="auto"/>
            </w:tcBorders>
            <w:vAlign w:val="center"/>
          </w:tcPr>
          <w:p w14:paraId="13E38E8E" w14:textId="77777777" w:rsidR="00C87024" w:rsidRPr="009675BD" w:rsidRDefault="00C87024" w:rsidP="00755B2E">
            <w:pPr>
              <w:pStyle w:val="TableBody"/>
              <w:jc w:val="center"/>
              <w:rPr>
                <w:b/>
                <w:bCs/>
              </w:rPr>
            </w:pPr>
            <w:r w:rsidRPr="009675BD">
              <w:rPr>
                <w:b/>
                <w:bCs/>
              </w:rPr>
              <w:t>321,201</w:t>
            </w:r>
          </w:p>
        </w:tc>
        <w:tc>
          <w:tcPr>
            <w:tcW w:w="1106" w:type="pct"/>
            <w:tcBorders>
              <w:left w:val="single" w:sz="4" w:space="0" w:color="auto"/>
              <w:right w:val="single" w:sz="4" w:space="0" w:color="auto"/>
            </w:tcBorders>
            <w:vAlign w:val="center"/>
          </w:tcPr>
          <w:p w14:paraId="1BE0A884" w14:textId="6284FF2A" w:rsidR="00C87024" w:rsidRPr="009675BD" w:rsidRDefault="00C87024" w:rsidP="00755B2E">
            <w:pPr>
              <w:pStyle w:val="TableBody"/>
              <w:jc w:val="center"/>
              <w:rPr>
                <w:b/>
                <w:bCs/>
              </w:rPr>
            </w:pPr>
            <w:r w:rsidRPr="009675BD">
              <w:rPr>
                <w:b/>
                <w:bCs/>
              </w:rPr>
              <w:t>1</w:t>
            </w:r>
            <w:r w:rsidR="005E4C85">
              <w:rPr>
                <w:b/>
                <w:bCs/>
              </w:rPr>
              <w:t>,</w:t>
            </w:r>
            <w:r w:rsidRPr="009675BD">
              <w:rPr>
                <w:b/>
                <w:bCs/>
              </w:rPr>
              <w:t>159</w:t>
            </w:r>
          </w:p>
        </w:tc>
        <w:tc>
          <w:tcPr>
            <w:tcW w:w="576" w:type="pct"/>
            <w:tcBorders>
              <w:left w:val="single" w:sz="4" w:space="0" w:color="auto"/>
            </w:tcBorders>
            <w:vAlign w:val="center"/>
          </w:tcPr>
          <w:p w14:paraId="14AD9C02" w14:textId="77777777" w:rsidR="00C87024" w:rsidRPr="009675BD" w:rsidRDefault="00C87024" w:rsidP="00755B2E">
            <w:pPr>
              <w:pStyle w:val="TableBody"/>
              <w:jc w:val="center"/>
              <w:rPr>
                <w:b/>
                <w:bCs/>
              </w:rPr>
            </w:pPr>
            <w:r w:rsidRPr="009675BD">
              <w:rPr>
                <w:b/>
                <w:bCs/>
              </w:rPr>
              <w:t>16.4%</w:t>
            </w:r>
          </w:p>
        </w:tc>
      </w:tr>
    </w:tbl>
    <w:p w14:paraId="2B62A061" w14:textId="1E636B06" w:rsidR="00C87024" w:rsidRDefault="00C87024" w:rsidP="00431010">
      <w:pPr>
        <w:pStyle w:val="Source"/>
      </w:pPr>
      <w:r>
        <w:t xml:space="preserve">Source: </w:t>
      </w:r>
      <w:r w:rsidR="00994C0E">
        <w:t xml:space="preserve">2024 </w:t>
      </w:r>
      <w:r w:rsidR="00A7694C">
        <w:t>ACS</w:t>
      </w:r>
      <w:r>
        <w:t xml:space="preserve"> 5-Year Estimates </w:t>
      </w:r>
    </w:p>
    <w:p w14:paraId="01AF7F43" w14:textId="6EEC45D5" w:rsidR="00C87024" w:rsidRDefault="00C87024" w:rsidP="00831B9A">
      <w:pPr>
        <w:pStyle w:val="BodyText"/>
      </w:pPr>
      <w:r>
        <w:rPr>
          <w:highlight w:val="yellow"/>
        </w:rPr>
        <w:fldChar w:fldCharType="begin"/>
      </w:r>
      <w:r>
        <w:instrText xml:space="preserve"> REF _Ref202949297 \h </w:instrText>
      </w:r>
      <w:r>
        <w:rPr>
          <w:highlight w:val="yellow"/>
        </w:rPr>
      </w:r>
      <w:r>
        <w:rPr>
          <w:highlight w:val="yellow"/>
        </w:rPr>
        <w:fldChar w:fldCharType="separate"/>
      </w:r>
      <w:r w:rsidR="00E4623A">
        <w:t xml:space="preserve">Table </w:t>
      </w:r>
      <w:r w:rsidR="00E4623A">
        <w:rPr>
          <w:noProof/>
        </w:rPr>
        <w:t>21</w:t>
      </w:r>
      <w:r>
        <w:rPr>
          <w:highlight w:val="yellow"/>
        </w:rPr>
        <w:fldChar w:fldCharType="end"/>
      </w:r>
      <w:r>
        <w:t xml:space="preserve"> </w:t>
      </w:r>
      <w:r w:rsidRPr="004B1117">
        <w:t xml:space="preserve">displays operating data for SRTA and </w:t>
      </w:r>
      <w:r w:rsidRPr="00831B9A">
        <w:t>the</w:t>
      </w:r>
      <w:r w:rsidRPr="004B1117">
        <w:t xml:space="preserve"> four peer agencies. Data </w:t>
      </w:r>
      <w:r w:rsidR="005E4C85">
        <w:t xml:space="preserve">are </w:t>
      </w:r>
      <w:r w:rsidRPr="004B1117">
        <w:t>from FY 202</w:t>
      </w:r>
      <w:r w:rsidR="005D6A3D">
        <w:t>4</w:t>
      </w:r>
      <w:r w:rsidRPr="004B1117">
        <w:t xml:space="preserve"> NTD transit agency reports</w:t>
      </w:r>
      <w:r w:rsidR="00A02E2B">
        <w:t xml:space="preserve"> </w:t>
      </w:r>
      <w:r w:rsidR="00131B5C">
        <w:t>(</w:t>
      </w:r>
      <w:r w:rsidR="00A02E2B">
        <w:t>NTD 202</w:t>
      </w:r>
      <w:r w:rsidR="005D6A3D">
        <w:t>4</w:t>
      </w:r>
      <w:r w:rsidR="00A02E2B">
        <w:t>a, 202</w:t>
      </w:r>
      <w:r w:rsidR="005D6A3D">
        <w:t>4</w:t>
      </w:r>
      <w:r w:rsidR="00A02E2B">
        <w:t>b, 202</w:t>
      </w:r>
      <w:r w:rsidR="005D6A3D">
        <w:t>4</w:t>
      </w:r>
      <w:r w:rsidR="00A02E2B">
        <w:t>c, 202</w:t>
      </w:r>
      <w:r w:rsidR="005D6A3D">
        <w:t>4</w:t>
      </w:r>
      <w:r w:rsidR="00A02E2B">
        <w:t>d, 202</w:t>
      </w:r>
      <w:r w:rsidR="005D6A3D">
        <w:t>4</w:t>
      </w:r>
      <w:r w:rsidR="00A02E2B">
        <w:t>e).</w:t>
      </w:r>
      <w:r>
        <w:t xml:space="preserve"> </w:t>
      </w:r>
      <w:r w:rsidR="00ED38C1" w:rsidRPr="00ED38C1">
        <w:t xml:space="preserve">Ridership for SRTA is near the top of the selected peers, while operating expenses, </w:t>
      </w:r>
      <w:r w:rsidR="009E494A">
        <w:t>vehicle revenue miles</w:t>
      </w:r>
      <w:r w:rsidR="00ED38C1" w:rsidRPr="00ED38C1">
        <w:t xml:space="preserve">, and </w:t>
      </w:r>
      <w:r w:rsidR="009E494A">
        <w:t>vehicle revenue hours</w:t>
      </w:r>
      <w:r w:rsidR="00ED38C1" w:rsidRPr="00ED38C1">
        <w:t xml:space="preserve"> are all near or below average. This suggests a relatively high efficiency of operations, even as ridership for SRTA has grown beyond pre-pandemic levels</w:t>
      </w:r>
      <w:r w:rsidR="00D2487C">
        <w:t xml:space="preserve"> unlike most of its peers</w:t>
      </w:r>
      <w:r w:rsidR="00ED38C1" w:rsidRPr="00ED38C1">
        <w:t>.</w:t>
      </w:r>
    </w:p>
    <w:p w14:paraId="44B1CE88" w14:textId="5EF022DC" w:rsidR="00C87024" w:rsidRDefault="00C87024" w:rsidP="00C87024">
      <w:pPr>
        <w:pStyle w:val="Caption"/>
      </w:pPr>
      <w:bookmarkStart w:id="276" w:name="_Ref202949297"/>
      <w:bookmarkStart w:id="277" w:name="_Toc222142776"/>
      <w:r>
        <w:t xml:space="preserve">Table </w:t>
      </w:r>
      <w:r>
        <w:fldChar w:fldCharType="begin"/>
      </w:r>
      <w:r>
        <w:instrText xml:space="preserve"> SEQ Table \* ARABIC </w:instrText>
      </w:r>
      <w:r>
        <w:fldChar w:fldCharType="separate"/>
      </w:r>
      <w:r w:rsidR="00E4623A">
        <w:rPr>
          <w:noProof/>
        </w:rPr>
        <w:t>21</w:t>
      </w:r>
      <w:r>
        <w:fldChar w:fldCharType="end"/>
      </w:r>
      <w:bookmarkEnd w:id="276"/>
      <w:r>
        <w:t xml:space="preserve">. Peer Systems Operating Data (FY </w:t>
      </w:r>
      <w:r w:rsidR="00994C0E">
        <w:t>2024</w:t>
      </w:r>
      <w:r>
        <w:t>)</w:t>
      </w:r>
      <w:bookmarkEnd w:id="277"/>
    </w:p>
    <w:tbl>
      <w:tblPr>
        <w:tblStyle w:val="TableGrid"/>
        <w:tblW w:w="5000" w:type="pct"/>
        <w:tblBorders>
          <w:left w:val="none" w:sz="0" w:space="0" w:color="auto"/>
          <w:right w:val="none" w:sz="0" w:space="0" w:color="auto"/>
        </w:tblBorders>
        <w:tblLayout w:type="fixed"/>
        <w:tblLook w:val="04A0" w:firstRow="1" w:lastRow="0" w:firstColumn="1" w:lastColumn="0" w:noHBand="0" w:noVBand="1"/>
      </w:tblPr>
      <w:tblGrid>
        <w:gridCol w:w="1618"/>
        <w:gridCol w:w="1173"/>
        <w:gridCol w:w="1260"/>
        <w:gridCol w:w="1438"/>
        <w:gridCol w:w="1172"/>
        <w:gridCol w:w="1170"/>
        <w:gridCol w:w="1529"/>
      </w:tblGrid>
      <w:tr w:rsidR="00820402" w14:paraId="1099E89E" w14:textId="77777777" w:rsidTr="00301A2F">
        <w:trPr>
          <w:cnfStyle w:val="100000000000" w:firstRow="1" w:lastRow="0" w:firstColumn="0" w:lastColumn="0" w:oddVBand="0" w:evenVBand="0" w:oddHBand="0" w:evenHBand="0" w:firstRowFirstColumn="0" w:firstRowLastColumn="0" w:lastRowFirstColumn="0" w:lastRowLastColumn="0"/>
          <w:cantSplit/>
          <w:trHeight w:val="345"/>
          <w:tblHeader/>
        </w:trPr>
        <w:tc>
          <w:tcPr>
            <w:tcW w:w="864" w:type="pct"/>
            <w:tcBorders>
              <w:bottom w:val="single" w:sz="24" w:space="0" w:color="auto"/>
            </w:tcBorders>
            <w:vAlign w:val="bottom"/>
          </w:tcPr>
          <w:p w14:paraId="744D2327" w14:textId="77777777" w:rsidR="00C87024" w:rsidRDefault="00C87024" w:rsidP="00831B9A">
            <w:pPr>
              <w:pStyle w:val="TableHeading"/>
              <w:jc w:val="center"/>
            </w:pPr>
            <w:r>
              <w:t>System</w:t>
            </w:r>
          </w:p>
        </w:tc>
        <w:tc>
          <w:tcPr>
            <w:tcW w:w="626" w:type="pct"/>
            <w:tcBorders>
              <w:bottom w:val="single" w:sz="24" w:space="0" w:color="auto"/>
            </w:tcBorders>
            <w:vAlign w:val="bottom"/>
          </w:tcPr>
          <w:p w14:paraId="4E4A87A7" w14:textId="78B51978" w:rsidR="00C87024" w:rsidRDefault="00C87024" w:rsidP="00831B9A">
            <w:pPr>
              <w:pStyle w:val="TableHeading"/>
              <w:jc w:val="center"/>
            </w:pPr>
            <w:r>
              <w:t>Ridership (</w:t>
            </w:r>
            <w:r w:rsidR="00A86B57">
              <w:t>U</w:t>
            </w:r>
            <w:r w:rsidR="000F5E5C">
              <w:t xml:space="preserve">nlinked </w:t>
            </w:r>
            <w:r w:rsidR="00A86B57">
              <w:t>P</w:t>
            </w:r>
            <w:r w:rsidR="000F5E5C">
              <w:t xml:space="preserve">assenger </w:t>
            </w:r>
            <w:r w:rsidR="00A86B57">
              <w:t>T</w:t>
            </w:r>
            <w:r w:rsidR="000F5E5C">
              <w:t>rips</w:t>
            </w:r>
            <w:r>
              <w:t>)</w:t>
            </w:r>
          </w:p>
        </w:tc>
        <w:tc>
          <w:tcPr>
            <w:tcW w:w="673" w:type="pct"/>
            <w:tcBorders>
              <w:bottom w:val="single" w:sz="24" w:space="0" w:color="auto"/>
            </w:tcBorders>
            <w:vAlign w:val="bottom"/>
          </w:tcPr>
          <w:p w14:paraId="1C42EE82" w14:textId="74DB4FB9" w:rsidR="00C87024" w:rsidRDefault="005E4C85" w:rsidP="00831B9A">
            <w:pPr>
              <w:pStyle w:val="TableHeading"/>
              <w:jc w:val="center"/>
            </w:pPr>
            <w:r>
              <w:t xml:space="preserve">Percentage </w:t>
            </w:r>
            <w:r w:rsidR="00C87024">
              <w:t>of Service Miles Demand Response</w:t>
            </w:r>
          </w:p>
        </w:tc>
        <w:tc>
          <w:tcPr>
            <w:tcW w:w="768" w:type="pct"/>
            <w:tcBorders>
              <w:bottom w:val="single" w:sz="24" w:space="0" w:color="auto"/>
            </w:tcBorders>
            <w:vAlign w:val="bottom"/>
          </w:tcPr>
          <w:p w14:paraId="4EC4A6BA" w14:textId="33AB51BF" w:rsidR="00C87024" w:rsidRDefault="00C87024" w:rsidP="00831B9A">
            <w:pPr>
              <w:pStyle w:val="TableHeading"/>
              <w:jc w:val="center"/>
            </w:pPr>
            <w:r>
              <w:t xml:space="preserve">Operating </w:t>
            </w:r>
            <w:r w:rsidR="000A3CAC">
              <w:t>Expenses</w:t>
            </w:r>
          </w:p>
        </w:tc>
        <w:tc>
          <w:tcPr>
            <w:tcW w:w="626" w:type="pct"/>
            <w:tcBorders>
              <w:bottom w:val="single" w:sz="24" w:space="0" w:color="auto"/>
            </w:tcBorders>
            <w:vAlign w:val="bottom"/>
          </w:tcPr>
          <w:p w14:paraId="693CFB92" w14:textId="77777777" w:rsidR="00C87024" w:rsidRDefault="00C87024" w:rsidP="00831B9A">
            <w:pPr>
              <w:pStyle w:val="TableHeading"/>
              <w:jc w:val="center"/>
            </w:pPr>
            <w:r>
              <w:t>Revenue Miles Operated</w:t>
            </w:r>
          </w:p>
        </w:tc>
        <w:tc>
          <w:tcPr>
            <w:tcW w:w="625" w:type="pct"/>
            <w:tcBorders>
              <w:bottom w:val="single" w:sz="24" w:space="0" w:color="auto"/>
            </w:tcBorders>
            <w:vAlign w:val="bottom"/>
          </w:tcPr>
          <w:p w14:paraId="638BED3F" w14:textId="77777777" w:rsidR="00C87024" w:rsidRDefault="00C87024" w:rsidP="00831B9A">
            <w:pPr>
              <w:pStyle w:val="TableHeading"/>
              <w:jc w:val="center"/>
            </w:pPr>
            <w:r>
              <w:t>Revenue Hours Operated</w:t>
            </w:r>
          </w:p>
        </w:tc>
        <w:tc>
          <w:tcPr>
            <w:tcW w:w="817" w:type="pct"/>
            <w:tcBorders>
              <w:bottom w:val="single" w:sz="24" w:space="0" w:color="auto"/>
            </w:tcBorders>
            <w:vAlign w:val="bottom"/>
          </w:tcPr>
          <w:p w14:paraId="0A198898" w14:textId="77777777" w:rsidR="00C87024" w:rsidRDefault="00C87024" w:rsidP="00831B9A">
            <w:pPr>
              <w:pStyle w:val="TableHeading"/>
              <w:jc w:val="center"/>
            </w:pPr>
            <w:r>
              <w:t>Farebox Revenue</w:t>
            </w:r>
          </w:p>
        </w:tc>
      </w:tr>
      <w:tr w:rsidR="00820402" w14:paraId="1C17E8D9" w14:textId="77777777" w:rsidTr="00301A2F">
        <w:trPr>
          <w:cantSplit/>
          <w:trHeight w:val="884"/>
        </w:trPr>
        <w:tc>
          <w:tcPr>
            <w:tcW w:w="864" w:type="pct"/>
            <w:tcBorders>
              <w:top w:val="single" w:sz="24" w:space="0" w:color="auto"/>
              <w:bottom w:val="single" w:sz="4" w:space="0" w:color="auto"/>
            </w:tcBorders>
            <w:vAlign w:val="center"/>
          </w:tcPr>
          <w:p w14:paraId="7B7DAE1E" w14:textId="77777777" w:rsidR="007A0AED" w:rsidRDefault="007A0AED" w:rsidP="00820402">
            <w:pPr>
              <w:pStyle w:val="TableBody"/>
            </w:pPr>
            <w:r w:rsidRPr="00675DF4">
              <w:t xml:space="preserve">Eastern Contra Costa Transit Authority </w:t>
            </w:r>
          </w:p>
        </w:tc>
        <w:tc>
          <w:tcPr>
            <w:tcW w:w="626" w:type="pct"/>
            <w:tcBorders>
              <w:top w:val="single" w:sz="24" w:space="0" w:color="auto"/>
              <w:bottom w:val="single" w:sz="4" w:space="0" w:color="auto"/>
            </w:tcBorders>
            <w:vAlign w:val="center"/>
          </w:tcPr>
          <w:p w14:paraId="1F8DA1FF" w14:textId="62E4A3B6" w:rsidR="007A0AED" w:rsidRPr="00077BF6" w:rsidRDefault="007A0AED" w:rsidP="00755B2E">
            <w:pPr>
              <w:pStyle w:val="TableBody"/>
              <w:jc w:val="center"/>
            </w:pPr>
            <w:r w:rsidRPr="00755B2E">
              <w:rPr>
                <w:color w:val="000000"/>
                <w:szCs w:val="22"/>
              </w:rPr>
              <w:t>1,411,611</w:t>
            </w:r>
          </w:p>
        </w:tc>
        <w:tc>
          <w:tcPr>
            <w:tcW w:w="673" w:type="pct"/>
            <w:tcBorders>
              <w:top w:val="single" w:sz="24" w:space="0" w:color="auto"/>
              <w:bottom w:val="single" w:sz="4" w:space="0" w:color="auto"/>
            </w:tcBorders>
            <w:vAlign w:val="center"/>
          </w:tcPr>
          <w:p w14:paraId="178C7919" w14:textId="543649CA" w:rsidR="007A0AED" w:rsidRPr="00824863" w:rsidRDefault="007A0AED" w:rsidP="00755B2E">
            <w:pPr>
              <w:pStyle w:val="TableBody"/>
              <w:jc w:val="center"/>
            </w:pPr>
            <w:r w:rsidRPr="00755B2E">
              <w:rPr>
                <w:color w:val="000000"/>
                <w:szCs w:val="22"/>
              </w:rPr>
              <w:t>21.33%</w:t>
            </w:r>
          </w:p>
        </w:tc>
        <w:tc>
          <w:tcPr>
            <w:tcW w:w="768" w:type="pct"/>
            <w:tcBorders>
              <w:top w:val="single" w:sz="24" w:space="0" w:color="auto"/>
              <w:bottom w:val="single" w:sz="4" w:space="0" w:color="auto"/>
            </w:tcBorders>
            <w:vAlign w:val="center"/>
          </w:tcPr>
          <w:p w14:paraId="030E762C" w14:textId="4745A97C" w:rsidR="007A0AED" w:rsidRPr="00304136" w:rsidRDefault="007A0AED" w:rsidP="00755B2E">
            <w:pPr>
              <w:pStyle w:val="TableBody"/>
              <w:jc w:val="center"/>
            </w:pPr>
            <w:r w:rsidRPr="00755B2E">
              <w:rPr>
                <w:color w:val="000000"/>
                <w:szCs w:val="22"/>
              </w:rPr>
              <w:t xml:space="preserve">$33,431,858 </w:t>
            </w:r>
          </w:p>
        </w:tc>
        <w:tc>
          <w:tcPr>
            <w:tcW w:w="626" w:type="pct"/>
            <w:tcBorders>
              <w:top w:val="single" w:sz="24" w:space="0" w:color="auto"/>
              <w:bottom w:val="single" w:sz="4" w:space="0" w:color="auto"/>
            </w:tcBorders>
            <w:vAlign w:val="center"/>
          </w:tcPr>
          <w:p w14:paraId="5CD83167" w14:textId="22FD9634" w:rsidR="007A0AED" w:rsidRPr="00E56914" w:rsidRDefault="007A0AED" w:rsidP="00755B2E">
            <w:pPr>
              <w:pStyle w:val="TableBody"/>
              <w:jc w:val="center"/>
            </w:pPr>
            <w:r w:rsidRPr="00755B2E">
              <w:rPr>
                <w:color w:val="000000"/>
                <w:szCs w:val="22"/>
              </w:rPr>
              <w:t>3,371,903</w:t>
            </w:r>
          </w:p>
        </w:tc>
        <w:tc>
          <w:tcPr>
            <w:tcW w:w="625" w:type="pct"/>
            <w:tcBorders>
              <w:top w:val="single" w:sz="24" w:space="0" w:color="auto"/>
              <w:bottom w:val="single" w:sz="4" w:space="0" w:color="auto"/>
            </w:tcBorders>
            <w:vAlign w:val="center"/>
          </w:tcPr>
          <w:p w14:paraId="6CEC17D5" w14:textId="5831ED60" w:rsidR="007A0AED" w:rsidRPr="00236C8F" w:rsidRDefault="007A0AED" w:rsidP="00755B2E">
            <w:pPr>
              <w:pStyle w:val="TableBody"/>
              <w:jc w:val="center"/>
            </w:pPr>
            <w:r w:rsidRPr="00755B2E">
              <w:rPr>
                <w:color w:val="000000"/>
                <w:szCs w:val="22"/>
              </w:rPr>
              <w:t>241,508</w:t>
            </w:r>
          </w:p>
        </w:tc>
        <w:tc>
          <w:tcPr>
            <w:tcW w:w="817" w:type="pct"/>
            <w:tcBorders>
              <w:top w:val="single" w:sz="24" w:space="0" w:color="auto"/>
              <w:bottom w:val="single" w:sz="4" w:space="0" w:color="auto"/>
            </w:tcBorders>
            <w:vAlign w:val="center"/>
          </w:tcPr>
          <w:p w14:paraId="385B27F0" w14:textId="42386383" w:rsidR="007A0AED" w:rsidRPr="003671C8" w:rsidRDefault="007A0AED" w:rsidP="00755B2E">
            <w:pPr>
              <w:pStyle w:val="TableBody"/>
              <w:jc w:val="center"/>
            </w:pPr>
            <w:r w:rsidRPr="00755B2E">
              <w:rPr>
                <w:color w:val="000000"/>
                <w:szCs w:val="22"/>
              </w:rPr>
              <w:t xml:space="preserve">$1,830,675 </w:t>
            </w:r>
          </w:p>
        </w:tc>
      </w:tr>
      <w:tr w:rsidR="00820402" w14:paraId="704F6094" w14:textId="77777777" w:rsidTr="00301A2F">
        <w:trPr>
          <w:cantSplit/>
          <w:trHeight w:val="615"/>
        </w:trPr>
        <w:tc>
          <w:tcPr>
            <w:tcW w:w="864" w:type="pct"/>
            <w:tcBorders>
              <w:right w:val="single" w:sz="4" w:space="0" w:color="auto"/>
            </w:tcBorders>
            <w:vAlign w:val="center"/>
          </w:tcPr>
          <w:p w14:paraId="5C4C8B52" w14:textId="77777777" w:rsidR="007A0AED" w:rsidRPr="00FA61E1" w:rsidRDefault="007A0AED" w:rsidP="00820402">
            <w:pPr>
              <w:pStyle w:val="TableBody"/>
            </w:pPr>
            <w:r w:rsidRPr="00FA61E1">
              <w:rPr>
                <w:rFonts w:cs="Calibri"/>
                <w:color w:val="000000"/>
                <w:szCs w:val="22"/>
              </w:rPr>
              <w:t>Santa Clarita Transit</w:t>
            </w:r>
          </w:p>
        </w:tc>
        <w:tc>
          <w:tcPr>
            <w:tcW w:w="626" w:type="pct"/>
            <w:tcBorders>
              <w:left w:val="single" w:sz="4" w:space="0" w:color="auto"/>
              <w:right w:val="single" w:sz="4" w:space="0" w:color="auto"/>
            </w:tcBorders>
            <w:vAlign w:val="center"/>
          </w:tcPr>
          <w:p w14:paraId="7F89B55B" w14:textId="084E7701" w:rsidR="007A0AED" w:rsidRPr="00077BF6" w:rsidRDefault="007A0AED" w:rsidP="00755B2E">
            <w:pPr>
              <w:pStyle w:val="TableBody"/>
              <w:jc w:val="center"/>
            </w:pPr>
            <w:r w:rsidRPr="00755B2E">
              <w:rPr>
                <w:color w:val="000000"/>
                <w:szCs w:val="22"/>
              </w:rPr>
              <w:t>2,066,662</w:t>
            </w:r>
          </w:p>
        </w:tc>
        <w:tc>
          <w:tcPr>
            <w:tcW w:w="673" w:type="pct"/>
            <w:tcBorders>
              <w:left w:val="single" w:sz="4" w:space="0" w:color="auto"/>
              <w:right w:val="single" w:sz="4" w:space="0" w:color="auto"/>
            </w:tcBorders>
            <w:vAlign w:val="center"/>
          </w:tcPr>
          <w:p w14:paraId="60FF6BD4" w14:textId="45380FBE" w:rsidR="007A0AED" w:rsidRPr="00824863" w:rsidRDefault="007A0AED" w:rsidP="00755B2E">
            <w:pPr>
              <w:pStyle w:val="TableBody"/>
              <w:jc w:val="center"/>
            </w:pPr>
            <w:r w:rsidRPr="00755B2E">
              <w:rPr>
                <w:color w:val="000000"/>
                <w:szCs w:val="22"/>
              </w:rPr>
              <w:t>6.07%</w:t>
            </w:r>
          </w:p>
        </w:tc>
        <w:tc>
          <w:tcPr>
            <w:tcW w:w="768" w:type="pct"/>
            <w:tcBorders>
              <w:left w:val="single" w:sz="4" w:space="0" w:color="auto"/>
              <w:right w:val="single" w:sz="4" w:space="0" w:color="auto"/>
            </w:tcBorders>
            <w:vAlign w:val="center"/>
          </w:tcPr>
          <w:p w14:paraId="41D882F3" w14:textId="12C0D693" w:rsidR="007A0AED" w:rsidRPr="00304136" w:rsidRDefault="007A0AED" w:rsidP="00755B2E">
            <w:pPr>
              <w:pStyle w:val="TableBody"/>
              <w:jc w:val="center"/>
            </w:pPr>
            <w:r w:rsidRPr="00755B2E">
              <w:rPr>
                <w:color w:val="000000"/>
                <w:szCs w:val="22"/>
              </w:rPr>
              <w:t>$27,251,236</w:t>
            </w:r>
          </w:p>
        </w:tc>
        <w:tc>
          <w:tcPr>
            <w:tcW w:w="626" w:type="pct"/>
            <w:tcBorders>
              <w:left w:val="single" w:sz="4" w:space="0" w:color="auto"/>
              <w:right w:val="single" w:sz="4" w:space="0" w:color="auto"/>
            </w:tcBorders>
            <w:vAlign w:val="center"/>
          </w:tcPr>
          <w:p w14:paraId="2A248370" w14:textId="0AF4841F" w:rsidR="007A0AED" w:rsidRPr="00E56914" w:rsidRDefault="007A0AED" w:rsidP="00755B2E">
            <w:pPr>
              <w:pStyle w:val="TableBody"/>
              <w:jc w:val="center"/>
            </w:pPr>
            <w:r w:rsidRPr="00755B2E">
              <w:rPr>
                <w:color w:val="000000"/>
                <w:szCs w:val="22"/>
              </w:rPr>
              <w:t>2,726,081</w:t>
            </w:r>
          </w:p>
        </w:tc>
        <w:tc>
          <w:tcPr>
            <w:tcW w:w="625" w:type="pct"/>
            <w:tcBorders>
              <w:left w:val="single" w:sz="4" w:space="0" w:color="auto"/>
              <w:right w:val="single" w:sz="4" w:space="0" w:color="auto"/>
            </w:tcBorders>
            <w:vAlign w:val="center"/>
          </w:tcPr>
          <w:p w14:paraId="55D32D63" w14:textId="617D4E02" w:rsidR="007A0AED" w:rsidRPr="00236C8F" w:rsidRDefault="007A0AED" w:rsidP="00755B2E">
            <w:pPr>
              <w:pStyle w:val="TableBody"/>
              <w:jc w:val="center"/>
            </w:pPr>
            <w:r w:rsidRPr="00755B2E">
              <w:rPr>
                <w:color w:val="000000"/>
                <w:szCs w:val="22"/>
              </w:rPr>
              <w:t>168,273</w:t>
            </w:r>
          </w:p>
        </w:tc>
        <w:tc>
          <w:tcPr>
            <w:tcW w:w="817" w:type="pct"/>
            <w:tcBorders>
              <w:left w:val="single" w:sz="4" w:space="0" w:color="auto"/>
            </w:tcBorders>
            <w:vAlign w:val="center"/>
          </w:tcPr>
          <w:p w14:paraId="218116AB" w14:textId="1F269E23" w:rsidR="007A0AED" w:rsidRPr="003671C8" w:rsidRDefault="007A0AED" w:rsidP="00755B2E">
            <w:pPr>
              <w:pStyle w:val="TableBody"/>
              <w:jc w:val="center"/>
            </w:pPr>
            <w:r w:rsidRPr="00755B2E">
              <w:rPr>
                <w:color w:val="000000"/>
                <w:szCs w:val="22"/>
              </w:rPr>
              <w:t xml:space="preserve">$1,543,693 </w:t>
            </w:r>
          </w:p>
        </w:tc>
      </w:tr>
      <w:tr w:rsidR="00820402" w14:paraId="15868067" w14:textId="77777777" w:rsidTr="00301A2F">
        <w:trPr>
          <w:cantSplit/>
          <w:trHeight w:val="615"/>
        </w:trPr>
        <w:tc>
          <w:tcPr>
            <w:tcW w:w="864" w:type="pct"/>
            <w:tcBorders>
              <w:right w:val="single" w:sz="4" w:space="0" w:color="auto"/>
            </w:tcBorders>
            <w:vAlign w:val="center"/>
          </w:tcPr>
          <w:p w14:paraId="30391264" w14:textId="77777777" w:rsidR="007A0AED" w:rsidRDefault="007A0AED" w:rsidP="00820402">
            <w:pPr>
              <w:pStyle w:val="TableBody"/>
            </w:pPr>
            <w:r w:rsidRPr="00056489">
              <w:t xml:space="preserve">Kanawha Valley Regional Transportation Authority </w:t>
            </w:r>
          </w:p>
        </w:tc>
        <w:tc>
          <w:tcPr>
            <w:tcW w:w="626" w:type="pct"/>
            <w:tcBorders>
              <w:left w:val="single" w:sz="4" w:space="0" w:color="auto"/>
              <w:right w:val="single" w:sz="4" w:space="0" w:color="auto"/>
            </w:tcBorders>
            <w:vAlign w:val="center"/>
          </w:tcPr>
          <w:p w14:paraId="18834D4A" w14:textId="278D5E69" w:rsidR="007A0AED" w:rsidRPr="00077BF6" w:rsidRDefault="007A0AED" w:rsidP="00755B2E">
            <w:pPr>
              <w:pStyle w:val="TableBody"/>
              <w:jc w:val="center"/>
            </w:pPr>
            <w:r w:rsidRPr="00755B2E">
              <w:rPr>
                <w:color w:val="000000"/>
                <w:szCs w:val="22"/>
              </w:rPr>
              <w:t>1,092,102</w:t>
            </w:r>
          </w:p>
        </w:tc>
        <w:tc>
          <w:tcPr>
            <w:tcW w:w="673" w:type="pct"/>
            <w:tcBorders>
              <w:left w:val="single" w:sz="4" w:space="0" w:color="auto"/>
              <w:right w:val="single" w:sz="4" w:space="0" w:color="auto"/>
            </w:tcBorders>
            <w:vAlign w:val="center"/>
          </w:tcPr>
          <w:p w14:paraId="0038C3E3" w14:textId="756BB6BC" w:rsidR="007A0AED" w:rsidRPr="00824863" w:rsidRDefault="007A0AED" w:rsidP="00755B2E">
            <w:pPr>
              <w:pStyle w:val="TableBody"/>
              <w:jc w:val="center"/>
            </w:pPr>
            <w:r w:rsidRPr="00755B2E">
              <w:rPr>
                <w:color w:val="000000"/>
                <w:szCs w:val="22"/>
              </w:rPr>
              <w:t>5.19%</w:t>
            </w:r>
          </w:p>
        </w:tc>
        <w:tc>
          <w:tcPr>
            <w:tcW w:w="768" w:type="pct"/>
            <w:tcBorders>
              <w:left w:val="single" w:sz="4" w:space="0" w:color="auto"/>
              <w:right w:val="single" w:sz="4" w:space="0" w:color="auto"/>
            </w:tcBorders>
            <w:vAlign w:val="center"/>
          </w:tcPr>
          <w:p w14:paraId="1CBF9131" w14:textId="404E4D46" w:rsidR="007A0AED" w:rsidRPr="00304136" w:rsidRDefault="007A0AED" w:rsidP="00755B2E">
            <w:pPr>
              <w:pStyle w:val="TableBody"/>
              <w:jc w:val="center"/>
            </w:pPr>
            <w:r w:rsidRPr="00755B2E">
              <w:rPr>
                <w:color w:val="000000"/>
                <w:szCs w:val="22"/>
              </w:rPr>
              <w:t xml:space="preserve">$15,032,440 </w:t>
            </w:r>
          </w:p>
        </w:tc>
        <w:tc>
          <w:tcPr>
            <w:tcW w:w="626" w:type="pct"/>
            <w:tcBorders>
              <w:left w:val="single" w:sz="4" w:space="0" w:color="auto"/>
              <w:right w:val="single" w:sz="4" w:space="0" w:color="auto"/>
            </w:tcBorders>
            <w:vAlign w:val="center"/>
          </w:tcPr>
          <w:p w14:paraId="7C31C157" w14:textId="16F73D64" w:rsidR="007A0AED" w:rsidRPr="00E56914" w:rsidRDefault="007A0AED" w:rsidP="00755B2E">
            <w:pPr>
              <w:pStyle w:val="TableBody"/>
              <w:jc w:val="center"/>
            </w:pPr>
            <w:r w:rsidRPr="00755B2E">
              <w:rPr>
                <w:color w:val="000000"/>
                <w:szCs w:val="22"/>
              </w:rPr>
              <w:t>2,454,718</w:t>
            </w:r>
          </w:p>
        </w:tc>
        <w:tc>
          <w:tcPr>
            <w:tcW w:w="625" w:type="pct"/>
            <w:tcBorders>
              <w:left w:val="single" w:sz="4" w:space="0" w:color="auto"/>
              <w:right w:val="single" w:sz="4" w:space="0" w:color="auto"/>
            </w:tcBorders>
            <w:vAlign w:val="center"/>
          </w:tcPr>
          <w:p w14:paraId="1BD32C35" w14:textId="25FAD955" w:rsidR="007A0AED" w:rsidRPr="00236C8F" w:rsidRDefault="007A0AED" w:rsidP="00755B2E">
            <w:pPr>
              <w:pStyle w:val="TableBody"/>
              <w:jc w:val="center"/>
            </w:pPr>
            <w:r w:rsidRPr="00755B2E">
              <w:rPr>
                <w:color w:val="000000"/>
                <w:szCs w:val="22"/>
              </w:rPr>
              <w:t>135,892</w:t>
            </w:r>
          </w:p>
        </w:tc>
        <w:tc>
          <w:tcPr>
            <w:tcW w:w="817" w:type="pct"/>
            <w:tcBorders>
              <w:left w:val="single" w:sz="4" w:space="0" w:color="auto"/>
            </w:tcBorders>
            <w:vAlign w:val="center"/>
          </w:tcPr>
          <w:p w14:paraId="0F539BA3" w14:textId="2370479B" w:rsidR="007A0AED" w:rsidRPr="003671C8" w:rsidRDefault="007A0AED" w:rsidP="00755B2E">
            <w:pPr>
              <w:pStyle w:val="TableBody"/>
              <w:jc w:val="center"/>
            </w:pPr>
            <w:r w:rsidRPr="00755B2E">
              <w:rPr>
                <w:color w:val="000000"/>
                <w:szCs w:val="22"/>
              </w:rPr>
              <w:t xml:space="preserve">$1,207,761 </w:t>
            </w:r>
          </w:p>
        </w:tc>
      </w:tr>
      <w:tr w:rsidR="00820402" w14:paraId="5092D16B" w14:textId="77777777" w:rsidTr="00301A2F">
        <w:trPr>
          <w:cantSplit/>
          <w:trHeight w:val="615"/>
        </w:trPr>
        <w:tc>
          <w:tcPr>
            <w:tcW w:w="864" w:type="pct"/>
            <w:tcBorders>
              <w:right w:val="single" w:sz="4" w:space="0" w:color="auto"/>
            </w:tcBorders>
            <w:vAlign w:val="center"/>
          </w:tcPr>
          <w:p w14:paraId="63F8AE22" w14:textId="77777777" w:rsidR="007A0AED" w:rsidRDefault="007A0AED" w:rsidP="00820402">
            <w:pPr>
              <w:pStyle w:val="TableBody"/>
            </w:pPr>
            <w:r w:rsidRPr="001850CD">
              <w:t xml:space="preserve">Denton County Transportation Authority </w:t>
            </w:r>
          </w:p>
        </w:tc>
        <w:tc>
          <w:tcPr>
            <w:tcW w:w="626" w:type="pct"/>
            <w:tcBorders>
              <w:left w:val="single" w:sz="4" w:space="0" w:color="auto"/>
              <w:right w:val="single" w:sz="4" w:space="0" w:color="auto"/>
            </w:tcBorders>
            <w:vAlign w:val="center"/>
          </w:tcPr>
          <w:p w14:paraId="563D2977" w14:textId="2577C1DA" w:rsidR="007A0AED" w:rsidRPr="00077BF6" w:rsidRDefault="007A0AED" w:rsidP="00755B2E">
            <w:pPr>
              <w:pStyle w:val="TableBody"/>
              <w:jc w:val="center"/>
            </w:pPr>
            <w:r w:rsidRPr="00755B2E">
              <w:rPr>
                <w:color w:val="000000"/>
                <w:szCs w:val="22"/>
              </w:rPr>
              <w:t>3,198,901</w:t>
            </w:r>
          </w:p>
        </w:tc>
        <w:tc>
          <w:tcPr>
            <w:tcW w:w="673" w:type="pct"/>
            <w:tcBorders>
              <w:left w:val="single" w:sz="4" w:space="0" w:color="auto"/>
              <w:right w:val="single" w:sz="4" w:space="0" w:color="auto"/>
            </w:tcBorders>
            <w:vAlign w:val="center"/>
          </w:tcPr>
          <w:p w14:paraId="036C8F47" w14:textId="7E54990A" w:rsidR="007A0AED" w:rsidRPr="00824863" w:rsidRDefault="007A0AED" w:rsidP="00755B2E">
            <w:pPr>
              <w:pStyle w:val="TableBody"/>
              <w:jc w:val="center"/>
            </w:pPr>
            <w:r w:rsidRPr="00755B2E">
              <w:rPr>
                <w:color w:val="000000"/>
                <w:szCs w:val="22"/>
              </w:rPr>
              <w:t>28.14%</w:t>
            </w:r>
          </w:p>
        </w:tc>
        <w:tc>
          <w:tcPr>
            <w:tcW w:w="768" w:type="pct"/>
            <w:tcBorders>
              <w:left w:val="single" w:sz="4" w:space="0" w:color="auto"/>
              <w:right w:val="single" w:sz="4" w:space="0" w:color="auto"/>
            </w:tcBorders>
            <w:vAlign w:val="center"/>
          </w:tcPr>
          <w:p w14:paraId="76C1507C" w14:textId="0E801477" w:rsidR="007A0AED" w:rsidRPr="00304136" w:rsidRDefault="007A0AED" w:rsidP="00755B2E">
            <w:pPr>
              <w:pStyle w:val="TableBody"/>
              <w:jc w:val="center"/>
            </w:pPr>
            <w:r w:rsidRPr="00755B2E">
              <w:rPr>
                <w:color w:val="000000"/>
                <w:szCs w:val="22"/>
              </w:rPr>
              <w:t xml:space="preserve">$42,526,100 </w:t>
            </w:r>
          </w:p>
        </w:tc>
        <w:tc>
          <w:tcPr>
            <w:tcW w:w="626" w:type="pct"/>
            <w:tcBorders>
              <w:left w:val="single" w:sz="4" w:space="0" w:color="auto"/>
              <w:right w:val="single" w:sz="4" w:space="0" w:color="auto"/>
            </w:tcBorders>
            <w:vAlign w:val="center"/>
          </w:tcPr>
          <w:p w14:paraId="7139A000" w14:textId="629DC835" w:rsidR="007A0AED" w:rsidRPr="00E56914" w:rsidRDefault="007A0AED" w:rsidP="00755B2E">
            <w:pPr>
              <w:pStyle w:val="TableBody"/>
              <w:jc w:val="center"/>
            </w:pPr>
            <w:r w:rsidRPr="00755B2E">
              <w:rPr>
                <w:color w:val="000000"/>
                <w:szCs w:val="22"/>
              </w:rPr>
              <w:t>7,411,898</w:t>
            </w:r>
          </w:p>
        </w:tc>
        <w:tc>
          <w:tcPr>
            <w:tcW w:w="625" w:type="pct"/>
            <w:tcBorders>
              <w:left w:val="single" w:sz="4" w:space="0" w:color="auto"/>
              <w:right w:val="single" w:sz="4" w:space="0" w:color="auto"/>
            </w:tcBorders>
            <w:vAlign w:val="center"/>
          </w:tcPr>
          <w:p w14:paraId="4ABC230D" w14:textId="5A16952F" w:rsidR="007A0AED" w:rsidRPr="00236C8F" w:rsidRDefault="007A0AED" w:rsidP="00755B2E">
            <w:pPr>
              <w:pStyle w:val="TableBody"/>
              <w:jc w:val="center"/>
            </w:pPr>
            <w:r w:rsidRPr="00755B2E">
              <w:rPr>
                <w:color w:val="000000"/>
                <w:szCs w:val="22"/>
              </w:rPr>
              <w:t>363,490</w:t>
            </w:r>
          </w:p>
        </w:tc>
        <w:tc>
          <w:tcPr>
            <w:tcW w:w="817" w:type="pct"/>
            <w:tcBorders>
              <w:left w:val="single" w:sz="4" w:space="0" w:color="auto"/>
            </w:tcBorders>
            <w:vAlign w:val="center"/>
          </w:tcPr>
          <w:p w14:paraId="2E9977B9" w14:textId="2F66168C" w:rsidR="007A0AED" w:rsidRPr="003671C8" w:rsidRDefault="007A0AED" w:rsidP="00755B2E">
            <w:pPr>
              <w:pStyle w:val="TableBody"/>
              <w:jc w:val="center"/>
            </w:pPr>
            <w:r w:rsidRPr="00755B2E">
              <w:rPr>
                <w:color w:val="000000"/>
                <w:szCs w:val="22"/>
              </w:rPr>
              <w:t xml:space="preserve">$7,017,013 </w:t>
            </w:r>
          </w:p>
        </w:tc>
      </w:tr>
      <w:tr w:rsidR="00820402" w14:paraId="56B8DEDF" w14:textId="77777777" w:rsidTr="00301A2F">
        <w:trPr>
          <w:cantSplit/>
          <w:trHeight w:val="615"/>
        </w:trPr>
        <w:tc>
          <w:tcPr>
            <w:tcW w:w="864" w:type="pct"/>
            <w:tcBorders>
              <w:right w:val="single" w:sz="4" w:space="0" w:color="auto"/>
            </w:tcBorders>
            <w:vAlign w:val="center"/>
          </w:tcPr>
          <w:p w14:paraId="2B78CE37" w14:textId="77777777" w:rsidR="00C87024" w:rsidRPr="009675BD" w:rsidRDefault="00C87024" w:rsidP="00820402">
            <w:pPr>
              <w:pStyle w:val="TableBody"/>
              <w:rPr>
                <w:b/>
                <w:bCs/>
              </w:rPr>
            </w:pPr>
            <w:r w:rsidRPr="009675BD">
              <w:rPr>
                <w:b/>
                <w:bCs/>
              </w:rPr>
              <w:t>Southeastern Regional Transit Authority</w:t>
            </w:r>
          </w:p>
        </w:tc>
        <w:tc>
          <w:tcPr>
            <w:tcW w:w="626" w:type="pct"/>
            <w:tcBorders>
              <w:left w:val="single" w:sz="4" w:space="0" w:color="auto"/>
              <w:right w:val="single" w:sz="4" w:space="0" w:color="auto"/>
            </w:tcBorders>
            <w:vAlign w:val="center"/>
          </w:tcPr>
          <w:p w14:paraId="548BCD60" w14:textId="66E8B839" w:rsidR="00C87024" w:rsidRPr="004A7F97" w:rsidRDefault="005A5BCB" w:rsidP="00755B2E">
            <w:pPr>
              <w:tabs>
                <w:tab w:val="clear" w:pos="284"/>
              </w:tabs>
              <w:spacing w:line="240" w:lineRule="auto"/>
              <w:jc w:val="center"/>
              <w:rPr>
                <w:b/>
                <w:bCs/>
              </w:rPr>
            </w:pPr>
            <w:r w:rsidRPr="00755B2E">
              <w:rPr>
                <w:rFonts w:ascii="Avenir Next LT Pro Light" w:hAnsi="Avenir Next LT Pro Light"/>
                <w:b/>
                <w:bCs/>
                <w:color w:val="000000"/>
                <w:szCs w:val="22"/>
              </w:rPr>
              <w:t>2,926,800</w:t>
            </w:r>
          </w:p>
        </w:tc>
        <w:tc>
          <w:tcPr>
            <w:tcW w:w="673" w:type="pct"/>
            <w:tcBorders>
              <w:left w:val="single" w:sz="4" w:space="0" w:color="auto"/>
              <w:right w:val="single" w:sz="4" w:space="0" w:color="auto"/>
            </w:tcBorders>
            <w:vAlign w:val="center"/>
          </w:tcPr>
          <w:p w14:paraId="1252BAF6" w14:textId="09A9D7A1" w:rsidR="00C87024" w:rsidRPr="004A7F97" w:rsidRDefault="008C7FC4" w:rsidP="00755B2E">
            <w:pPr>
              <w:tabs>
                <w:tab w:val="clear" w:pos="284"/>
              </w:tabs>
              <w:spacing w:line="240" w:lineRule="auto"/>
              <w:jc w:val="center"/>
            </w:pPr>
            <w:r w:rsidRPr="00755B2E">
              <w:rPr>
                <w:rFonts w:ascii="Avenir Next LT Pro Light" w:hAnsi="Avenir Next LT Pro Light"/>
                <w:b/>
                <w:bCs/>
                <w:color w:val="000000"/>
                <w:szCs w:val="22"/>
              </w:rPr>
              <w:t>3.58%</w:t>
            </w:r>
          </w:p>
        </w:tc>
        <w:tc>
          <w:tcPr>
            <w:tcW w:w="768" w:type="pct"/>
            <w:tcBorders>
              <w:left w:val="single" w:sz="4" w:space="0" w:color="auto"/>
              <w:right w:val="single" w:sz="4" w:space="0" w:color="auto"/>
            </w:tcBorders>
            <w:vAlign w:val="center"/>
          </w:tcPr>
          <w:p w14:paraId="0ADB361A" w14:textId="0DE15F38" w:rsidR="00C87024" w:rsidRPr="004A7F97" w:rsidRDefault="00D51C93" w:rsidP="00755B2E">
            <w:pPr>
              <w:tabs>
                <w:tab w:val="clear" w:pos="284"/>
              </w:tabs>
              <w:spacing w:line="240" w:lineRule="auto"/>
              <w:jc w:val="center"/>
            </w:pPr>
            <w:r w:rsidRPr="00755B2E">
              <w:rPr>
                <w:rFonts w:ascii="Avenir Next LT Pro Light" w:hAnsi="Avenir Next LT Pro Light"/>
                <w:b/>
                <w:bCs/>
                <w:color w:val="000000"/>
                <w:szCs w:val="22"/>
              </w:rPr>
              <w:t>$26,276,041</w:t>
            </w:r>
          </w:p>
        </w:tc>
        <w:tc>
          <w:tcPr>
            <w:tcW w:w="626" w:type="pct"/>
            <w:tcBorders>
              <w:left w:val="single" w:sz="4" w:space="0" w:color="auto"/>
              <w:right w:val="single" w:sz="4" w:space="0" w:color="auto"/>
            </w:tcBorders>
            <w:vAlign w:val="center"/>
          </w:tcPr>
          <w:p w14:paraId="16B748E8" w14:textId="1E7F5770" w:rsidR="00C87024" w:rsidRPr="004A7F97" w:rsidRDefault="00D51C93" w:rsidP="00755B2E">
            <w:pPr>
              <w:tabs>
                <w:tab w:val="clear" w:pos="284"/>
              </w:tabs>
              <w:spacing w:line="240" w:lineRule="auto"/>
              <w:jc w:val="center"/>
            </w:pPr>
            <w:r w:rsidRPr="00755B2E">
              <w:rPr>
                <w:rFonts w:ascii="Avenir Next LT Pro Light" w:hAnsi="Avenir Next LT Pro Light"/>
                <w:b/>
                <w:bCs/>
                <w:color w:val="000000"/>
                <w:szCs w:val="22"/>
              </w:rPr>
              <w:t>2,381,148</w:t>
            </w:r>
          </w:p>
        </w:tc>
        <w:tc>
          <w:tcPr>
            <w:tcW w:w="625" w:type="pct"/>
            <w:tcBorders>
              <w:left w:val="single" w:sz="4" w:space="0" w:color="auto"/>
              <w:right w:val="single" w:sz="4" w:space="0" w:color="auto"/>
            </w:tcBorders>
            <w:vAlign w:val="center"/>
          </w:tcPr>
          <w:p w14:paraId="1074AE5F" w14:textId="6EF68F42" w:rsidR="00C87024" w:rsidRPr="004A7F97" w:rsidRDefault="004A7F97" w:rsidP="00755B2E">
            <w:pPr>
              <w:tabs>
                <w:tab w:val="clear" w:pos="284"/>
              </w:tabs>
              <w:spacing w:line="240" w:lineRule="auto"/>
              <w:jc w:val="center"/>
              <w:rPr>
                <w:b/>
                <w:bCs/>
              </w:rPr>
            </w:pPr>
            <w:r w:rsidRPr="00755B2E">
              <w:rPr>
                <w:rFonts w:ascii="Avenir Next LT Pro Light" w:hAnsi="Avenir Next LT Pro Light"/>
                <w:b/>
                <w:bCs/>
                <w:color w:val="000000"/>
                <w:szCs w:val="22"/>
              </w:rPr>
              <w:t>179,935</w:t>
            </w:r>
          </w:p>
        </w:tc>
        <w:tc>
          <w:tcPr>
            <w:tcW w:w="817" w:type="pct"/>
            <w:tcBorders>
              <w:left w:val="single" w:sz="4" w:space="0" w:color="auto"/>
            </w:tcBorders>
            <w:vAlign w:val="center"/>
          </w:tcPr>
          <w:p w14:paraId="67522DEE" w14:textId="1D0732EC" w:rsidR="00C87024" w:rsidRPr="003671C8" w:rsidRDefault="003671C8" w:rsidP="00755B2E">
            <w:pPr>
              <w:tabs>
                <w:tab w:val="clear" w:pos="284"/>
              </w:tabs>
              <w:spacing w:line="240" w:lineRule="auto"/>
              <w:jc w:val="center"/>
            </w:pPr>
            <w:r w:rsidRPr="00755B2E">
              <w:rPr>
                <w:rFonts w:ascii="Avenir Next LT Pro Light" w:hAnsi="Avenir Next LT Pro Light"/>
                <w:b/>
                <w:bCs/>
                <w:color w:val="000000"/>
                <w:szCs w:val="22"/>
              </w:rPr>
              <w:t>$1,032,967</w:t>
            </w:r>
          </w:p>
        </w:tc>
      </w:tr>
    </w:tbl>
    <w:p w14:paraId="0D4B01EF" w14:textId="77777777" w:rsidR="00C87024" w:rsidRDefault="00C87024" w:rsidP="00C87024">
      <w:pPr>
        <w:pStyle w:val="BodyText"/>
      </w:pPr>
      <w:r>
        <w:t xml:space="preserve">Source: NTD </w:t>
      </w:r>
    </w:p>
    <w:p w14:paraId="1195D70A" w14:textId="53B6CD1B" w:rsidR="00C87024" w:rsidRDefault="00857C48" w:rsidP="00C87024">
      <w:pPr>
        <w:pStyle w:val="BodyText"/>
      </w:pPr>
      <w:r>
        <w:fldChar w:fldCharType="begin"/>
      </w:r>
      <w:r>
        <w:instrText xml:space="preserve"> REF _Ref206080272 \h </w:instrText>
      </w:r>
      <w:r>
        <w:fldChar w:fldCharType="separate"/>
      </w:r>
      <w:r w:rsidR="00E4623A">
        <w:t xml:space="preserve">Table </w:t>
      </w:r>
      <w:r w:rsidR="00E4623A">
        <w:rPr>
          <w:noProof/>
        </w:rPr>
        <w:t>22</w:t>
      </w:r>
      <w:r>
        <w:fldChar w:fldCharType="end"/>
      </w:r>
      <w:r w:rsidR="00131B5C">
        <w:t xml:space="preserve"> </w:t>
      </w:r>
      <w:r w:rsidR="00C87024" w:rsidRPr="4ED09AEE">
        <w:t>highlights ho</w:t>
      </w:r>
      <w:r w:rsidR="00C87024">
        <w:t>w</w:t>
      </w:r>
      <w:r w:rsidR="00C87024" w:rsidRPr="4ED09AEE">
        <w:t xml:space="preserve"> SRTA compares with the four peer agencies in different </w:t>
      </w:r>
      <w:r w:rsidR="00AA0F47">
        <w:t>operational</w:t>
      </w:r>
      <w:r w:rsidR="00AA0F47" w:rsidRPr="4ED09AEE">
        <w:t xml:space="preserve"> </w:t>
      </w:r>
      <w:r w:rsidR="00C87024" w:rsidRPr="4ED09AEE">
        <w:t>metrics. SRTA operates more trip</w:t>
      </w:r>
      <w:r w:rsidR="005D6A3D">
        <w:t>s with more passengers</w:t>
      </w:r>
      <w:r w:rsidR="00C87024" w:rsidRPr="4ED09AEE">
        <w:t xml:space="preserve"> per mile (1.</w:t>
      </w:r>
      <w:r w:rsidR="005D6A3D">
        <w:t>23</w:t>
      </w:r>
      <w:r w:rsidR="00C87024" w:rsidRPr="4ED09AEE">
        <w:t xml:space="preserve">) and more </w:t>
      </w:r>
      <w:r w:rsidR="005D6A3D">
        <w:t>passengers</w:t>
      </w:r>
      <w:r w:rsidR="00C87024" w:rsidRPr="4ED09AEE">
        <w:t xml:space="preserve"> per hour (</w:t>
      </w:r>
      <w:r w:rsidR="005D6A3D">
        <w:t>16.27</w:t>
      </w:r>
      <w:r w:rsidR="00C87024" w:rsidRPr="4ED09AEE">
        <w:t xml:space="preserve">) than any of its peer systems. SRTA also operates at the lowest </w:t>
      </w:r>
      <w:r w:rsidR="009E36EA">
        <w:t xml:space="preserve">subsidy per </w:t>
      </w:r>
      <w:r w:rsidR="009E36EA">
        <w:lastRenderedPageBreak/>
        <w:t>passenger at $8.62 per passenger.</w:t>
      </w:r>
      <w:r w:rsidR="001F6296">
        <w:t xml:space="preserve"> This again reflects the operational efficiency of SRTA</w:t>
      </w:r>
      <w:r w:rsidR="00CB4CF7">
        <w:t xml:space="preserve"> service.</w:t>
      </w:r>
      <w:r w:rsidR="001F6296">
        <w:t xml:space="preserve"> </w:t>
      </w:r>
    </w:p>
    <w:p w14:paraId="3C674A5D" w14:textId="3A886CE5" w:rsidR="00C87024" w:rsidRDefault="00C87024" w:rsidP="00C87024">
      <w:pPr>
        <w:pStyle w:val="Caption"/>
      </w:pPr>
      <w:bookmarkStart w:id="278" w:name="_Ref206080272"/>
      <w:bookmarkStart w:id="279" w:name="_Toc222142777"/>
      <w:r>
        <w:t xml:space="preserve">Table </w:t>
      </w:r>
      <w:r>
        <w:fldChar w:fldCharType="begin"/>
      </w:r>
      <w:r>
        <w:instrText xml:space="preserve"> SEQ Table \* ARABIC </w:instrText>
      </w:r>
      <w:r>
        <w:fldChar w:fldCharType="separate"/>
      </w:r>
      <w:r w:rsidR="00E4623A">
        <w:rPr>
          <w:noProof/>
        </w:rPr>
        <w:t>22</w:t>
      </w:r>
      <w:r>
        <w:fldChar w:fldCharType="end"/>
      </w:r>
      <w:bookmarkEnd w:id="278"/>
      <w:r>
        <w:t>. Peer System Comparison Metrics</w:t>
      </w:r>
      <w:r w:rsidR="00820402">
        <w:t xml:space="preserve"> (FY 2024)</w:t>
      </w:r>
      <w:bookmarkEnd w:id="279"/>
    </w:p>
    <w:tbl>
      <w:tblPr>
        <w:tblStyle w:val="TableGrid"/>
        <w:tblW w:w="4852" w:type="pct"/>
        <w:tblBorders>
          <w:left w:val="none" w:sz="0" w:space="0" w:color="auto"/>
          <w:right w:val="none" w:sz="0" w:space="0" w:color="auto"/>
        </w:tblBorders>
        <w:tblLayout w:type="fixed"/>
        <w:tblLook w:val="04A0" w:firstRow="1" w:lastRow="0" w:firstColumn="1" w:lastColumn="0" w:noHBand="0" w:noVBand="1"/>
      </w:tblPr>
      <w:tblGrid>
        <w:gridCol w:w="1619"/>
        <w:gridCol w:w="1261"/>
        <w:gridCol w:w="1261"/>
        <w:gridCol w:w="1170"/>
        <w:gridCol w:w="1259"/>
        <w:gridCol w:w="1350"/>
        <w:gridCol w:w="1163"/>
      </w:tblGrid>
      <w:tr w:rsidR="00820402" w14:paraId="5BDEE141" w14:textId="6CDCBBEC" w:rsidTr="00301A2F">
        <w:trPr>
          <w:cnfStyle w:val="100000000000" w:firstRow="1" w:lastRow="0" w:firstColumn="0" w:lastColumn="0" w:oddVBand="0" w:evenVBand="0" w:oddHBand="0" w:evenHBand="0" w:firstRowFirstColumn="0" w:firstRowLastColumn="0" w:lastRowFirstColumn="0" w:lastRowLastColumn="0"/>
          <w:cantSplit/>
          <w:trHeight w:val="345"/>
          <w:tblHeader/>
        </w:trPr>
        <w:tc>
          <w:tcPr>
            <w:tcW w:w="891" w:type="pct"/>
            <w:tcBorders>
              <w:bottom w:val="single" w:sz="24" w:space="0" w:color="auto"/>
            </w:tcBorders>
            <w:vAlign w:val="bottom"/>
          </w:tcPr>
          <w:p w14:paraId="619CA04F" w14:textId="77777777" w:rsidR="00890DA5" w:rsidRDefault="00890DA5" w:rsidP="00831B9A">
            <w:pPr>
              <w:pStyle w:val="TableHeading"/>
              <w:jc w:val="center"/>
            </w:pPr>
            <w:r>
              <w:t>System</w:t>
            </w:r>
          </w:p>
        </w:tc>
        <w:tc>
          <w:tcPr>
            <w:tcW w:w="694" w:type="pct"/>
            <w:tcBorders>
              <w:bottom w:val="single" w:sz="24" w:space="0" w:color="auto"/>
            </w:tcBorders>
            <w:vAlign w:val="bottom"/>
          </w:tcPr>
          <w:p w14:paraId="50BEDE53" w14:textId="2C0024AC" w:rsidR="00890DA5" w:rsidRPr="00223D72" w:rsidRDefault="00890DA5" w:rsidP="00831B9A">
            <w:pPr>
              <w:pStyle w:val="TableHeading"/>
              <w:jc w:val="center"/>
              <w:rPr>
                <w:color w:val="002060"/>
              </w:rPr>
            </w:pPr>
            <w:r>
              <w:rPr>
                <w:color w:val="002060"/>
                <w:szCs w:val="22"/>
              </w:rPr>
              <w:t>Passengers</w:t>
            </w:r>
            <w:r w:rsidRPr="00223D72">
              <w:rPr>
                <w:color w:val="002060"/>
                <w:szCs w:val="22"/>
              </w:rPr>
              <w:t xml:space="preserve"> per Mile</w:t>
            </w:r>
          </w:p>
        </w:tc>
        <w:tc>
          <w:tcPr>
            <w:tcW w:w="694" w:type="pct"/>
            <w:tcBorders>
              <w:bottom w:val="single" w:sz="24" w:space="0" w:color="auto"/>
            </w:tcBorders>
            <w:vAlign w:val="bottom"/>
          </w:tcPr>
          <w:p w14:paraId="4563F802" w14:textId="101E96BC" w:rsidR="00890DA5" w:rsidRPr="00223D72" w:rsidRDefault="00890DA5" w:rsidP="00831B9A">
            <w:pPr>
              <w:pStyle w:val="TableHeading"/>
              <w:jc w:val="center"/>
              <w:rPr>
                <w:color w:val="002060"/>
              </w:rPr>
            </w:pPr>
            <w:r>
              <w:rPr>
                <w:color w:val="002060"/>
                <w:szCs w:val="22"/>
              </w:rPr>
              <w:t>Passengers</w:t>
            </w:r>
            <w:r w:rsidRPr="00223D72">
              <w:rPr>
                <w:color w:val="002060"/>
                <w:szCs w:val="22"/>
              </w:rPr>
              <w:t xml:space="preserve"> per Hour</w:t>
            </w:r>
          </w:p>
        </w:tc>
        <w:tc>
          <w:tcPr>
            <w:tcW w:w="644" w:type="pct"/>
            <w:tcBorders>
              <w:bottom w:val="single" w:sz="24" w:space="0" w:color="auto"/>
            </w:tcBorders>
            <w:vAlign w:val="bottom"/>
          </w:tcPr>
          <w:p w14:paraId="272E471C" w14:textId="77777777" w:rsidR="00890DA5" w:rsidRPr="00223D72" w:rsidRDefault="00890DA5" w:rsidP="00831B9A">
            <w:pPr>
              <w:pStyle w:val="TableHeading"/>
              <w:jc w:val="center"/>
              <w:rPr>
                <w:color w:val="002060"/>
              </w:rPr>
            </w:pPr>
            <w:r w:rsidRPr="00223D72">
              <w:rPr>
                <w:color w:val="002060"/>
                <w:szCs w:val="22"/>
              </w:rPr>
              <w:t>Cost per Hour</w:t>
            </w:r>
          </w:p>
        </w:tc>
        <w:tc>
          <w:tcPr>
            <w:tcW w:w="693" w:type="pct"/>
            <w:tcBorders>
              <w:bottom w:val="single" w:sz="24" w:space="0" w:color="auto"/>
            </w:tcBorders>
            <w:vAlign w:val="bottom"/>
          </w:tcPr>
          <w:p w14:paraId="356AC39B" w14:textId="711CC96B" w:rsidR="00890DA5" w:rsidRPr="00223D72" w:rsidRDefault="00890DA5" w:rsidP="00831B9A">
            <w:pPr>
              <w:pStyle w:val="TableHeading"/>
              <w:jc w:val="center"/>
              <w:rPr>
                <w:color w:val="002060"/>
              </w:rPr>
            </w:pPr>
            <w:r>
              <w:rPr>
                <w:color w:val="002060"/>
                <w:szCs w:val="22"/>
              </w:rPr>
              <w:t xml:space="preserve">Operating </w:t>
            </w:r>
            <w:r w:rsidRPr="00223D72">
              <w:rPr>
                <w:color w:val="002060"/>
                <w:szCs w:val="22"/>
              </w:rPr>
              <w:t>Cost per Passenger</w:t>
            </w:r>
          </w:p>
        </w:tc>
        <w:tc>
          <w:tcPr>
            <w:tcW w:w="743" w:type="pct"/>
            <w:tcBorders>
              <w:bottom w:val="single" w:sz="24" w:space="0" w:color="auto"/>
            </w:tcBorders>
          </w:tcPr>
          <w:p w14:paraId="208AFA3A" w14:textId="0B5938A2" w:rsidR="00890DA5" w:rsidRDefault="00890DA5" w:rsidP="00831B9A">
            <w:pPr>
              <w:pStyle w:val="TableHeading"/>
              <w:jc w:val="center"/>
              <w:rPr>
                <w:color w:val="002060"/>
                <w:szCs w:val="22"/>
              </w:rPr>
            </w:pPr>
            <w:r>
              <w:rPr>
                <w:color w:val="002060"/>
                <w:szCs w:val="22"/>
              </w:rPr>
              <w:t>Subsidy per Passenger</w:t>
            </w:r>
          </w:p>
        </w:tc>
        <w:tc>
          <w:tcPr>
            <w:tcW w:w="640" w:type="pct"/>
            <w:tcBorders>
              <w:bottom w:val="single" w:sz="24" w:space="0" w:color="auto"/>
            </w:tcBorders>
          </w:tcPr>
          <w:p w14:paraId="6B223F99" w14:textId="1783DE57" w:rsidR="00890DA5" w:rsidRDefault="00890DA5" w:rsidP="00831B9A">
            <w:pPr>
              <w:pStyle w:val="TableHeading"/>
              <w:jc w:val="center"/>
              <w:rPr>
                <w:color w:val="002060"/>
                <w:szCs w:val="22"/>
              </w:rPr>
            </w:pPr>
            <w:r>
              <w:rPr>
                <w:color w:val="002060"/>
                <w:szCs w:val="22"/>
              </w:rPr>
              <w:t>Farebox Recovery</w:t>
            </w:r>
          </w:p>
        </w:tc>
      </w:tr>
      <w:tr w:rsidR="00820402" w14:paraId="3FB1CAB8" w14:textId="64844C6D" w:rsidTr="00301A2F">
        <w:trPr>
          <w:cantSplit/>
          <w:trHeight w:val="634"/>
        </w:trPr>
        <w:tc>
          <w:tcPr>
            <w:tcW w:w="891" w:type="pct"/>
            <w:tcBorders>
              <w:top w:val="single" w:sz="24" w:space="0" w:color="auto"/>
              <w:bottom w:val="single" w:sz="4" w:space="0" w:color="auto"/>
            </w:tcBorders>
            <w:vAlign w:val="center"/>
          </w:tcPr>
          <w:p w14:paraId="1074738D" w14:textId="77777777" w:rsidR="00C87360" w:rsidRDefault="00C87360" w:rsidP="00820402">
            <w:pPr>
              <w:pStyle w:val="TableBody"/>
            </w:pPr>
            <w:r w:rsidRPr="00675DF4">
              <w:t xml:space="preserve">Eastern Contra Costa Transit Authority </w:t>
            </w:r>
          </w:p>
        </w:tc>
        <w:tc>
          <w:tcPr>
            <w:tcW w:w="694" w:type="pct"/>
            <w:tcBorders>
              <w:top w:val="single" w:sz="24" w:space="0" w:color="auto"/>
              <w:bottom w:val="single" w:sz="4" w:space="0" w:color="auto"/>
            </w:tcBorders>
            <w:vAlign w:val="center"/>
          </w:tcPr>
          <w:p w14:paraId="5E81A224" w14:textId="00896A37" w:rsidR="00C87360" w:rsidRPr="00C87360" w:rsidRDefault="00C87360" w:rsidP="00755B2E">
            <w:pPr>
              <w:pStyle w:val="BodyText"/>
              <w:jc w:val="center"/>
            </w:pPr>
            <w:r w:rsidRPr="00755B2E">
              <w:t>0.42</w:t>
            </w:r>
          </w:p>
        </w:tc>
        <w:tc>
          <w:tcPr>
            <w:tcW w:w="694" w:type="pct"/>
            <w:tcBorders>
              <w:top w:val="single" w:sz="24" w:space="0" w:color="auto"/>
              <w:bottom w:val="single" w:sz="4" w:space="0" w:color="auto"/>
            </w:tcBorders>
            <w:vAlign w:val="center"/>
          </w:tcPr>
          <w:p w14:paraId="2E362894" w14:textId="32BC7122" w:rsidR="00C87360" w:rsidRPr="00C87360" w:rsidRDefault="00C87360" w:rsidP="00755B2E">
            <w:pPr>
              <w:pStyle w:val="BodyText"/>
              <w:jc w:val="center"/>
            </w:pPr>
            <w:r w:rsidRPr="00755B2E">
              <w:t>5.84</w:t>
            </w:r>
          </w:p>
        </w:tc>
        <w:tc>
          <w:tcPr>
            <w:tcW w:w="644" w:type="pct"/>
            <w:tcBorders>
              <w:top w:val="single" w:sz="24" w:space="0" w:color="auto"/>
              <w:bottom w:val="single" w:sz="4" w:space="0" w:color="auto"/>
            </w:tcBorders>
            <w:vAlign w:val="center"/>
          </w:tcPr>
          <w:p w14:paraId="6EBF8603" w14:textId="024D0531" w:rsidR="00C87360" w:rsidRPr="00C87360" w:rsidRDefault="00C87360" w:rsidP="00755B2E">
            <w:pPr>
              <w:pStyle w:val="BodyText"/>
              <w:jc w:val="center"/>
            </w:pPr>
            <w:r w:rsidRPr="00755B2E">
              <w:t xml:space="preserve">$138 </w:t>
            </w:r>
          </w:p>
        </w:tc>
        <w:tc>
          <w:tcPr>
            <w:tcW w:w="693" w:type="pct"/>
            <w:tcBorders>
              <w:top w:val="single" w:sz="24" w:space="0" w:color="auto"/>
              <w:bottom w:val="single" w:sz="4" w:space="0" w:color="auto"/>
            </w:tcBorders>
            <w:vAlign w:val="center"/>
          </w:tcPr>
          <w:p w14:paraId="44850F89" w14:textId="5FCCCDA0" w:rsidR="00C87360" w:rsidRPr="00C87360" w:rsidRDefault="00C87360" w:rsidP="00755B2E">
            <w:pPr>
              <w:pStyle w:val="BodyText"/>
              <w:jc w:val="center"/>
            </w:pPr>
            <w:r w:rsidRPr="00755B2E">
              <w:t xml:space="preserve">$24 </w:t>
            </w:r>
          </w:p>
        </w:tc>
        <w:tc>
          <w:tcPr>
            <w:tcW w:w="743" w:type="pct"/>
            <w:tcBorders>
              <w:top w:val="single" w:sz="24" w:space="0" w:color="auto"/>
            </w:tcBorders>
            <w:vAlign w:val="center"/>
          </w:tcPr>
          <w:p w14:paraId="13BEF078" w14:textId="0FE95553" w:rsidR="00C87360" w:rsidRPr="00C87360" w:rsidRDefault="00C87360" w:rsidP="00755B2E">
            <w:pPr>
              <w:pStyle w:val="BodyText"/>
              <w:jc w:val="center"/>
            </w:pPr>
            <w:r w:rsidRPr="00755B2E">
              <w:t>$22.39</w:t>
            </w:r>
          </w:p>
        </w:tc>
        <w:tc>
          <w:tcPr>
            <w:tcW w:w="640" w:type="pct"/>
            <w:tcBorders>
              <w:top w:val="single" w:sz="24" w:space="0" w:color="auto"/>
            </w:tcBorders>
            <w:vAlign w:val="center"/>
          </w:tcPr>
          <w:p w14:paraId="4274CBF6" w14:textId="18B42A2D" w:rsidR="00C87360" w:rsidRPr="00C87360" w:rsidRDefault="00C87360" w:rsidP="00755B2E">
            <w:pPr>
              <w:pStyle w:val="BodyText"/>
              <w:jc w:val="center"/>
            </w:pPr>
            <w:r w:rsidRPr="00755B2E">
              <w:t>5.48%</w:t>
            </w:r>
          </w:p>
        </w:tc>
      </w:tr>
      <w:tr w:rsidR="00820402" w14:paraId="2F487718" w14:textId="10A1F068" w:rsidTr="00301A2F">
        <w:trPr>
          <w:cantSplit/>
          <w:trHeight w:val="634"/>
        </w:trPr>
        <w:tc>
          <w:tcPr>
            <w:tcW w:w="891" w:type="pct"/>
            <w:tcBorders>
              <w:right w:val="single" w:sz="4" w:space="0" w:color="auto"/>
            </w:tcBorders>
            <w:vAlign w:val="center"/>
          </w:tcPr>
          <w:p w14:paraId="22BAC76B" w14:textId="77777777" w:rsidR="00C87360" w:rsidRPr="00FA61E1" w:rsidRDefault="00C87360" w:rsidP="00820402">
            <w:pPr>
              <w:pStyle w:val="TableBody"/>
            </w:pPr>
            <w:r w:rsidRPr="00FA61E1">
              <w:rPr>
                <w:rFonts w:cs="Calibri"/>
                <w:color w:val="000000"/>
                <w:szCs w:val="22"/>
              </w:rPr>
              <w:t>Santa Clarita Transit</w:t>
            </w:r>
          </w:p>
        </w:tc>
        <w:tc>
          <w:tcPr>
            <w:tcW w:w="694" w:type="pct"/>
            <w:tcBorders>
              <w:left w:val="single" w:sz="4" w:space="0" w:color="auto"/>
              <w:right w:val="single" w:sz="4" w:space="0" w:color="auto"/>
            </w:tcBorders>
            <w:vAlign w:val="center"/>
          </w:tcPr>
          <w:p w14:paraId="72810DCA" w14:textId="4EF96AC0" w:rsidR="00C87360" w:rsidRPr="00C87360" w:rsidRDefault="00C87360" w:rsidP="00755B2E">
            <w:pPr>
              <w:pStyle w:val="BodyText"/>
              <w:jc w:val="center"/>
            </w:pPr>
            <w:r w:rsidRPr="00755B2E">
              <w:t>0.76</w:t>
            </w:r>
          </w:p>
        </w:tc>
        <w:tc>
          <w:tcPr>
            <w:tcW w:w="694" w:type="pct"/>
            <w:tcBorders>
              <w:left w:val="single" w:sz="4" w:space="0" w:color="auto"/>
              <w:right w:val="single" w:sz="4" w:space="0" w:color="auto"/>
            </w:tcBorders>
            <w:vAlign w:val="center"/>
          </w:tcPr>
          <w:p w14:paraId="5BFAE7E1" w14:textId="518124F6" w:rsidR="00C87360" w:rsidRPr="00C87360" w:rsidRDefault="00C87360" w:rsidP="00755B2E">
            <w:pPr>
              <w:pStyle w:val="BodyText"/>
              <w:jc w:val="center"/>
            </w:pPr>
            <w:r w:rsidRPr="00755B2E">
              <w:t>12.28</w:t>
            </w:r>
          </w:p>
        </w:tc>
        <w:tc>
          <w:tcPr>
            <w:tcW w:w="644" w:type="pct"/>
            <w:tcBorders>
              <w:left w:val="single" w:sz="4" w:space="0" w:color="auto"/>
              <w:right w:val="single" w:sz="4" w:space="0" w:color="auto"/>
            </w:tcBorders>
            <w:vAlign w:val="center"/>
          </w:tcPr>
          <w:p w14:paraId="439E995A" w14:textId="76D2C704" w:rsidR="00C87360" w:rsidRPr="00C87360" w:rsidRDefault="00820402" w:rsidP="00755B2E">
            <w:pPr>
              <w:pStyle w:val="BodyText"/>
              <w:jc w:val="center"/>
            </w:pPr>
            <w:r>
              <w:t>$1</w:t>
            </w:r>
            <w:r w:rsidR="00C87360" w:rsidRPr="00755B2E">
              <w:t>6</w:t>
            </w:r>
            <w:r>
              <w:t>2</w:t>
            </w:r>
          </w:p>
        </w:tc>
        <w:tc>
          <w:tcPr>
            <w:tcW w:w="693" w:type="pct"/>
            <w:tcBorders>
              <w:left w:val="single" w:sz="4" w:space="0" w:color="auto"/>
            </w:tcBorders>
            <w:vAlign w:val="center"/>
          </w:tcPr>
          <w:p w14:paraId="366DD9C7" w14:textId="0F29CD35" w:rsidR="00C87360" w:rsidRPr="00C87360" w:rsidRDefault="00C87360" w:rsidP="00755B2E">
            <w:pPr>
              <w:pStyle w:val="BodyText"/>
              <w:jc w:val="center"/>
            </w:pPr>
            <w:r w:rsidRPr="00755B2E">
              <w:t xml:space="preserve">$13 </w:t>
            </w:r>
          </w:p>
        </w:tc>
        <w:tc>
          <w:tcPr>
            <w:tcW w:w="743" w:type="pct"/>
            <w:vAlign w:val="center"/>
          </w:tcPr>
          <w:p w14:paraId="07A2D10F" w14:textId="2D1BCE9E" w:rsidR="00C87360" w:rsidRPr="00C87360" w:rsidRDefault="00C87360" w:rsidP="00755B2E">
            <w:pPr>
              <w:pStyle w:val="BodyText"/>
              <w:jc w:val="center"/>
            </w:pPr>
            <w:r w:rsidRPr="00755B2E">
              <w:t>$12.44</w:t>
            </w:r>
          </w:p>
        </w:tc>
        <w:tc>
          <w:tcPr>
            <w:tcW w:w="640" w:type="pct"/>
            <w:vAlign w:val="center"/>
          </w:tcPr>
          <w:p w14:paraId="2F907058" w14:textId="63B649D7" w:rsidR="00C87360" w:rsidRPr="00C87360" w:rsidRDefault="00C87360" w:rsidP="00755B2E">
            <w:pPr>
              <w:pStyle w:val="BodyText"/>
              <w:jc w:val="center"/>
            </w:pPr>
            <w:r w:rsidRPr="00755B2E">
              <w:t>5.66%</w:t>
            </w:r>
          </w:p>
        </w:tc>
      </w:tr>
      <w:tr w:rsidR="00820402" w14:paraId="74A0AFDE" w14:textId="7F404EE1" w:rsidTr="00301A2F">
        <w:trPr>
          <w:cantSplit/>
          <w:trHeight w:val="634"/>
        </w:trPr>
        <w:tc>
          <w:tcPr>
            <w:tcW w:w="891" w:type="pct"/>
            <w:tcBorders>
              <w:right w:val="single" w:sz="4" w:space="0" w:color="auto"/>
            </w:tcBorders>
            <w:vAlign w:val="center"/>
          </w:tcPr>
          <w:p w14:paraId="0A0D985B" w14:textId="77777777" w:rsidR="00C87360" w:rsidRDefault="00C87360" w:rsidP="00820402">
            <w:pPr>
              <w:pStyle w:val="TableBody"/>
            </w:pPr>
            <w:r w:rsidRPr="00056489">
              <w:t xml:space="preserve">Kanawha Valley Regional Transportation Authority </w:t>
            </w:r>
          </w:p>
        </w:tc>
        <w:tc>
          <w:tcPr>
            <w:tcW w:w="694" w:type="pct"/>
            <w:tcBorders>
              <w:left w:val="single" w:sz="4" w:space="0" w:color="auto"/>
              <w:right w:val="single" w:sz="4" w:space="0" w:color="auto"/>
            </w:tcBorders>
            <w:vAlign w:val="center"/>
          </w:tcPr>
          <w:p w14:paraId="469A9D38" w14:textId="51B21B55" w:rsidR="00C87360" w:rsidRPr="00C87360" w:rsidRDefault="00C87360" w:rsidP="00755B2E">
            <w:pPr>
              <w:pStyle w:val="BodyText"/>
              <w:jc w:val="center"/>
            </w:pPr>
            <w:r w:rsidRPr="00755B2E">
              <w:t>0.44</w:t>
            </w:r>
          </w:p>
        </w:tc>
        <w:tc>
          <w:tcPr>
            <w:tcW w:w="694" w:type="pct"/>
            <w:tcBorders>
              <w:left w:val="single" w:sz="4" w:space="0" w:color="auto"/>
              <w:right w:val="single" w:sz="4" w:space="0" w:color="auto"/>
            </w:tcBorders>
            <w:vAlign w:val="center"/>
          </w:tcPr>
          <w:p w14:paraId="348E5618" w14:textId="38CF64BF" w:rsidR="00C87360" w:rsidRPr="00C87360" w:rsidRDefault="00C87360" w:rsidP="00755B2E">
            <w:pPr>
              <w:pStyle w:val="BodyText"/>
              <w:jc w:val="center"/>
            </w:pPr>
            <w:r w:rsidRPr="00755B2E">
              <w:t>18.06</w:t>
            </w:r>
          </w:p>
        </w:tc>
        <w:tc>
          <w:tcPr>
            <w:tcW w:w="644" w:type="pct"/>
            <w:tcBorders>
              <w:left w:val="single" w:sz="4" w:space="0" w:color="auto"/>
              <w:right w:val="single" w:sz="4" w:space="0" w:color="auto"/>
            </w:tcBorders>
            <w:vAlign w:val="center"/>
          </w:tcPr>
          <w:p w14:paraId="5389AE02" w14:textId="0758B733" w:rsidR="00C87360" w:rsidRPr="00C87360" w:rsidRDefault="00C87360" w:rsidP="00755B2E">
            <w:pPr>
              <w:pStyle w:val="BodyText"/>
              <w:jc w:val="center"/>
            </w:pPr>
            <w:r w:rsidRPr="00755B2E">
              <w:t xml:space="preserve">$111 </w:t>
            </w:r>
          </w:p>
        </w:tc>
        <w:tc>
          <w:tcPr>
            <w:tcW w:w="693" w:type="pct"/>
            <w:tcBorders>
              <w:left w:val="single" w:sz="4" w:space="0" w:color="auto"/>
            </w:tcBorders>
            <w:vAlign w:val="center"/>
          </w:tcPr>
          <w:p w14:paraId="63E57404" w14:textId="7178E1C3" w:rsidR="00C87360" w:rsidRPr="00C87360" w:rsidRDefault="00C87360" w:rsidP="00755B2E">
            <w:pPr>
              <w:pStyle w:val="BodyText"/>
              <w:jc w:val="center"/>
            </w:pPr>
            <w:r w:rsidRPr="00755B2E">
              <w:t xml:space="preserve">$6 </w:t>
            </w:r>
          </w:p>
        </w:tc>
        <w:tc>
          <w:tcPr>
            <w:tcW w:w="743" w:type="pct"/>
            <w:vAlign w:val="center"/>
          </w:tcPr>
          <w:p w14:paraId="41731430" w14:textId="7A2FDB1A" w:rsidR="00C87360" w:rsidRPr="00C87360" w:rsidRDefault="00C87360" w:rsidP="00755B2E">
            <w:pPr>
              <w:pStyle w:val="BodyText"/>
              <w:jc w:val="center"/>
            </w:pPr>
            <w:r w:rsidRPr="00755B2E">
              <w:t>$12.66</w:t>
            </w:r>
          </w:p>
        </w:tc>
        <w:tc>
          <w:tcPr>
            <w:tcW w:w="640" w:type="pct"/>
            <w:vAlign w:val="center"/>
          </w:tcPr>
          <w:p w14:paraId="611EFD88" w14:textId="2D2E492A" w:rsidR="00C87360" w:rsidRPr="00C87360" w:rsidRDefault="00C87360" w:rsidP="00755B2E">
            <w:pPr>
              <w:pStyle w:val="BodyText"/>
              <w:jc w:val="center"/>
            </w:pPr>
            <w:r w:rsidRPr="00755B2E">
              <w:t>8.03%</w:t>
            </w:r>
          </w:p>
        </w:tc>
      </w:tr>
      <w:tr w:rsidR="00820402" w14:paraId="283D9FF9" w14:textId="7E0B717B" w:rsidTr="00301A2F">
        <w:trPr>
          <w:cantSplit/>
          <w:trHeight w:val="634"/>
        </w:trPr>
        <w:tc>
          <w:tcPr>
            <w:tcW w:w="891" w:type="pct"/>
            <w:tcBorders>
              <w:right w:val="single" w:sz="4" w:space="0" w:color="auto"/>
            </w:tcBorders>
            <w:vAlign w:val="center"/>
          </w:tcPr>
          <w:p w14:paraId="5387BF80" w14:textId="77777777" w:rsidR="00C87360" w:rsidRDefault="00C87360" w:rsidP="00820402">
            <w:pPr>
              <w:pStyle w:val="TableBody"/>
            </w:pPr>
            <w:r w:rsidRPr="001850CD">
              <w:t xml:space="preserve">Denton County Transportation Authority </w:t>
            </w:r>
          </w:p>
        </w:tc>
        <w:tc>
          <w:tcPr>
            <w:tcW w:w="694" w:type="pct"/>
            <w:tcBorders>
              <w:left w:val="single" w:sz="4" w:space="0" w:color="auto"/>
              <w:right w:val="single" w:sz="4" w:space="0" w:color="auto"/>
            </w:tcBorders>
            <w:vAlign w:val="center"/>
          </w:tcPr>
          <w:p w14:paraId="19CA620D" w14:textId="4579E58F" w:rsidR="00C87360" w:rsidRPr="00C87360" w:rsidRDefault="00C87360" w:rsidP="00755B2E">
            <w:pPr>
              <w:pStyle w:val="BodyText"/>
              <w:jc w:val="center"/>
            </w:pPr>
            <w:r w:rsidRPr="00755B2E">
              <w:t>0.43</w:t>
            </w:r>
          </w:p>
        </w:tc>
        <w:tc>
          <w:tcPr>
            <w:tcW w:w="694" w:type="pct"/>
            <w:tcBorders>
              <w:left w:val="single" w:sz="4" w:space="0" w:color="auto"/>
              <w:right w:val="single" w:sz="4" w:space="0" w:color="auto"/>
            </w:tcBorders>
            <w:vAlign w:val="center"/>
          </w:tcPr>
          <w:p w14:paraId="04204A51" w14:textId="70687231" w:rsidR="00C87360" w:rsidRPr="00C87360" w:rsidRDefault="00C87360" w:rsidP="00755B2E">
            <w:pPr>
              <w:pStyle w:val="BodyText"/>
              <w:jc w:val="center"/>
            </w:pPr>
            <w:r w:rsidRPr="00755B2E">
              <w:t>8.80</w:t>
            </w:r>
          </w:p>
        </w:tc>
        <w:tc>
          <w:tcPr>
            <w:tcW w:w="644" w:type="pct"/>
            <w:tcBorders>
              <w:left w:val="single" w:sz="4" w:space="0" w:color="auto"/>
              <w:right w:val="single" w:sz="4" w:space="0" w:color="auto"/>
            </w:tcBorders>
            <w:vAlign w:val="center"/>
          </w:tcPr>
          <w:p w14:paraId="65CFC4BD" w14:textId="71F1BA6F" w:rsidR="00C87360" w:rsidRPr="00C87360" w:rsidRDefault="00C87360" w:rsidP="00755B2E">
            <w:pPr>
              <w:pStyle w:val="BodyText"/>
              <w:jc w:val="center"/>
            </w:pPr>
            <w:r w:rsidRPr="00755B2E">
              <w:t xml:space="preserve">$117 </w:t>
            </w:r>
          </w:p>
        </w:tc>
        <w:tc>
          <w:tcPr>
            <w:tcW w:w="693" w:type="pct"/>
            <w:tcBorders>
              <w:left w:val="single" w:sz="4" w:space="0" w:color="auto"/>
            </w:tcBorders>
            <w:vAlign w:val="center"/>
          </w:tcPr>
          <w:p w14:paraId="6EBB7327" w14:textId="618A1F3F" w:rsidR="00C87360" w:rsidRPr="00C87360" w:rsidRDefault="00C87360" w:rsidP="00755B2E">
            <w:pPr>
              <w:pStyle w:val="BodyText"/>
              <w:jc w:val="center"/>
            </w:pPr>
            <w:r w:rsidRPr="00755B2E">
              <w:t xml:space="preserve">$13 </w:t>
            </w:r>
          </w:p>
        </w:tc>
        <w:tc>
          <w:tcPr>
            <w:tcW w:w="743" w:type="pct"/>
            <w:vAlign w:val="center"/>
          </w:tcPr>
          <w:p w14:paraId="6B2FB86D" w14:textId="24C4359F" w:rsidR="00C87360" w:rsidRPr="00C87360" w:rsidRDefault="00C87360" w:rsidP="00755B2E">
            <w:pPr>
              <w:pStyle w:val="BodyText"/>
              <w:jc w:val="center"/>
            </w:pPr>
            <w:r w:rsidRPr="00755B2E">
              <w:t>$11.10</w:t>
            </w:r>
          </w:p>
        </w:tc>
        <w:tc>
          <w:tcPr>
            <w:tcW w:w="640" w:type="pct"/>
            <w:vAlign w:val="center"/>
          </w:tcPr>
          <w:p w14:paraId="180D7E49" w14:textId="14DFB39B" w:rsidR="00C87360" w:rsidRPr="00C87360" w:rsidRDefault="00C87360" w:rsidP="00755B2E">
            <w:pPr>
              <w:pStyle w:val="BodyText"/>
              <w:jc w:val="center"/>
            </w:pPr>
            <w:r w:rsidRPr="00755B2E">
              <w:t>16.50%</w:t>
            </w:r>
          </w:p>
        </w:tc>
      </w:tr>
      <w:tr w:rsidR="00820402" w14:paraId="4CBC0CAA" w14:textId="54AA5C61" w:rsidTr="00301A2F">
        <w:trPr>
          <w:cantSplit/>
          <w:trHeight w:val="634"/>
        </w:trPr>
        <w:tc>
          <w:tcPr>
            <w:tcW w:w="891" w:type="pct"/>
            <w:tcBorders>
              <w:right w:val="single" w:sz="4" w:space="0" w:color="auto"/>
            </w:tcBorders>
            <w:vAlign w:val="center"/>
          </w:tcPr>
          <w:p w14:paraId="5F2ED039" w14:textId="77777777" w:rsidR="00C87360" w:rsidRPr="009675BD" w:rsidRDefault="00C87360" w:rsidP="00820402">
            <w:pPr>
              <w:pStyle w:val="TableBody"/>
              <w:rPr>
                <w:b/>
                <w:bCs/>
              </w:rPr>
            </w:pPr>
            <w:r w:rsidRPr="009675BD">
              <w:rPr>
                <w:b/>
                <w:bCs/>
              </w:rPr>
              <w:t>Southeastern Regional Transit Authority</w:t>
            </w:r>
          </w:p>
        </w:tc>
        <w:tc>
          <w:tcPr>
            <w:tcW w:w="694" w:type="pct"/>
            <w:tcBorders>
              <w:left w:val="single" w:sz="4" w:space="0" w:color="auto"/>
              <w:right w:val="single" w:sz="4" w:space="0" w:color="auto"/>
            </w:tcBorders>
            <w:vAlign w:val="center"/>
          </w:tcPr>
          <w:p w14:paraId="21F70076" w14:textId="0ADD9586" w:rsidR="00C87360" w:rsidRPr="00C87360" w:rsidRDefault="00C87360" w:rsidP="00755B2E">
            <w:pPr>
              <w:pStyle w:val="BodyText"/>
              <w:jc w:val="center"/>
              <w:rPr>
                <w:b/>
                <w:bCs/>
              </w:rPr>
            </w:pPr>
            <w:r w:rsidRPr="00755B2E">
              <w:rPr>
                <w:b/>
                <w:bCs/>
              </w:rPr>
              <w:t>1.23</w:t>
            </w:r>
          </w:p>
        </w:tc>
        <w:tc>
          <w:tcPr>
            <w:tcW w:w="694" w:type="pct"/>
            <w:tcBorders>
              <w:left w:val="single" w:sz="4" w:space="0" w:color="auto"/>
              <w:right w:val="single" w:sz="4" w:space="0" w:color="auto"/>
            </w:tcBorders>
            <w:vAlign w:val="center"/>
          </w:tcPr>
          <w:p w14:paraId="1BD97BF9" w14:textId="71BDDCCA" w:rsidR="00C87360" w:rsidRPr="00C87360" w:rsidRDefault="00C87360" w:rsidP="00755B2E">
            <w:pPr>
              <w:pStyle w:val="BodyText"/>
              <w:jc w:val="center"/>
              <w:rPr>
                <w:b/>
                <w:bCs/>
              </w:rPr>
            </w:pPr>
            <w:r w:rsidRPr="00755B2E">
              <w:rPr>
                <w:b/>
                <w:bCs/>
              </w:rPr>
              <w:t>16.27</w:t>
            </w:r>
          </w:p>
        </w:tc>
        <w:tc>
          <w:tcPr>
            <w:tcW w:w="644" w:type="pct"/>
            <w:tcBorders>
              <w:left w:val="single" w:sz="4" w:space="0" w:color="auto"/>
              <w:right w:val="single" w:sz="4" w:space="0" w:color="auto"/>
            </w:tcBorders>
            <w:vAlign w:val="center"/>
          </w:tcPr>
          <w:p w14:paraId="0175AF6A" w14:textId="1BCC2A8B" w:rsidR="00C87360" w:rsidRPr="00C87360" w:rsidRDefault="00C87360" w:rsidP="00755B2E">
            <w:pPr>
              <w:pStyle w:val="BodyText"/>
              <w:jc w:val="center"/>
              <w:rPr>
                <w:b/>
                <w:bCs/>
              </w:rPr>
            </w:pPr>
            <w:r w:rsidRPr="00755B2E">
              <w:rPr>
                <w:b/>
                <w:bCs/>
              </w:rPr>
              <w:t xml:space="preserve">$146 </w:t>
            </w:r>
          </w:p>
        </w:tc>
        <w:tc>
          <w:tcPr>
            <w:tcW w:w="693" w:type="pct"/>
            <w:tcBorders>
              <w:left w:val="single" w:sz="4" w:space="0" w:color="auto"/>
            </w:tcBorders>
            <w:vAlign w:val="center"/>
          </w:tcPr>
          <w:p w14:paraId="1AD73294" w14:textId="0288E566" w:rsidR="00C87360" w:rsidRPr="00C87360" w:rsidRDefault="00C87360" w:rsidP="00755B2E">
            <w:pPr>
              <w:pStyle w:val="BodyText"/>
              <w:jc w:val="center"/>
              <w:rPr>
                <w:b/>
                <w:bCs/>
              </w:rPr>
            </w:pPr>
            <w:r w:rsidRPr="00755B2E">
              <w:rPr>
                <w:b/>
                <w:bCs/>
              </w:rPr>
              <w:t xml:space="preserve">$9 </w:t>
            </w:r>
          </w:p>
        </w:tc>
        <w:tc>
          <w:tcPr>
            <w:tcW w:w="743" w:type="pct"/>
            <w:vAlign w:val="center"/>
          </w:tcPr>
          <w:p w14:paraId="6BAE35B3" w14:textId="75FA9820" w:rsidR="00C87360" w:rsidRPr="00C87360" w:rsidRDefault="00C87360" w:rsidP="00755B2E">
            <w:pPr>
              <w:pStyle w:val="BodyText"/>
              <w:jc w:val="center"/>
              <w:rPr>
                <w:b/>
                <w:bCs/>
              </w:rPr>
            </w:pPr>
            <w:r w:rsidRPr="00755B2E">
              <w:rPr>
                <w:b/>
                <w:bCs/>
              </w:rPr>
              <w:t>$8.62</w:t>
            </w:r>
          </w:p>
        </w:tc>
        <w:tc>
          <w:tcPr>
            <w:tcW w:w="640" w:type="pct"/>
            <w:vAlign w:val="center"/>
          </w:tcPr>
          <w:p w14:paraId="26A6E34F" w14:textId="52D88A71" w:rsidR="00C87360" w:rsidRPr="00C87360" w:rsidRDefault="00C87360" w:rsidP="00755B2E">
            <w:pPr>
              <w:pStyle w:val="BodyText"/>
              <w:jc w:val="center"/>
              <w:rPr>
                <w:b/>
                <w:bCs/>
              </w:rPr>
            </w:pPr>
            <w:r w:rsidRPr="00755B2E">
              <w:rPr>
                <w:b/>
                <w:bCs/>
              </w:rPr>
              <w:t>3.93%</w:t>
            </w:r>
          </w:p>
        </w:tc>
      </w:tr>
    </w:tbl>
    <w:p w14:paraId="29377628" w14:textId="77777777" w:rsidR="009E36EA" w:rsidRDefault="009E36EA" w:rsidP="00755B2E">
      <w:pPr>
        <w:pStyle w:val="Source"/>
      </w:pPr>
      <w:r>
        <w:t xml:space="preserve">Source: NTD </w:t>
      </w:r>
    </w:p>
    <w:p w14:paraId="7AB8EF0A" w14:textId="77777777" w:rsidR="009E36EA" w:rsidRDefault="009E36EA" w:rsidP="009E36EA">
      <w:pPr>
        <w:rPr>
          <w:rFonts w:ascii="Avenir Next LT Pro Light" w:hAnsi="Avenir Next LT Pro Light"/>
        </w:rPr>
      </w:pPr>
    </w:p>
    <w:p w14:paraId="01AC884D" w14:textId="77777777" w:rsidR="009E36EA" w:rsidRDefault="009E36EA" w:rsidP="009E36EA">
      <w:pPr>
        <w:rPr>
          <w:rFonts w:ascii="Avenir Next LT Pro Light" w:hAnsi="Avenir Next LT Pro Light"/>
        </w:rPr>
      </w:pPr>
    </w:p>
    <w:p w14:paraId="7416F689" w14:textId="77777777" w:rsidR="009E36EA" w:rsidRPr="009E36EA" w:rsidRDefault="009E36EA" w:rsidP="00755B2E">
      <w:pPr>
        <w:sectPr w:rsidR="009E36EA" w:rsidRPr="009E36EA" w:rsidSect="00D87EC7">
          <w:headerReference w:type="default" r:id="rId47"/>
          <w:pgSz w:w="12240" w:h="15840"/>
          <w:pgMar w:top="1134" w:right="1440" w:bottom="851" w:left="1440" w:header="709" w:footer="284" w:gutter="0"/>
          <w:cols w:space="708"/>
          <w:docGrid w:linePitch="360"/>
        </w:sectPr>
      </w:pPr>
    </w:p>
    <w:p w14:paraId="192EEE42" w14:textId="30B86D7E" w:rsidR="00D87EC7" w:rsidRDefault="00D87EC7" w:rsidP="0088768E">
      <w:pPr>
        <w:pStyle w:val="Heading1"/>
      </w:pPr>
      <w:bookmarkStart w:id="280" w:name="_Ref216969423"/>
      <w:bookmarkStart w:id="281" w:name="_Toc222142644"/>
      <w:r>
        <w:lastRenderedPageBreak/>
        <w:t>Market Evaluation</w:t>
      </w:r>
      <w:bookmarkEnd w:id="280"/>
      <w:bookmarkEnd w:id="281"/>
    </w:p>
    <w:p w14:paraId="47AE6DE5" w14:textId="00039470" w:rsidR="00F51D95" w:rsidRDefault="00F51D95" w:rsidP="00F51D95">
      <w:pPr>
        <w:pStyle w:val="BodyText"/>
      </w:pPr>
      <w:r>
        <w:t xml:space="preserve">This </w:t>
      </w:r>
      <w:r w:rsidR="007F3ADE">
        <w:t xml:space="preserve">chapter </w:t>
      </w:r>
      <w:r>
        <w:t xml:space="preserve">includes an overview of the existing demographic and socioeconomic characteristics for the SRTA service area </w:t>
      </w:r>
      <w:r w:rsidR="007F3ADE">
        <w:t>(</w:t>
      </w:r>
      <w:r>
        <w:fldChar w:fldCharType="begin"/>
      </w:r>
      <w:r>
        <w:instrText xml:space="preserve"> REF _Ref207263422 \h  \* MERGEFORMAT </w:instrText>
      </w:r>
      <w:r>
        <w:fldChar w:fldCharType="separate"/>
      </w:r>
      <w:r w:rsidR="00E4623A">
        <w:t>Figure 29</w:t>
      </w:r>
      <w:r>
        <w:fldChar w:fldCharType="end"/>
      </w:r>
      <w:r w:rsidR="007F3ADE">
        <w:t>)</w:t>
      </w:r>
      <w:r>
        <w:t xml:space="preserve">. A market evaluation can identify areas for existing and future connectivity based on population, job, and transit demand factors. This market evaluation utilizes </w:t>
      </w:r>
      <w:r w:rsidR="00F1745B">
        <w:t xml:space="preserve">the latest data available from </w:t>
      </w:r>
      <w:r>
        <w:t xml:space="preserve">US Census Bureau’s 2018-2022 </w:t>
      </w:r>
      <w:r w:rsidR="00A02E2B">
        <w:t>ACS 5</w:t>
      </w:r>
      <w:r>
        <w:t>-year estimates (</w:t>
      </w:r>
      <w:r w:rsidR="00F1745B">
        <w:t xml:space="preserve">US </w:t>
      </w:r>
      <w:r w:rsidR="00F1745B" w:rsidRPr="00E1574F">
        <w:t>Census Bureau</w:t>
      </w:r>
      <w:r w:rsidR="00F1745B">
        <w:t xml:space="preserve"> 2023</w:t>
      </w:r>
      <w:r>
        <w:t xml:space="preserve">) and the Longitudinal Employer-Household Dynamics (LEHD) 2022 dataset </w:t>
      </w:r>
      <w:r w:rsidR="002F56C9">
        <w:t xml:space="preserve">(US </w:t>
      </w:r>
      <w:r w:rsidR="002F56C9" w:rsidRPr="00E1574F">
        <w:t>Census Bureau</w:t>
      </w:r>
      <w:r w:rsidR="002F56C9">
        <w:t xml:space="preserve"> 2025b) </w:t>
      </w:r>
      <w:r>
        <w:t>for the demographic data used in this market evaluation analysis</w:t>
      </w:r>
      <w:r w:rsidR="00136505">
        <w:t xml:space="preserve">, and </w:t>
      </w:r>
      <w:r w:rsidR="00136505" w:rsidRPr="00B6748D">
        <w:t>Replica data</w:t>
      </w:r>
      <w:r w:rsidR="00136505">
        <w:t xml:space="preserve"> </w:t>
      </w:r>
      <w:r w:rsidR="00C041D3">
        <w:t xml:space="preserve">(Replica 2024) </w:t>
      </w:r>
      <w:r w:rsidR="00136505">
        <w:t>for the number of transit trips taken</w:t>
      </w:r>
      <w:r>
        <w:t xml:space="preserve">. </w:t>
      </w:r>
    </w:p>
    <w:p w14:paraId="09BAC169" w14:textId="59B3A3DD" w:rsidR="00F51D95" w:rsidRDefault="00F51D95" w:rsidP="00F51D95">
      <w:pPr>
        <w:pStyle w:val="BodyText"/>
      </w:pPr>
      <w:r>
        <w:t>SRTA</w:t>
      </w:r>
      <w:r w:rsidRPr="1642119B">
        <w:rPr>
          <w:b/>
          <w:bCs/>
        </w:rPr>
        <w:t xml:space="preserve"> </w:t>
      </w:r>
      <w:r>
        <w:t xml:space="preserve">has 10 communities in its service area. Its fixed route service focuses </w:t>
      </w:r>
      <w:r w:rsidR="005C5B87">
        <w:t xml:space="preserve">on </w:t>
      </w:r>
      <w:r>
        <w:t xml:space="preserve">the two urban centers, Fall River and New Bedford, each of which </w:t>
      </w:r>
      <w:r w:rsidR="005C5B87">
        <w:t xml:space="preserve">serves </w:t>
      </w:r>
      <w:r>
        <w:t>as a hub for fixed route services</w:t>
      </w:r>
      <w:r w:rsidR="005C5B87">
        <w:t>,</w:t>
      </w:r>
      <w:r>
        <w:t xml:space="preserve"> as highlighted in </w:t>
      </w:r>
      <w:r>
        <w:fldChar w:fldCharType="begin"/>
      </w:r>
      <w:r>
        <w:instrText xml:space="preserve"> REF _Ref207263422 \h </w:instrText>
      </w:r>
      <w:r>
        <w:fldChar w:fldCharType="separate"/>
      </w:r>
      <w:r w:rsidR="00E4623A">
        <w:t xml:space="preserve">Figure </w:t>
      </w:r>
      <w:r w:rsidR="00E4623A">
        <w:rPr>
          <w:noProof/>
        </w:rPr>
        <w:t>29</w:t>
      </w:r>
      <w:r>
        <w:fldChar w:fldCharType="end"/>
      </w:r>
      <w:r>
        <w:t xml:space="preserve">. The two systems are connected by </w:t>
      </w:r>
      <w:r w:rsidR="00E84499">
        <w:t xml:space="preserve">US </w:t>
      </w:r>
      <w:r>
        <w:t>Route 6 and I-195.</w:t>
      </w:r>
    </w:p>
    <w:p w14:paraId="5C9A9D1A" w14:textId="4AA3D4FC" w:rsidR="00F51D95" w:rsidRDefault="00F51D95" w:rsidP="00F51D95">
      <w:pPr>
        <w:pStyle w:val="Caption"/>
      </w:pPr>
      <w:bookmarkStart w:id="282" w:name="_Ref207263422"/>
      <w:bookmarkStart w:id="283" w:name="_Toc222142727"/>
      <w:r>
        <w:lastRenderedPageBreak/>
        <w:t xml:space="preserve">Figure </w:t>
      </w:r>
      <w:r w:rsidR="00686922">
        <w:fldChar w:fldCharType="begin"/>
      </w:r>
      <w:r w:rsidR="00686922">
        <w:instrText xml:space="preserve"> SEQ Figure \* ARABIC </w:instrText>
      </w:r>
      <w:r w:rsidR="00686922">
        <w:fldChar w:fldCharType="separate"/>
      </w:r>
      <w:r w:rsidR="00E4623A">
        <w:rPr>
          <w:noProof/>
        </w:rPr>
        <w:t>29</w:t>
      </w:r>
      <w:r w:rsidR="00686922">
        <w:fldChar w:fldCharType="end"/>
      </w:r>
      <w:bookmarkEnd w:id="282"/>
      <w:r>
        <w:t>. Overview of SRTA Service Area</w:t>
      </w:r>
      <w:bookmarkEnd w:id="283"/>
    </w:p>
    <w:p w14:paraId="3289E4FC" w14:textId="50517A06" w:rsidR="00F51D95" w:rsidRDefault="00F51D95" w:rsidP="006229F5">
      <w:pPr>
        <w:pStyle w:val="FigureParagraph"/>
      </w:pPr>
      <w:r>
        <w:rPr>
          <w:noProof/>
        </w:rPr>
        <w:drawing>
          <wp:inline distT="0" distB="0" distL="0" distR="0" wp14:anchorId="3C1EBABD" wp14:editId="6723BFA9">
            <wp:extent cx="5943600" cy="7691718"/>
            <wp:effectExtent l="0" t="0" r="0" b="5080"/>
            <wp:docPr id="661028733" name="drawing" descr="A map depicting SRTA's service area in context of surrounding communities. Bus routes are depicted in orange among other transportation resources such as major highways and railways."/>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661028733" name="drawing" descr="A map depicting SRTA's service area in context of surrounding communities. Bus routes are depicted in orange among other transportation resources such as major highways and railways."/>
                    <pic:cNvPicPr/>
                  </pic:nvPicPr>
                  <pic:blipFill>
                    <a:blip r:embed="rId48" cstate="print">
                      <a:extLst>
                        <a:ext uri="{28A0092B-C50C-407E-A947-70E740481C1C}">
                          <a14:useLocalDpi xmlns:a14="http://schemas.microsoft.com/office/drawing/2010/main" val="0"/>
                        </a:ext>
                      </a:extLst>
                    </a:blip>
                    <a:stretch>
                      <a:fillRect/>
                    </a:stretch>
                  </pic:blipFill>
                  <pic:spPr>
                    <a:xfrm>
                      <a:off x="0" y="0"/>
                      <a:ext cx="5943600" cy="7691718"/>
                    </a:xfrm>
                    <a:prstGeom prst="rect">
                      <a:avLst/>
                    </a:prstGeom>
                  </pic:spPr>
                </pic:pic>
              </a:graphicData>
            </a:graphic>
          </wp:inline>
        </w:drawing>
      </w:r>
    </w:p>
    <w:p w14:paraId="6F2258A8" w14:textId="77777777" w:rsidR="00F51D95" w:rsidRPr="000A295E" w:rsidRDefault="00F51D95" w:rsidP="00AB509E">
      <w:pPr>
        <w:pStyle w:val="Source"/>
      </w:pPr>
      <w:r w:rsidRPr="000A295E">
        <w:t>Source: AECOM (2025)</w:t>
      </w:r>
    </w:p>
    <w:p w14:paraId="13B01F51" w14:textId="77777777" w:rsidR="00F51D95" w:rsidRPr="0088768E" w:rsidRDefault="00F51D95" w:rsidP="00F51D95">
      <w:pPr>
        <w:pStyle w:val="Heading2"/>
      </w:pPr>
      <w:bookmarkStart w:id="284" w:name="_Toc222142645"/>
      <w:r>
        <w:lastRenderedPageBreak/>
        <w:t>Demographic Analysis</w:t>
      </w:r>
      <w:bookmarkEnd w:id="284"/>
    </w:p>
    <w:p w14:paraId="66AE2AAF" w14:textId="77777777" w:rsidR="00F51D95" w:rsidRDefault="00F51D95" w:rsidP="00F51D95">
      <w:pPr>
        <w:pStyle w:val="BodyText"/>
      </w:pPr>
      <w:r>
        <w:t>The demographic analysis considers several key population indicators of transit use and demand to guide SRTA’s transit service planning. This includes:</w:t>
      </w:r>
    </w:p>
    <w:p w14:paraId="42A8679F" w14:textId="22DE9D67" w:rsidR="00F51D95" w:rsidRDefault="00F51D95" w:rsidP="00F51D95">
      <w:pPr>
        <w:pStyle w:val="ListBullet"/>
      </w:pPr>
      <w:r>
        <w:t xml:space="preserve">Population </w:t>
      </w:r>
      <w:r w:rsidR="0056649C">
        <w:t xml:space="preserve">density </w:t>
      </w:r>
      <w:r>
        <w:t>is often a key determinant of transit use, as transit offers a more efficient way to move many people in a constrained area than personal vehicles. Knowing the population density can help transit agencies identify and plan for the most suitable types of transit to offer people in areas of different density.</w:t>
      </w:r>
    </w:p>
    <w:p w14:paraId="519C15C1" w14:textId="73451848" w:rsidR="00F51D95" w:rsidRDefault="00665EAC" w:rsidP="00F51D95">
      <w:pPr>
        <w:pStyle w:val="ListBullet"/>
      </w:pPr>
      <w:r>
        <w:t xml:space="preserve">Older </w:t>
      </w:r>
      <w:r w:rsidR="0056649C">
        <w:t xml:space="preserve">adult population </w:t>
      </w:r>
      <w:r w:rsidR="00F51D95">
        <w:t>includes those residents 65 years of age or older. As people age, their ability to safely operate a personal vehicle often becomes limited, making transit or other shared transportation a vital part of maintaining mobility and accessing shops, medical resources, and entertainment.</w:t>
      </w:r>
    </w:p>
    <w:p w14:paraId="6BFB6287" w14:textId="14502570" w:rsidR="00F51D95" w:rsidRDefault="00F51D95" w:rsidP="00F51D95">
      <w:pPr>
        <w:pStyle w:val="ListBullet"/>
      </w:pPr>
      <w:r>
        <w:t xml:space="preserve">Youth </w:t>
      </w:r>
      <w:r w:rsidR="0056649C">
        <w:t xml:space="preserve">population </w:t>
      </w:r>
      <w:r>
        <w:t>includes people under the age of 18 years old. Many children and teenagers rely on transit to reach school, activities, and sports, for example, often at times when their caregivers or school-sponsored transportation is unavailable.</w:t>
      </w:r>
    </w:p>
    <w:p w14:paraId="25FFD7F2" w14:textId="5BC4710D" w:rsidR="00F51D95" w:rsidRDefault="00F51D95" w:rsidP="00F51D95">
      <w:pPr>
        <w:pStyle w:val="ListBullet"/>
      </w:pPr>
      <w:r>
        <w:t xml:space="preserve">Median </w:t>
      </w:r>
      <w:r w:rsidR="0056649C">
        <w:t xml:space="preserve">household income </w:t>
      </w:r>
      <w:r>
        <w:t xml:space="preserve">and </w:t>
      </w:r>
      <w:r w:rsidR="0056649C">
        <w:t>low</w:t>
      </w:r>
      <w:r>
        <w:t>-</w:t>
      </w:r>
      <w:r w:rsidR="0056649C">
        <w:t>income population</w:t>
      </w:r>
      <w:r>
        <w:t xml:space="preserve"> are important measures to understand the potential for transit demand, as low-income individuals and households </w:t>
      </w:r>
      <w:r w:rsidR="004963D6">
        <w:t>are</w:t>
      </w:r>
      <w:r>
        <w:t xml:space="preserve"> more likely to rely on transit. </w:t>
      </w:r>
    </w:p>
    <w:p w14:paraId="630C1EFA" w14:textId="1CBAE03A" w:rsidR="00F51D95" w:rsidRDefault="00F51D95" w:rsidP="00F51D95">
      <w:pPr>
        <w:pStyle w:val="ListBullet"/>
      </w:pPr>
      <w:r>
        <w:t>Zero-</w:t>
      </w:r>
      <w:r w:rsidR="0056649C">
        <w:t>vehicle households</w:t>
      </w:r>
      <w:r>
        <w:t xml:space="preserve"> are more likely to rely on transit service as a reliable source of transportation to meet their mobility needs. </w:t>
      </w:r>
    </w:p>
    <w:p w14:paraId="630D4245" w14:textId="5B1041D1" w:rsidR="00F51D95" w:rsidRDefault="00F51D95" w:rsidP="00F51D95">
      <w:pPr>
        <w:pStyle w:val="ListBullet"/>
      </w:pPr>
      <w:r>
        <w:t xml:space="preserve">Populations other than </w:t>
      </w:r>
      <w:r w:rsidR="0056649C">
        <w:t>non</w:t>
      </w:r>
      <w:r>
        <w:t xml:space="preserve">-Hispanic White is an important metric to consider to comply with federal regulations and agency goals to ensure service for majority-minority communities.  </w:t>
      </w:r>
    </w:p>
    <w:p w14:paraId="0EB44F06" w14:textId="6A8B0A1B" w:rsidR="00F51D95" w:rsidRDefault="00F51D95" w:rsidP="00F51D95">
      <w:pPr>
        <w:pStyle w:val="ListBullet"/>
      </w:pPr>
      <w:r>
        <w:t xml:space="preserve">Population with </w:t>
      </w:r>
      <w:r w:rsidR="0056649C">
        <w:t xml:space="preserve">disabilities </w:t>
      </w:r>
      <w:r>
        <w:t xml:space="preserve">shows the concentration of people who, by some measure of physical or mental disability, cannot readily operate a personal vehicle and often rely on transit use, especially paratransit services. </w:t>
      </w:r>
    </w:p>
    <w:p w14:paraId="3648599E" w14:textId="12769346" w:rsidR="00F51D95" w:rsidRPr="00BB4810" w:rsidRDefault="00F51D95" w:rsidP="00F51D95">
      <w:pPr>
        <w:pStyle w:val="ListBullet"/>
      </w:pPr>
      <w:r w:rsidRPr="000E6F47">
        <w:t xml:space="preserve">Title VI of the Civil Rights Act of 1964 prohibits discrimination based on race, </w:t>
      </w:r>
      <w:r>
        <w:t xml:space="preserve">color, national origin, sex, age, or disability in </w:t>
      </w:r>
      <w:r w:rsidR="000E68B6">
        <w:t xml:space="preserve">federally </w:t>
      </w:r>
      <w:r>
        <w:t xml:space="preserve">assisted programs. Title VI </w:t>
      </w:r>
      <w:r w:rsidR="004963D6">
        <w:t xml:space="preserve">indicators </w:t>
      </w:r>
      <w:r>
        <w:t xml:space="preserve">include low-income and populations other than non-Hispanic white (as previously described) and are used to guide Title VI planning efforts. </w:t>
      </w:r>
    </w:p>
    <w:p w14:paraId="10A2E455" w14:textId="2A8FF2CB" w:rsidR="00F51D95" w:rsidRDefault="00F51D95" w:rsidP="00F51D95">
      <w:pPr>
        <w:pStyle w:val="ListBullet"/>
      </w:pPr>
      <w:r>
        <w:t xml:space="preserve">Job </w:t>
      </w:r>
      <w:r w:rsidR="0056649C">
        <w:t>density</w:t>
      </w:r>
      <w:r>
        <w:t xml:space="preserve">, like population density, indicates a concentration of trip generators that may be well-served by transit, especially at shift changes, that may result in many people commuting to or from work at the same time. </w:t>
      </w:r>
    </w:p>
    <w:p w14:paraId="541E53DD" w14:textId="03050961" w:rsidR="00F51D95" w:rsidRDefault="00F51D95" w:rsidP="00F51D95">
      <w:pPr>
        <w:pStyle w:val="BodyText"/>
      </w:pPr>
      <w:r>
        <w:t xml:space="preserve">Together, these enable SRTA to better contextualize their existing service and best meet the unmet needs of different segments of the community. </w:t>
      </w:r>
      <w:r w:rsidR="000E68B6">
        <w:t>The following sections</w:t>
      </w:r>
      <w:r>
        <w:t xml:space="preserve"> illustrate the distribution of each demographic indicator throughout SRTA’s service area.</w:t>
      </w:r>
    </w:p>
    <w:p w14:paraId="2BE406B1" w14:textId="77777777" w:rsidR="00F51D95" w:rsidRDefault="00F51D95" w:rsidP="00F51D95">
      <w:pPr>
        <w:pStyle w:val="Heading3"/>
      </w:pPr>
      <w:bookmarkStart w:id="285" w:name="_Toc222142646"/>
      <w:r>
        <w:t>Population Density</w:t>
      </w:r>
      <w:bookmarkEnd w:id="285"/>
    </w:p>
    <w:p w14:paraId="65E18359" w14:textId="2316E7DF" w:rsidR="00F51D95" w:rsidRDefault="00F51D95" w:rsidP="00F51D95">
      <w:pPr>
        <w:pStyle w:val="BodyText"/>
      </w:pPr>
      <w:r>
        <w:t xml:space="preserve">The population density, or population per square mile, in the SRTA service area is shown in </w:t>
      </w:r>
      <w:r w:rsidR="001507DF">
        <w:fldChar w:fldCharType="begin"/>
      </w:r>
      <w:r w:rsidR="001507DF">
        <w:instrText xml:space="preserve"> REF _Ref216796570 \h </w:instrText>
      </w:r>
      <w:r w:rsidR="001507DF">
        <w:fldChar w:fldCharType="separate"/>
      </w:r>
      <w:r w:rsidR="00E4623A">
        <w:t xml:space="preserve">Figure </w:t>
      </w:r>
      <w:r w:rsidR="00E4623A">
        <w:rPr>
          <w:noProof/>
        </w:rPr>
        <w:t>30</w:t>
      </w:r>
      <w:r w:rsidR="001507DF">
        <w:fldChar w:fldCharType="end"/>
      </w:r>
      <w:r w:rsidR="001C7ECE">
        <w:t xml:space="preserve">. </w:t>
      </w:r>
      <w:r>
        <w:t>Population density is highest in the Fall River and New Bedford areas</w:t>
      </w:r>
      <w:r w:rsidR="000E68B6">
        <w:t>,</w:t>
      </w:r>
      <w:r>
        <w:t xml:space="preserve"> which are the two major urban centers and therefore the two hearts of the SRTA service area. </w:t>
      </w:r>
    </w:p>
    <w:p w14:paraId="1778DF60" w14:textId="2E1BB1D9" w:rsidR="00F51D95" w:rsidRDefault="00F51D95" w:rsidP="00F51D95">
      <w:pPr>
        <w:pStyle w:val="Caption"/>
      </w:pPr>
      <w:bookmarkStart w:id="286" w:name="_Ref216796570"/>
      <w:bookmarkStart w:id="287" w:name="_Toc222142728"/>
      <w:r>
        <w:lastRenderedPageBreak/>
        <w:t xml:space="preserve">Figure </w:t>
      </w:r>
      <w:r w:rsidR="00686922">
        <w:fldChar w:fldCharType="begin"/>
      </w:r>
      <w:r w:rsidR="00686922">
        <w:instrText xml:space="preserve"> SEQ Figure \* ARABIC </w:instrText>
      </w:r>
      <w:r w:rsidR="00686922">
        <w:fldChar w:fldCharType="separate"/>
      </w:r>
      <w:r w:rsidR="00E4623A">
        <w:rPr>
          <w:noProof/>
        </w:rPr>
        <w:t>30</w:t>
      </w:r>
      <w:r w:rsidR="00686922">
        <w:fldChar w:fldCharType="end"/>
      </w:r>
      <w:bookmarkEnd w:id="286"/>
      <w:r>
        <w:t xml:space="preserve">. </w:t>
      </w:r>
      <w:r w:rsidRPr="0042170F">
        <w:t>Population Density</w:t>
      </w:r>
      <w:bookmarkEnd w:id="287"/>
    </w:p>
    <w:p w14:paraId="131E2AE3" w14:textId="77777777" w:rsidR="00F51D95" w:rsidRPr="00D310AA" w:rsidRDefault="00F51D95" w:rsidP="006229F5">
      <w:pPr>
        <w:pStyle w:val="FigureParagraph"/>
      </w:pPr>
      <w:r w:rsidRPr="00AB509E">
        <w:rPr>
          <w:noProof/>
        </w:rPr>
        <w:drawing>
          <wp:inline distT="0" distB="0" distL="0" distR="0" wp14:anchorId="3C51A5BA" wp14:editId="5B094316">
            <wp:extent cx="5943600" cy="7691718"/>
            <wp:effectExtent l="0" t="0" r="0" b="5080"/>
            <wp:docPr id="1070189319" name="Picture 2" descr="A map depicting SRTA's service area with gradient shades of blue indicating population density per square mile. The block groups with the lowest population density are shaded light blue and those with the highest population density are shaded dark blue. "/>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070189319" name="Picture 2" descr="A map depicting SRTA's service area with gradient shades of blue indicating population density per square mile. The block groups with the lowest population density are shaded light blue and those with the highest population density are shaded dark blue. "/>
                    <pic:cNvPicPr>
                      <a:picLocks noChangeAspect="1" noChangeArrowheads="1"/>
                    </pic:cNvPicPr>
                  </pic:nvPicPr>
                  <pic:blipFill>
                    <a:blip r:embed="rId49" cstate="print">
                      <a:extLst>
                        <a:ext uri="{28A0092B-C50C-407E-A947-70E740481C1C}">
                          <a14:useLocalDpi xmlns:a14="http://schemas.microsoft.com/office/drawing/2010/main" val="0"/>
                        </a:ext>
                      </a:extLst>
                    </a:blip>
                    <a:stretch>
                      <a:fillRect/>
                    </a:stretch>
                  </pic:blipFill>
                  <pic:spPr bwMode="auto">
                    <a:xfrm>
                      <a:off x="0" y="0"/>
                      <a:ext cx="5943600" cy="7691718"/>
                    </a:xfrm>
                    <a:prstGeom prst="rect">
                      <a:avLst/>
                    </a:prstGeom>
                    <a:noFill/>
                    <a:ln>
                      <a:noFill/>
                    </a:ln>
                  </pic:spPr>
                </pic:pic>
              </a:graphicData>
            </a:graphic>
          </wp:inline>
        </w:drawing>
      </w:r>
    </w:p>
    <w:p w14:paraId="0760051C" w14:textId="77777777" w:rsidR="00F51D95" w:rsidRDefault="00F51D95" w:rsidP="00F51D95">
      <w:pPr>
        <w:pStyle w:val="Source"/>
      </w:pPr>
      <w:r>
        <w:t>Source: AECOM (2025)</w:t>
      </w:r>
    </w:p>
    <w:p w14:paraId="09B0B0F5" w14:textId="43542EC0" w:rsidR="00F51D95" w:rsidRDefault="00665EAC" w:rsidP="00F51D95">
      <w:pPr>
        <w:pStyle w:val="Heading3"/>
      </w:pPr>
      <w:bookmarkStart w:id="288" w:name="_Toc222142647"/>
      <w:r>
        <w:lastRenderedPageBreak/>
        <w:t xml:space="preserve">Older Adult </w:t>
      </w:r>
      <w:r w:rsidR="00F51D95">
        <w:t>Population</w:t>
      </w:r>
      <w:bookmarkEnd w:id="288"/>
    </w:p>
    <w:p w14:paraId="2F5F1385" w14:textId="355A35BF" w:rsidR="00F51D95" w:rsidRDefault="00665EAC" w:rsidP="00F51D95">
      <w:pPr>
        <w:pStyle w:val="BodyText"/>
      </w:pPr>
      <w:r>
        <w:t>Older adults</w:t>
      </w:r>
      <w:r w:rsidR="00F51D95">
        <w:t>, defined as people 65 years of age or older, are likely to be transit dependent and/or prefer utilizing transit to maintain their independence to access medical appointments, grocery stores, and recreation activities</w:t>
      </w:r>
      <w:r w:rsidR="00F51D95" w:rsidRPr="00FF273A">
        <w:t>.  As shown in</w:t>
      </w:r>
      <w:r w:rsidR="00F51D95">
        <w:t xml:space="preserve"> </w:t>
      </w:r>
      <w:r w:rsidR="00F51D95" w:rsidRPr="00FF273A">
        <w:rPr>
          <w:b/>
          <w:bCs/>
        </w:rPr>
        <w:fldChar w:fldCharType="begin"/>
      </w:r>
      <w:r w:rsidR="00F51D95" w:rsidRPr="00FF273A">
        <w:instrText xml:space="preserve"> REF _Ref207265355 \h </w:instrText>
      </w:r>
      <w:r w:rsidR="00F51D95">
        <w:rPr>
          <w:b/>
          <w:bCs/>
        </w:rPr>
        <w:instrText xml:space="preserve"> \* MERGEFORMAT </w:instrText>
      </w:r>
      <w:r w:rsidR="00F51D95" w:rsidRPr="00FF273A">
        <w:rPr>
          <w:b/>
          <w:bCs/>
        </w:rPr>
      </w:r>
      <w:r w:rsidR="00F51D95" w:rsidRPr="00FF273A">
        <w:rPr>
          <w:b/>
          <w:bCs/>
        </w:rPr>
        <w:fldChar w:fldCharType="separate"/>
      </w:r>
      <w:r w:rsidR="00E4623A">
        <w:t xml:space="preserve">Figure </w:t>
      </w:r>
      <w:r w:rsidR="00E4623A">
        <w:rPr>
          <w:noProof/>
        </w:rPr>
        <w:t>31</w:t>
      </w:r>
      <w:r w:rsidR="00F51D95" w:rsidRPr="00FF273A">
        <w:rPr>
          <w:b/>
          <w:bCs/>
        </w:rPr>
        <w:fldChar w:fldCharType="end"/>
      </w:r>
      <w:r w:rsidR="00F51D95" w:rsidRPr="00FF273A">
        <w:t xml:space="preserve">, the population over </w:t>
      </w:r>
      <w:proofErr w:type="gramStart"/>
      <w:r w:rsidR="00F51D95" w:rsidRPr="00FF273A">
        <w:t>65 is</w:t>
      </w:r>
      <w:proofErr w:type="gramEnd"/>
      <w:r w:rsidR="00F51D95">
        <w:t xml:space="preserve"> </w:t>
      </w:r>
      <w:r w:rsidR="004D6C0B">
        <w:t>varies</w:t>
      </w:r>
      <w:r w:rsidR="00F51D95">
        <w:t xml:space="preserve"> across the SRTA service area, </w:t>
      </w:r>
      <w:r w:rsidR="00063927">
        <w:t xml:space="preserve">with high concentrations </w:t>
      </w:r>
      <w:r w:rsidR="00E35733">
        <w:t xml:space="preserve">in coastal areas of </w:t>
      </w:r>
      <w:r w:rsidR="008D714B">
        <w:t xml:space="preserve">the Towns of </w:t>
      </w:r>
      <w:r w:rsidR="00E35733">
        <w:t xml:space="preserve">Westport, Dartmouth, Fairhaven, and Mattapoisett </w:t>
      </w:r>
      <w:r w:rsidR="00F51D95">
        <w:t>except for some areas of Dartmouth</w:t>
      </w:r>
      <w:r w:rsidR="000B53F6">
        <w:t>,</w:t>
      </w:r>
      <w:r w:rsidR="00F51D95">
        <w:t xml:space="preserve"> which have low concentrations of </w:t>
      </w:r>
      <w:r>
        <w:t>older adults</w:t>
      </w:r>
      <w:r w:rsidR="00F51D95">
        <w:t>.</w:t>
      </w:r>
      <w:r w:rsidR="00C86F58">
        <w:t xml:space="preserve"> </w:t>
      </w:r>
      <w:r w:rsidR="00557CE0">
        <w:t xml:space="preserve">The Cities of </w:t>
      </w:r>
      <w:r w:rsidR="00EF4174">
        <w:t>New</w:t>
      </w:r>
      <w:r w:rsidR="00557CE0">
        <w:t xml:space="preserve"> Bedford and Fall River </w:t>
      </w:r>
      <w:r w:rsidR="005C6BE6">
        <w:t>have relatively low concentrations of older adults</w:t>
      </w:r>
      <w:r w:rsidR="009748E4">
        <w:t>.</w:t>
      </w:r>
      <w:r w:rsidR="00F51D95">
        <w:t xml:space="preserve"> For </w:t>
      </w:r>
      <w:r w:rsidR="00C615DC">
        <w:t>older adults</w:t>
      </w:r>
      <w:r w:rsidR="00C615DC" w:rsidRPr="00AF4653">
        <w:t xml:space="preserve"> </w:t>
      </w:r>
      <w:r w:rsidR="00F51D95">
        <w:t>who may no longer be able to access fixed route transit, SRTA offers ADA demand response services as well as the Boston Hospital Shuttle</w:t>
      </w:r>
      <w:r w:rsidR="000B53F6">
        <w:t>,</w:t>
      </w:r>
      <w:r w:rsidR="00F51D95">
        <w:t xml:space="preserve"> which connects the SRTA service area to Boston-area hospitals. </w:t>
      </w:r>
    </w:p>
    <w:p w14:paraId="756624CC" w14:textId="77777777" w:rsidR="005C6DFF" w:rsidRDefault="005C6DFF" w:rsidP="005C6DFF">
      <w:pPr>
        <w:pStyle w:val="Heading3"/>
      </w:pPr>
      <w:bookmarkStart w:id="289" w:name="_Toc222142648"/>
      <w:r>
        <w:t>Youth Population</w:t>
      </w:r>
      <w:bookmarkEnd w:id="289"/>
    </w:p>
    <w:p w14:paraId="6A9E9766" w14:textId="5E27D712" w:rsidR="005C6DFF" w:rsidRDefault="005C6DFF" w:rsidP="005C6DFF">
      <w:pPr>
        <w:pStyle w:val="BodyText"/>
      </w:pPr>
      <w:r w:rsidRPr="000E6F47">
        <w:t>The youth population, defined as</w:t>
      </w:r>
      <w:r>
        <w:t xml:space="preserve"> the percentage of the population </w:t>
      </w:r>
      <w:r w:rsidRPr="000E6F47">
        <w:t>under the age of 18</w:t>
      </w:r>
      <w:r>
        <w:t xml:space="preserve">, is shown in </w:t>
      </w:r>
      <w:r>
        <w:rPr>
          <w:b/>
          <w:bCs/>
        </w:rPr>
        <w:fldChar w:fldCharType="begin"/>
      </w:r>
      <w:r>
        <w:instrText xml:space="preserve"> REF _Ref207265691 \h </w:instrText>
      </w:r>
      <w:r>
        <w:rPr>
          <w:b/>
          <w:bCs/>
        </w:rPr>
      </w:r>
      <w:r>
        <w:rPr>
          <w:b/>
          <w:bCs/>
        </w:rPr>
        <w:fldChar w:fldCharType="separate"/>
      </w:r>
      <w:r w:rsidR="00E4623A">
        <w:t xml:space="preserve">Figure </w:t>
      </w:r>
      <w:r w:rsidR="00E4623A">
        <w:rPr>
          <w:noProof/>
        </w:rPr>
        <w:t>32</w:t>
      </w:r>
      <w:r>
        <w:rPr>
          <w:b/>
          <w:bCs/>
        </w:rPr>
        <w:fldChar w:fldCharType="end"/>
      </w:r>
      <w:r>
        <w:rPr>
          <w:b/>
          <w:bCs/>
        </w:rPr>
        <w:t xml:space="preserve">. </w:t>
      </w:r>
      <w:r>
        <w:t xml:space="preserve">Youths are likely to utilize transit as a reliable and convenient form of transportation, in lieu of car ownership. Many students use SRTA buses, specifically Route 299, as their mode of transport to and from school and to </w:t>
      </w:r>
      <w:r w:rsidR="005C5B87">
        <w:t>after-school</w:t>
      </w:r>
      <w:r>
        <w:t xml:space="preserve"> activities and jobs</w:t>
      </w:r>
      <w:r w:rsidRPr="00126DF7">
        <w:t>. The youth population is generally evenly distributed between the urban and rural parts of the service area</w:t>
      </w:r>
      <w:r w:rsidR="00BB7995">
        <w:t>, though there are pockets of high concentrations</w:t>
      </w:r>
      <w:r w:rsidRPr="00126DF7">
        <w:t xml:space="preserve"> in the urban centers of F</w:t>
      </w:r>
      <w:r>
        <w:t>all River and New Bedford.</w:t>
      </w:r>
    </w:p>
    <w:p w14:paraId="366CF72C" w14:textId="77777777" w:rsidR="005C6DFF" w:rsidRDefault="005C6DFF" w:rsidP="005C6DFF">
      <w:pPr>
        <w:pStyle w:val="Heading3"/>
      </w:pPr>
      <w:bookmarkStart w:id="290" w:name="_Toc222142649"/>
      <w:r>
        <w:t>Median Household Income</w:t>
      </w:r>
      <w:bookmarkEnd w:id="290"/>
    </w:p>
    <w:p w14:paraId="0D531AB2" w14:textId="337FCC51" w:rsidR="005C6DFF" w:rsidRDefault="005C6DFF" w:rsidP="005C6DFF">
      <w:pPr>
        <w:pStyle w:val="BodyText"/>
      </w:pPr>
      <w:r>
        <w:t xml:space="preserve">As shown in </w:t>
      </w:r>
      <w:r>
        <w:rPr>
          <w:b/>
          <w:bCs/>
        </w:rPr>
        <w:fldChar w:fldCharType="begin"/>
      </w:r>
      <w:r>
        <w:instrText xml:space="preserve"> REF _Ref207267871 \h </w:instrText>
      </w:r>
      <w:r>
        <w:rPr>
          <w:b/>
          <w:bCs/>
        </w:rPr>
      </w:r>
      <w:r>
        <w:rPr>
          <w:b/>
          <w:bCs/>
        </w:rPr>
        <w:fldChar w:fldCharType="separate"/>
      </w:r>
      <w:r w:rsidR="00E4623A">
        <w:t xml:space="preserve">Figure </w:t>
      </w:r>
      <w:r w:rsidR="00E4623A">
        <w:rPr>
          <w:noProof/>
        </w:rPr>
        <w:t>33</w:t>
      </w:r>
      <w:r>
        <w:rPr>
          <w:b/>
          <w:bCs/>
        </w:rPr>
        <w:fldChar w:fldCharType="end"/>
      </w:r>
      <w:r w:rsidRPr="00126DF7">
        <w:t>,</w:t>
      </w:r>
      <w:r w:rsidRPr="00126DF7">
        <w:rPr>
          <w:b/>
          <w:bCs/>
        </w:rPr>
        <w:t xml:space="preserve"> </w:t>
      </w:r>
      <w:r>
        <w:t>the</w:t>
      </w:r>
      <w:r w:rsidRPr="00126DF7">
        <w:t xml:space="preserve"> lowest income households are concentrated in the </w:t>
      </w:r>
      <w:r>
        <w:t>c</w:t>
      </w:r>
      <w:r w:rsidRPr="00126DF7">
        <w:t xml:space="preserve">ities of Fall River and New Bedford. High median household incomes are generally spread evenly across the rest of the SRTA service area. </w:t>
      </w:r>
    </w:p>
    <w:p w14:paraId="24AEBC02" w14:textId="77777777" w:rsidR="005C6DFF" w:rsidRDefault="005C6DFF" w:rsidP="005C6DFF">
      <w:pPr>
        <w:pStyle w:val="Heading3"/>
      </w:pPr>
      <w:bookmarkStart w:id="291" w:name="_Toc222142650"/>
      <w:r>
        <w:t>Low-Income Population</w:t>
      </w:r>
      <w:bookmarkEnd w:id="291"/>
    </w:p>
    <w:p w14:paraId="5E6F69A6" w14:textId="3E797AA3" w:rsidR="005C6DFF" w:rsidRPr="00AD7F31" w:rsidRDefault="005C6DFF" w:rsidP="005C6DFF">
      <w:pPr>
        <w:pStyle w:val="BodyText"/>
      </w:pPr>
      <w:r w:rsidRPr="00003F16">
        <w:t>SRTA defines low</w:t>
      </w:r>
      <w:r>
        <w:t>-</w:t>
      </w:r>
      <w:r w:rsidRPr="00003F16">
        <w:t xml:space="preserve">income households as those </w:t>
      </w:r>
      <w:r>
        <w:t xml:space="preserve">earning less than </w:t>
      </w:r>
      <w:r w:rsidRPr="00003F16">
        <w:t>100</w:t>
      </w:r>
      <w:r w:rsidR="0060713D">
        <w:t> </w:t>
      </w:r>
      <w:r>
        <w:t>percent</w:t>
      </w:r>
      <w:r w:rsidRPr="00003F16">
        <w:t xml:space="preserve"> of the federal poverty rate. For SRTA</w:t>
      </w:r>
      <w:r>
        <w:t>,</w:t>
      </w:r>
      <w:r w:rsidRPr="00003F16">
        <w:t xml:space="preserve"> this </w:t>
      </w:r>
      <w:r>
        <w:t>means</w:t>
      </w:r>
      <w:r w:rsidRPr="00003F16">
        <w:t xml:space="preserve"> block groups with a larger than average low</w:t>
      </w:r>
      <w:r>
        <w:t>-</w:t>
      </w:r>
      <w:r w:rsidRPr="00003F16">
        <w:t>income population</w:t>
      </w:r>
      <w:r>
        <w:t xml:space="preserve">, </w:t>
      </w:r>
      <w:r w:rsidRPr="00003F16">
        <w:t xml:space="preserve">or approximately </w:t>
      </w:r>
      <w:r w:rsidRPr="002F56C9">
        <w:t>14.5</w:t>
      </w:r>
      <w:r w:rsidR="0060713D">
        <w:t> </w:t>
      </w:r>
      <w:r>
        <w:t>percent</w:t>
      </w:r>
      <w:r w:rsidRPr="00003F16">
        <w:t>.</w:t>
      </w:r>
      <w:r>
        <w:t xml:space="preserve"> </w:t>
      </w:r>
      <w:r>
        <w:rPr>
          <w:b/>
          <w:bCs/>
        </w:rPr>
        <w:fldChar w:fldCharType="begin"/>
      </w:r>
      <w:r>
        <w:instrText xml:space="preserve"> REF _Ref207268141 \h </w:instrText>
      </w:r>
      <w:r>
        <w:rPr>
          <w:b/>
          <w:bCs/>
        </w:rPr>
      </w:r>
      <w:r>
        <w:rPr>
          <w:b/>
          <w:bCs/>
        </w:rPr>
        <w:fldChar w:fldCharType="separate"/>
      </w:r>
      <w:r w:rsidR="00E4623A">
        <w:t xml:space="preserve">Figure </w:t>
      </w:r>
      <w:r w:rsidR="00E4623A">
        <w:rPr>
          <w:noProof/>
        </w:rPr>
        <w:t>34</w:t>
      </w:r>
      <w:r>
        <w:rPr>
          <w:b/>
          <w:bCs/>
        </w:rPr>
        <w:fldChar w:fldCharType="end"/>
      </w:r>
      <w:r w:rsidRPr="00AD7F31">
        <w:rPr>
          <w:b/>
          <w:bCs/>
        </w:rPr>
        <w:t xml:space="preserve"> </w:t>
      </w:r>
      <w:r w:rsidRPr="00AD7F31">
        <w:t xml:space="preserve">shows the low-income population in the </w:t>
      </w:r>
      <w:r>
        <w:t>S</w:t>
      </w:r>
      <w:r w:rsidRPr="00AD7F31">
        <w:t xml:space="preserve">RTA service area. </w:t>
      </w:r>
      <w:r>
        <w:t xml:space="preserve">There are high concentrations of low-income households in both New Bedford and Fall River. This is consistent with other socioeconomic factors observed in the areas, including high concentrations of youth and a low median household income. </w:t>
      </w:r>
    </w:p>
    <w:p w14:paraId="4FF441E0" w14:textId="77777777" w:rsidR="005C6DFF" w:rsidRDefault="005C6DFF" w:rsidP="005C6DFF">
      <w:pPr>
        <w:pStyle w:val="Heading3"/>
      </w:pPr>
      <w:bookmarkStart w:id="292" w:name="_Toc222142651"/>
      <w:r>
        <w:t>Zero-Vehicle Households</w:t>
      </w:r>
      <w:bookmarkEnd w:id="292"/>
    </w:p>
    <w:p w14:paraId="68901CD2" w14:textId="4B941C66" w:rsidR="005C6DFF" w:rsidRPr="00755668" w:rsidRDefault="005C6DFF" w:rsidP="005C6DFF">
      <w:pPr>
        <w:pStyle w:val="BodyText"/>
      </w:pPr>
      <w:r w:rsidRPr="00755668">
        <w:t xml:space="preserve">The </w:t>
      </w:r>
      <w:r>
        <w:t xml:space="preserve">highest concentrations of households without access to a personal vehicle are in Fall River and New Bedford as shown in </w:t>
      </w:r>
      <w:r>
        <w:fldChar w:fldCharType="begin"/>
      </w:r>
      <w:r>
        <w:instrText xml:space="preserve"> REF _Ref207268333 \h </w:instrText>
      </w:r>
      <w:r>
        <w:fldChar w:fldCharType="separate"/>
      </w:r>
      <w:r w:rsidR="00E4623A">
        <w:t xml:space="preserve">Figure </w:t>
      </w:r>
      <w:r w:rsidR="00E4623A">
        <w:rPr>
          <w:noProof/>
        </w:rPr>
        <w:t>35</w:t>
      </w:r>
      <w:r>
        <w:fldChar w:fldCharType="end"/>
      </w:r>
      <w:r>
        <w:t xml:space="preserve">, particularly in neighborhoods near the New Bedford and Fall River Terminals. </w:t>
      </w:r>
    </w:p>
    <w:p w14:paraId="17A0AB3E" w14:textId="77777777" w:rsidR="005C6DFF" w:rsidRDefault="005C6DFF" w:rsidP="005C6DFF">
      <w:pPr>
        <w:pStyle w:val="Heading3"/>
      </w:pPr>
      <w:bookmarkStart w:id="293" w:name="_Toc222142652"/>
      <w:r>
        <w:t>Population Other Than Non-Hispanic White</w:t>
      </w:r>
      <w:bookmarkEnd w:id="293"/>
    </w:p>
    <w:p w14:paraId="09D6344E" w14:textId="7B748A69" w:rsidR="005C6DFF" w:rsidRDefault="005C6DFF" w:rsidP="005C6DFF">
      <w:pPr>
        <w:pStyle w:val="BodyText"/>
      </w:pPr>
      <w:r>
        <w:rPr>
          <w:b/>
          <w:bCs/>
        </w:rPr>
        <w:fldChar w:fldCharType="begin"/>
      </w:r>
      <w:r>
        <w:instrText xml:space="preserve"> REF _Ref207268425 \h </w:instrText>
      </w:r>
      <w:r>
        <w:rPr>
          <w:b/>
          <w:bCs/>
        </w:rPr>
      </w:r>
      <w:r>
        <w:rPr>
          <w:b/>
          <w:bCs/>
        </w:rPr>
        <w:fldChar w:fldCharType="separate"/>
      </w:r>
      <w:r w:rsidR="00E4623A">
        <w:t xml:space="preserve">Figure </w:t>
      </w:r>
      <w:r w:rsidR="00E4623A">
        <w:rPr>
          <w:noProof/>
        </w:rPr>
        <w:t>36</w:t>
      </w:r>
      <w:r>
        <w:rPr>
          <w:b/>
          <w:bCs/>
        </w:rPr>
        <w:fldChar w:fldCharType="end"/>
      </w:r>
      <w:r>
        <w:rPr>
          <w:b/>
          <w:bCs/>
        </w:rPr>
        <w:t xml:space="preserve"> </w:t>
      </w:r>
      <w:r>
        <w:t xml:space="preserve">shows the concentration of demographic groups other than non-Hispanic white. These populations are concentrated in New Bedford, Fall River, and Dartmouth.  </w:t>
      </w:r>
    </w:p>
    <w:p w14:paraId="5976E634" w14:textId="77777777" w:rsidR="005C6DFF" w:rsidRDefault="005C6DFF" w:rsidP="00F51D95">
      <w:pPr>
        <w:pStyle w:val="BodyText"/>
      </w:pPr>
    </w:p>
    <w:p w14:paraId="6D7CAD6E" w14:textId="0895706F" w:rsidR="00F51D95" w:rsidRDefault="00F51D95" w:rsidP="00F51D95">
      <w:pPr>
        <w:pStyle w:val="Caption"/>
      </w:pPr>
      <w:bookmarkStart w:id="294" w:name="_Ref207265355"/>
      <w:bookmarkStart w:id="295" w:name="_Toc222142729"/>
      <w:r>
        <w:lastRenderedPageBreak/>
        <w:t xml:space="preserve">Figure </w:t>
      </w:r>
      <w:r w:rsidR="00686922">
        <w:fldChar w:fldCharType="begin"/>
      </w:r>
      <w:r w:rsidR="00686922">
        <w:instrText xml:space="preserve"> SEQ Figure \* ARABIC </w:instrText>
      </w:r>
      <w:r w:rsidR="00686922">
        <w:fldChar w:fldCharType="separate"/>
      </w:r>
      <w:r w:rsidR="00E4623A">
        <w:rPr>
          <w:noProof/>
        </w:rPr>
        <w:t>31</w:t>
      </w:r>
      <w:r w:rsidR="00686922">
        <w:fldChar w:fldCharType="end"/>
      </w:r>
      <w:bookmarkEnd w:id="294"/>
      <w:r>
        <w:t xml:space="preserve">. </w:t>
      </w:r>
      <w:r w:rsidR="00C615DC">
        <w:t xml:space="preserve">Older Adult </w:t>
      </w:r>
      <w:r>
        <w:t>Population</w:t>
      </w:r>
      <w:bookmarkEnd w:id="295"/>
    </w:p>
    <w:p w14:paraId="6316462D" w14:textId="77777777" w:rsidR="00F51D95" w:rsidRPr="004D6886" w:rsidRDefault="00F51D95" w:rsidP="006229F5">
      <w:pPr>
        <w:pStyle w:val="FigureParagraph"/>
      </w:pPr>
      <w:r w:rsidRPr="00BC6BA8">
        <w:rPr>
          <w:noProof/>
        </w:rPr>
        <w:drawing>
          <wp:inline distT="0" distB="0" distL="0" distR="0" wp14:anchorId="436E99A1" wp14:editId="7E59EDEB">
            <wp:extent cx="5943600" cy="7691718"/>
            <wp:effectExtent l="0" t="0" r="0" b="5080"/>
            <wp:docPr id="1797978168" name="Picture 4" descr="A map depicting SRTA's service area with gradient shades of blue indicating the percentage of population aged 65 and older. The block groups with the lowest percentage of seniors are shaded light blue and those with the highest percentage of seniors are shaded dark blue. "/>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797978168" name="Picture 4" descr="A map depicting SRTA's service area with gradient shades of blue indicating the percentage of population aged 65 and older. The block groups with the lowest percentage of seniors are shaded light blue and those with the highest percentage of seniors are shaded dark blue. "/>
                    <pic:cNvPicPr>
                      <a:picLocks noChangeAspect="1" noChangeArrowheads="1"/>
                    </pic:cNvPicPr>
                  </pic:nvPicPr>
                  <pic:blipFill>
                    <a:blip r:embed="rId50" cstate="print">
                      <a:extLst>
                        <a:ext uri="{28A0092B-C50C-407E-A947-70E740481C1C}">
                          <a14:useLocalDpi xmlns:a14="http://schemas.microsoft.com/office/drawing/2010/main" val="0"/>
                        </a:ext>
                      </a:extLst>
                    </a:blip>
                    <a:stretch>
                      <a:fillRect/>
                    </a:stretch>
                  </pic:blipFill>
                  <pic:spPr bwMode="auto">
                    <a:xfrm>
                      <a:off x="0" y="0"/>
                      <a:ext cx="5943600" cy="7691718"/>
                    </a:xfrm>
                    <a:prstGeom prst="rect">
                      <a:avLst/>
                    </a:prstGeom>
                    <a:noFill/>
                    <a:ln>
                      <a:noFill/>
                    </a:ln>
                  </pic:spPr>
                </pic:pic>
              </a:graphicData>
            </a:graphic>
          </wp:inline>
        </w:drawing>
      </w:r>
    </w:p>
    <w:p w14:paraId="688F17DE" w14:textId="77777777" w:rsidR="00F51D95" w:rsidRDefault="00F51D95" w:rsidP="00F51D95">
      <w:pPr>
        <w:pStyle w:val="Source"/>
      </w:pPr>
      <w:r>
        <w:t>Source: AECOM (2025)</w:t>
      </w:r>
    </w:p>
    <w:p w14:paraId="55359D5D" w14:textId="18454D31" w:rsidR="00F51D95" w:rsidRDefault="00F51D95" w:rsidP="00F51D95">
      <w:pPr>
        <w:pStyle w:val="Caption"/>
      </w:pPr>
      <w:bookmarkStart w:id="296" w:name="_Ref207265691"/>
      <w:bookmarkStart w:id="297" w:name="_Toc222142730"/>
      <w:r>
        <w:lastRenderedPageBreak/>
        <w:t xml:space="preserve">Figure </w:t>
      </w:r>
      <w:r w:rsidR="00686922">
        <w:fldChar w:fldCharType="begin"/>
      </w:r>
      <w:r w:rsidR="00686922">
        <w:instrText xml:space="preserve"> SEQ Figure \* ARABIC </w:instrText>
      </w:r>
      <w:r w:rsidR="00686922">
        <w:fldChar w:fldCharType="separate"/>
      </w:r>
      <w:r w:rsidR="00E4623A">
        <w:rPr>
          <w:noProof/>
        </w:rPr>
        <w:t>32</w:t>
      </w:r>
      <w:r w:rsidR="00686922">
        <w:fldChar w:fldCharType="end"/>
      </w:r>
      <w:bookmarkEnd w:id="296"/>
      <w:r>
        <w:t>. Youth Population</w:t>
      </w:r>
      <w:bookmarkEnd w:id="297"/>
    </w:p>
    <w:p w14:paraId="04E2DE63" w14:textId="77777777" w:rsidR="00F51D95" w:rsidRPr="0043723F" w:rsidRDefault="00F51D95" w:rsidP="006229F5">
      <w:pPr>
        <w:pStyle w:val="FigureParagraph"/>
      </w:pPr>
      <w:r w:rsidRPr="00DB6968">
        <w:rPr>
          <w:noProof/>
        </w:rPr>
        <w:drawing>
          <wp:inline distT="0" distB="0" distL="0" distR="0" wp14:anchorId="334188C5" wp14:editId="47ED86D1">
            <wp:extent cx="5943600" cy="7691718"/>
            <wp:effectExtent l="0" t="0" r="0" b="5080"/>
            <wp:docPr id="1294643904" name="Picture 6" descr="A map depicting SRTA's service area with gradient shades of blue indicating the percentage of population under age 18. The block groups with the lowest percentage of youth are shaded light blue and those with the highest percentage of youth are shaded dark blue. "/>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294643904" name="Picture 6" descr="A map depicting SRTA's service area with gradient shades of blue indicating the percentage of population under age 18. The block groups with the lowest percentage of youth are shaded light blue and those with the highest percentage of youth are shaded dark blue. "/>
                    <pic:cNvPicPr>
                      <a:picLocks noChangeAspect="1" noChangeArrowheads="1"/>
                    </pic:cNvPicPr>
                  </pic:nvPicPr>
                  <pic:blipFill>
                    <a:blip r:embed="rId51" cstate="print">
                      <a:extLst>
                        <a:ext uri="{28A0092B-C50C-407E-A947-70E740481C1C}">
                          <a14:useLocalDpi xmlns:a14="http://schemas.microsoft.com/office/drawing/2010/main" val="0"/>
                        </a:ext>
                      </a:extLst>
                    </a:blip>
                    <a:stretch>
                      <a:fillRect/>
                    </a:stretch>
                  </pic:blipFill>
                  <pic:spPr bwMode="auto">
                    <a:xfrm>
                      <a:off x="0" y="0"/>
                      <a:ext cx="5943600" cy="7691718"/>
                    </a:xfrm>
                    <a:prstGeom prst="rect">
                      <a:avLst/>
                    </a:prstGeom>
                    <a:noFill/>
                    <a:ln>
                      <a:noFill/>
                    </a:ln>
                  </pic:spPr>
                </pic:pic>
              </a:graphicData>
            </a:graphic>
          </wp:inline>
        </w:drawing>
      </w:r>
    </w:p>
    <w:p w14:paraId="0E7A337D" w14:textId="77777777" w:rsidR="00F51D95" w:rsidRDefault="00F51D95" w:rsidP="00F51D95">
      <w:pPr>
        <w:pStyle w:val="Source"/>
      </w:pPr>
      <w:r>
        <w:t>Source: AECOM (2025)</w:t>
      </w:r>
    </w:p>
    <w:p w14:paraId="3668C5C8" w14:textId="675536C3" w:rsidR="00F51D95" w:rsidRDefault="00F51D95" w:rsidP="00F51D95">
      <w:pPr>
        <w:pStyle w:val="Caption"/>
      </w:pPr>
      <w:bookmarkStart w:id="298" w:name="_Ref207267871"/>
      <w:bookmarkStart w:id="299" w:name="_Toc222142731"/>
      <w:r>
        <w:lastRenderedPageBreak/>
        <w:t xml:space="preserve">Figure </w:t>
      </w:r>
      <w:r w:rsidR="00686922">
        <w:fldChar w:fldCharType="begin"/>
      </w:r>
      <w:r w:rsidR="00686922">
        <w:instrText xml:space="preserve"> SEQ Figure \* ARABIC </w:instrText>
      </w:r>
      <w:r w:rsidR="00686922">
        <w:fldChar w:fldCharType="separate"/>
      </w:r>
      <w:r w:rsidR="00E4623A">
        <w:rPr>
          <w:noProof/>
        </w:rPr>
        <w:t>33</w:t>
      </w:r>
      <w:r w:rsidR="00686922">
        <w:fldChar w:fldCharType="end"/>
      </w:r>
      <w:bookmarkEnd w:id="298"/>
      <w:r>
        <w:t xml:space="preserve">. </w:t>
      </w:r>
      <w:r w:rsidRPr="00B02A5E">
        <w:t>Median Household Income</w:t>
      </w:r>
      <w:bookmarkEnd w:id="299"/>
    </w:p>
    <w:p w14:paraId="6C784BE4" w14:textId="77777777" w:rsidR="00F51D95" w:rsidRPr="0088245F" w:rsidRDefault="00F51D95" w:rsidP="006229F5">
      <w:pPr>
        <w:pStyle w:val="FigureParagraph"/>
      </w:pPr>
      <w:r w:rsidRPr="0088245F">
        <w:rPr>
          <w:noProof/>
        </w:rPr>
        <w:drawing>
          <wp:inline distT="0" distB="0" distL="0" distR="0" wp14:anchorId="5740C2F3" wp14:editId="6A011E1F">
            <wp:extent cx="5943600" cy="7691718"/>
            <wp:effectExtent l="0" t="0" r="0" b="5080"/>
            <wp:docPr id="416329463" name="Picture 2" descr="A map depicting SRTA's service area with gradient shades of blue indicating the median household income. The block groups with the lowest median household income are shaded dark blue and those with the highest median household income are shaded light blue. "/>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416329463" name="Picture 2" descr="A map depicting SRTA's service area with gradient shades of blue indicating the median household income. The block groups with the lowest median household income are shaded dark blue and those with the highest median household income are shaded light blue. "/>
                    <pic:cNvPicPr>
                      <a:picLocks noChangeAspect="1" noChangeArrowheads="1"/>
                    </pic:cNvPicPr>
                  </pic:nvPicPr>
                  <pic:blipFill>
                    <a:blip r:embed="rId52" cstate="print">
                      <a:extLst>
                        <a:ext uri="{28A0092B-C50C-407E-A947-70E740481C1C}">
                          <a14:useLocalDpi xmlns:a14="http://schemas.microsoft.com/office/drawing/2010/main" val="0"/>
                        </a:ext>
                      </a:extLst>
                    </a:blip>
                    <a:stretch>
                      <a:fillRect/>
                    </a:stretch>
                  </pic:blipFill>
                  <pic:spPr bwMode="auto">
                    <a:xfrm>
                      <a:off x="0" y="0"/>
                      <a:ext cx="5943600" cy="7691718"/>
                    </a:xfrm>
                    <a:prstGeom prst="rect">
                      <a:avLst/>
                    </a:prstGeom>
                    <a:noFill/>
                    <a:ln>
                      <a:noFill/>
                    </a:ln>
                  </pic:spPr>
                </pic:pic>
              </a:graphicData>
            </a:graphic>
          </wp:inline>
        </w:drawing>
      </w:r>
    </w:p>
    <w:p w14:paraId="5E04598B" w14:textId="77777777" w:rsidR="00F51D95" w:rsidRDefault="00F51D95" w:rsidP="00F51D95">
      <w:pPr>
        <w:pStyle w:val="Source"/>
      </w:pPr>
      <w:r>
        <w:t>Source: AECOM (2025)</w:t>
      </w:r>
    </w:p>
    <w:p w14:paraId="0D7F565E" w14:textId="77777777" w:rsidR="00F51D95" w:rsidRDefault="00F51D95" w:rsidP="00F51D95">
      <w:pPr>
        <w:pStyle w:val="BodyText"/>
        <w:rPr>
          <w:highlight w:val="yellow"/>
        </w:rPr>
      </w:pPr>
    </w:p>
    <w:p w14:paraId="69210407" w14:textId="7A80EB54" w:rsidR="00F51D95" w:rsidRDefault="00F51D95" w:rsidP="00F51D95">
      <w:pPr>
        <w:pStyle w:val="Caption"/>
      </w:pPr>
      <w:bookmarkStart w:id="300" w:name="_Ref207268141"/>
      <w:bookmarkStart w:id="301" w:name="_Toc222142732"/>
      <w:r>
        <w:lastRenderedPageBreak/>
        <w:t xml:space="preserve">Figure </w:t>
      </w:r>
      <w:r w:rsidR="00686922">
        <w:fldChar w:fldCharType="begin"/>
      </w:r>
      <w:r w:rsidR="00686922">
        <w:instrText xml:space="preserve"> SEQ Figure \* ARABIC </w:instrText>
      </w:r>
      <w:r w:rsidR="00686922">
        <w:fldChar w:fldCharType="separate"/>
      </w:r>
      <w:r w:rsidR="00E4623A">
        <w:rPr>
          <w:noProof/>
        </w:rPr>
        <w:t>34</w:t>
      </w:r>
      <w:r w:rsidR="00686922">
        <w:fldChar w:fldCharType="end"/>
      </w:r>
      <w:bookmarkEnd w:id="300"/>
      <w:r>
        <w:t xml:space="preserve">. </w:t>
      </w:r>
      <w:r w:rsidRPr="00B01418">
        <w:t>Low</w:t>
      </w:r>
      <w:r w:rsidR="00871BD7">
        <w:t>-</w:t>
      </w:r>
      <w:r w:rsidRPr="00B01418">
        <w:t>Income Population</w:t>
      </w:r>
      <w:bookmarkEnd w:id="301"/>
    </w:p>
    <w:p w14:paraId="32A45D01" w14:textId="77777777" w:rsidR="00F51D95" w:rsidRDefault="00F51D95" w:rsidP="006229F5">
      <w:pPr>
        <w:pStyle w:val="FigureParagraph"/>
      </w:pPr>
      <w:r w:rsidRPr="000B2D1C">
        <w:rPr>
          <w:noProof/>
        </w:rPr>
        <w:drawing>
          <wp:inline distT="0" distB="0" distL="0" distR="0" wp14:anchorId="5CB3C477" wp14:editId="6F6AA9CD">
            <wp:extent cx="5943600" cy="7691718"/>
            <wp:effectExtent l="0" t="0" r="0" b="5080"/>
            <wp:docPr id="1204999976" name="Picture 4" descr="A map depicting SRTA's service area with gradient shades of blue indicating the percentage of population below the federal poverty level. The block groups with the lowest percentage of population below the poverty level are shaded light blue and those with the highest percentage of population below the poverty level are shaded dark blue. "/>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204999976" name="Picture 4" descr="A map depicting SRTA's service area with gradient shades of blue indicating the percentage of population below the federal poverty level. The block groups with the lowest percentage of population below the poverty level are shaded light blue and those with the highest percentage of population below the poverty level are shaded dark blue. "/>
                    <pic:cNvPicPr>
                      <a:picLocks noChangeAspect="1" noChangeArrowheads="1"/>
                    </pic:cNvPicPr>
                  </pic:nvPicPr>
                  <pic:blipFill>
                    <a:blip r:embed="rId53" cstate="print">
                      <a:extLst>
                        <a:ext uri="{28A0092B-C50C-407E-A947-70E740481C1C}">
                          <a14:useLocalDpi xmlns:a14="http://schemas.microsoft.com/office/drawing/2010/main" val="0"/>
                        </a:ext>
                      </a:extLst>
                    </a:blip>
                    <a:stretch>
                      <a:fillRect/>
                    </a:stretch>
                  </pic:blipFill>
                  <pic:spPr bwMode="auto">
                    <a:xfrm>
                      <a:off x="0" y="0"/>
                      <a:ext cx="5943600" cy="7691718"/>
                    </a:xfrm>
                    <a:prstGeom prst="rect">
                      <a:avLst/>
                    </a:prstGeom>
                    <a:noFill/>
                    <a:ln>
                      <a:noFill/>
                    </a:ln>
                  </pic:spPr>
                </pic:pic>
              </a:graphicData>
            </a:graphic>
          </wp:inline>
        </w:drawing>
      </w:r>
    </w:p>
    <w:p w14:paraId="6690CEBF" w14:textId="77777777" w:rsidR="00F51D95" w:rsidRDefault="00F51D95" w:rsidP="00F51D95">
      <w:pPr>
        <w:pStyle w:val="Source"/>
      </w:pPr>
      <w:r>
        <w:t>Source: AECOM (2025)</w:t>
      </w:r>
    </w:p>
    <w:p w14:paraId="080FC13A" w14:textId="4C5E069F" w:rsidR="00F51D95" w:rsidRDefault="00F51D95" w:rsidP="00F51D95">
      <w:pPr>
        <w:pStyle w:val="Caption"/>
      </w:pPr>
      <w:bookmarkStart w:id="302" w:name="_Ref207268333"/>
      <w:bookmarkStart w:id="303" w:name="_Toc222142733"/>
      <w:r>
        <w:lastRenderedPageBreak/>
        <w:t xml:space="preserve">Figure </w:t>
      </w:r>
      <w:r w:rsidR="00686922">
        <w:fldChar w:fldCharType="begin"/>
      </w:r>
      <w:r w:rsidR="00686922">
        <w:instrText xml:space="preserve"> SEQ Figure \* ARABIC </w:instrText>
      </w:r>
      <w:r w:rsidR="00686922">
        <w:fldChar w:fldCharType="separate"/>
      </w:r>
      <w:r w:rsidR="00E4623A">
        <w:rPr>
          <w:noProof/>
        </w:rPr>
        <w:t>35</w:t>
      </w:r>
      <w:r w:rsidR="00686922">
        <w:fldChar w:fldCharType="end"/>
      </w:r>
      <w:bookmarkEnd w:id="302"/>
      <w:r>
        <w:t xml:space="preserve">. </w:t>
      </w:r>
      <w:r w:rsidRPr="003108E2">
        <w:t>Zero-Vehicle Households</w:t>
      </w:r>
      <w:bookmarkEnd w:id="303"/>
    </w:p>
    <w:p w14:paraId="5F7479C0" w14:textId="77777777" w:rsidR="00F51D95" w:rsidRPr="002122E7" w:rsidRDefault="00F51D95" w:rsidP="006229F5">
      <w:pPr>
        <w:pStyle w:val="FigureParagraph"/>
      </w:pPr>
      <w:r w:rsidRPr="00403DCC">
        <w:rPr>
          <w:noProof/>
        </w:rPr>
        <w:drawing>
          <wp:inline distT="0" distB="0" distL="0" distR="0" wp14:anchorId="3FBD3E93" wp14:editId="633E7DBD">
            <wp:extent cx="5943600" cy="7691718"/>
            <wp:effectExtent l="0" t="0" r="0" b="5080"/>
            <wp:docPr id="1379523138" name="Picture 6" descr="A map depicting SRTA's service area with gradient shades of blue indicating the percentage of households with no vehicles available. The block groups with the lowest percentage of households with no vehicles available are shaded light blue and those with the highest percentage of households with no vehicles available are shaded dark blue. "/>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379523138" name="Picture 6" descr="A map depicting SRTA's service area with gradient shades of blue indicating the percentage of households with no vehicles available. The block groups with the lowest percentage of households with no vehicles available are shaded light blue and those with the highest percentage of households with no vehicles available are shaded dark blue. "/>
                    <pic:cNvPicPr>
                      <a:picLocks noChangeAspect="1" noChangeArrowheads="1"/>
                    </pic:cNvPicPr>
                  </pic:nvPicPr>
                  <pic:blipFill>
                    <a:blip r:embed="rId54" cstate="print">
                      <a:extLst>
                        <a:ext uri="{28A0092B-C50C-407E-A947-70E740481C1C}">
                          <a14:useLocalDpi xmlns:a14="http://schemas.microsoft.com/office/drawing/2010/main" val="0"/>
                        </a:ext>
                      </a:extLst>
                    </a:blip>
                    <a:stretch>
                      <a:fillRect/>
                    </a:stretch>
                  </pic:blipFill>
                  <pic:spPr bwMode="auto">
                    <a:xfrm>
                      <a:off x="0" y="0"/>
                      <a:ext cx="5943600" cy="7691718"/>
                    </a:xfrm>
                    <a:prstGeom prst="rect">
                      <a:avLst/>
                    </a:prstGeom>
                    <a:noFill/>
                    <a:ln>
                      <a:noFill/>
                    </a:ln>
                  </pic:spPr>
                </pic:pic>
              </a:graphicData>
            </a:graphic>
          </wp:inline>
        </w:drawing>
      </w:r>
    </w:p>
    <w:p w14:paraId="126FB6FC" w14:textId="77777777" w:rsidR="00F51D95" w:rsidRDefault="00F51D95" w:rsidP="00F51D95">
      <w:pPr>
        <w:pStyle w:val="Source"/>
      </w:pPr>
      <w:r>
        <w:t>Source: AECOM (2025)</w:t>
      </w:r>
    </w:p>
    <w:p w14:paraId="04C35EDC" w14:textId="46D3908F" w:rsidR="00F51D95" w:rsidRDefault="00F51D95" w:rsidP="00F51D95">
      <w:pPr>
        <w:pStyle w:val="Caption"/>
      </w:pPr>
      <w:bookmarkStart w:id="304" w:name="_Ref207268425"/>
      <w:bookmarkStart w:id="305" w:name="_Toc222142734"/>
      <w:r>
        <w:lastRenderedPageBreak/>
        <w:t xml:space="preserve">Figure </w:t>
      </w:r>
      <w:r w:rsidR="00686922">
        <w:fldChar w:fldCharType="begin"/>
      </w:r>
      <w:r w:rsidR="00686922">
        <w:instrText xml:space="preserve"> SEQ Figure \* ARABIC </w:instrText>
      </w:r>
      <w:r w:rsidR="00686922">
        <w:fldChar w:fldCharType="separate"/>
      </w:r>
      <w:r w:rsidR="00E4623A">
        <w:rPr>
          <w:noProof/>
        </w:rPr>
        <w:t>36</w:t>
      </w:r>
      <w:r w:rsidR="00686922">
        <w:fldChar w:fldCharType="end"/>
      </w:r>
      <w:bookmarkEnd w:id="304"/>
      <w:r>
        <w:t xml:space="preserve">. </w:t>
      </w:r>
      <w:r w:rsidRPr="00BC62BE">
        <w:t>Population Other Than Non-Hispanic White</w:t>
      </w:r>
      <w:bookmarkEnd w:id="305"/>
    </w:p>
    <w:p w14:paraId="561AC1F6" w14:textId="77777777" w:rsidR="00F51D95" w:rsidRPr="00403DCC" w:rsidRDefault="00F51D95" w:rsidP="006229F5">
      <w:pPr>
        <w:pStyle w:val="FigureParagraph"/>
      </w:pPr>
      <w:r w:rsidRPr="00403DCC">
        <w:rPr>
          <w:noProof/>
        </w:rPr>
        <w:drawing>
          <wp:inline distT="0" distB="0" distL="0" distR="0" wp14:anchorId="274195AE" wp14:editId="43670BDA">
            <wp:extent cx="5943600" cy="7691718"/>
            <wp:effectExtent l="0" t="0" r="0" b="5080"/>
            <wp:docPr id="1794560820" name="Picture 8" descr="A map depicting SRTA's service area with gradient shades of blue indicating the percentage of population that is other than non-Hispanic white. The block groups with the lowest percentage of population other than non-Hispanic white are shaded light blue and those with the highest percentage of population other than non-Hispanic white are shaded dark blue. "/>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794560820" name="Picture 8" descr="A map depicting SRTA's service area with gradient shades of blue indicating the percentage of population that is other than non-Hispanic white. The block groups with the lowest percentage of population other than non-Hispanic white are shaded light blue and those with the highest percentage of population other than non-Hispanic white are shaded dark blue. "/>
                    <pic:cNvPicPr>
                      <a:picLocks noChangeAspect="1" noChangeArrowheads="1"/>
                    </pic:cNvPicPr>
                  </pic:nvPicPr>
                  <pic:blipFill>
                    <a:blip r:embed="rId55" cstate="print">
                      <a:extLst>
                        <a:ext uri="{28A0092B-C50C-407E-A947-70E740481C1C}">
                          <a14:useLocalDpi xmlns:a14="http://schemas.microsoft.com/office/drawing/2010/main" val="0"/>
                        </a:ext>
                      </a:extLst>
                    </a:blip>
                    <a:stretch>
                      <a:fillRect/>
                    </a:stretch>
                  </pic:blipFill>
                  <pic:spPr bwMode="auto">
                    <a:xfrm>
                      <a:off x="0" y="0"/>
                      <a:ext cx="5943600" cy="7691718"/>
                    </a:xfrm>
                    <a:prstGeom prst="rect">
                      <a:avLst/>
                    </a:prstGeom>
                    <a:noFill/>
                    <a:ln>
                      <a:noFill/>
                    </a:ln>
                  </pic:spPr>
                </pic:pic>
              </a:graphicData>
            </a:graphic>
          </wp:inline>
        </w:drawing>
      </w:r>
    </w:p>
    <w:p w14:paraId="5B8FE25E" w14:textId="77777777" w:rsidR="00F51D95" w:rsidRDefault="00F51D95" w:rsidP="00AB509E">
      <w:pPr>
        <w:pStyle w:val="Source"/>
      </w:pPr>
      <w:r>
        <w:t>Source: AECOM (2025)</w:t>
      </w:r>
    </w:p>
    <w:p w14:paraId="3D00E1B5" w14:textId="77777777" w:rsidR="00F51D95" w:rsidRDefault="00F51D95" w:rsidP="00F51D95">
      <w:pPr>
        <w:pStyle w:val="Heading3"/>
      </w:pPr>
      <w:bookmarkStart w:id="306" w:name="_Toc222142653"/>
      <w:r>
        <w:lastRenderedPageBreak/>
        <w:t>Adult Disabled Population</w:t>
      </w:r>
      <w:bookmarkEnd w:id="306"/>
    </w:p>
    <w:p w14:paraId="65DFBB63" w14:textId="773598C0" w:rsidR="00F51D95" w:rsidRDefault="00F51D95" w:rsidP="00F51D95">
      <w:pPr>
        <w:pStyle w:val="BodyText"/>
      </w:pPr>
      <w:r>
        <w:t xml:space="preserve">MassDOT and SRTA utilize data on </w:t>
      </w:r>
      <w:r w:rsidR="00C615DC">
        <w:t>older adults</w:t>
      </w:r>
      <w:r>
        <w:t xml:space="preserve">, persons with disabilities, and low-income populations to identify opportunities to improve mobility across the service area. The adult disabled population, defined as adults who are identified as having difficulty with six functional areas: hearing, vision, cognitive function, walking, self-care, or independent living, </w:t>
      </w:r>
      <w:r w:rsidR="0083404D">
        <w:t xml:space="preserve">is </w:t>
      </w:r>
      <w:r>
        <w:t xml:space="preserve">shown in </w:t>
      </w:r>
      <w:r>
        <w:rPr>
          <w:b/>
          <w:bCs/>
        </w:rPr>
        <w:fldChar w:fldCharType="begin"/>
      </w:r>
      <w:r>
        <w:instrText xml:space="preserve"> REF _Ref207268493 \h </w:instrText>
      </w:r>
      <w:r>
        <w:rPr>
          <w:b/>
          <w:bCs/>
        </w:rPr>
      </w:r>
      <w:r>
        <w:rPr>
          <w:b/>
          <w:bCs/>
        </w:rPr>
        <w:fldChar w:fldCharType="separate"/>
      </w:r>
      <w:r w:rsidR="00E4623A">
        <w:t xml:space="preserve">Figure </w:t>
      </w:r>
      <w:r w:rsidR="00E4623A">
        <w:rPr>
          <w:noProof/>
        </w:rPr>
        <w:t>37</w:t>
      </w:r>
      <w:r>
        <w:rPr>
          <w:b/>
          <w:bCs/>
        </w:rPr>
        <w:fldChar w:fldCharType="end"/>
      </w:r>
      <w:r>
        <w:t xml:space="preserve">. Generally, the population of adults with a disability is </w:t>
      </w:r>
      <w:r w:rsidR="00643FAB">
        <w:t xml:space="preserve">evenly </w:t>
      </w:r>
      <w:r>
        <w:t xml:space="preserve">distributed across the SRTA service area. High concentrations of adults with disabilities are in the cities of New Bedford and Fall River as well as in the towns of Dartmouth and Westport, particularly along the I-195 and </w:t>
      </w:r>
      <w:r w:rsidR="00322865">
        <w:t xml:space="preserve">US </w:t>
      </w:r>
      <w:r>
        <w:t>Route 6 corridor</w:t>
      </w:r>
      <w:r w:rsidR="00390986">
        <w:t>s</w:t>
      </w:r>
      <w:r>
        <w:t xml:space="preserve">. </w:t>
      </w:r>
    </w:p>
    <w:p w14:paraId="6A36FCF3" w14:textId="77777777" w:rsidR="005C6DFF" w:rsidRDefault="005C6DFF" w:rsidP="005C6DFF">
      <w:pPr>
        <w:pStyle w:val="Heading3"/>
      </w:pPr>
      <w:bookmarkStart w:id="307" w:name="_Toc222142654"/>
      <w:r>
        <w:t>Title VI Population</w:t>
      </w:r>
      <w:bookmarkEnd w:id="307"/>
    </w:p>
    <w:p w14:paraId="5A92F774" w14:textId="1030662B" w:rsidR="005C6DFF" w:rsidRPr="00D760DB" w:rsidRDefault="005C6DFF" w:rsidP="005C6DFF">
      <w:pPr>
        <w:pStyle w:val="BodyText"/>
      </w:pPr>
      <w:r w:rsidRPr="000E6F47">
        <w:t>As a transit authority</w:t>
      </w:r>
      <w:r>
        <w:t>, and recipient of federal funds</w:t>
      </w:r>
      <w:r w:rsidRPr="000E6F47">
        <w:t xml:space="preserve">, </w:t>
      </w:r>
      <w:r>
        <w:t>SRTA</w:t>
      </w:r>
      <w:r w:rsidRPr="000E6F47">
        <w:t xml:space="preserve"> </w:t>
      </w:r>
      <w:r>
        <w:t>is required to comply with Title VI requirements. For</w:t>
      </w:r>
      <w:r w:rsidRPr="000E6F47">
        <w:t xml:space="preserve"> </w:t>
      </w:r>
      <w:r w:rsidRPr="004C7C1A">
        <w:t>Title</w:t>
      </w:r>
      <w:r w:rsidRPr="000E6F47">
        <w:t xml:space="preserve"> VI reporting, </w:t>
      </w:r>
      <w:r>
        <w:t>SRTA</w:t>
      </w:r>
      <w:r w:rsidRPr="000E6F47">
        <w:t xml:space="preserve"> </w:t>
      </w:r>
      <w:r>
        <w:t>defines minority as a block group with a larger than average minority threshold, which is approximately 26.7</w:t>
      </w:r>
      <w:r w:rsidR="0060713D">
        <w:t> </w:t>
      </w:r>
      <w:r>
        <w:t xml:space="preserve">percent. Title VI indicators include two factors: low income and population other than non-Hispanic white. </w:t>
      </w:r>
      <w:r>
        <w:rPr>
          <w:b/>
          <w:bCs/>
        </w:rPr>
        <w:fldChar w:fldCharType="begin"/>
      </w:r>
      <w:r>
        <w:instrText xml:space="preserve"> REF _Ref207268860 \h </w:instrText>
      </w:r>
      <w:r>
        <w:rPr>
          <w:b/>
          <w:bCs/>
        </w:rPr>
      </w:r>
      <w:r>
        <w:rPr>
          <w:b/>
          <w:bCs/>
        </w:rPr>
        <w:fldChar w:fldCharType="separate"/>
      </w:r>
      <w:r w:rsidR="00E4623A">
        <w:t xml:space="preserve">Figure </w:t>
      </w:r>
      <w:r w:rsidR="00E4623A">
        <w:rPr>
          <w:noProof/>
        </w:rPr>
        <w:t>38</w:t>
      </w:r>
      <w:r>
        <w:rPr>
          <w:b/>
          <w:bCs/>
        </w:rPr>
        <w:fldChar w:fldCharType="end"/>
      </w:r>
      <w:r>
        <w:t xml:space="preserve"> shows the two factors as previously described and highlights communities where the population is both low income and non-Hispanic white. New Bedford and Fall River have the highest concentrations of both low-income populations and populations other than non-Hispanic white. Additionally, Dartmouth, near US Route 6, is home to populations other than non-Hispanic white. Low-income communities </w:t>
      </w:r>
      <w:proofErr w:type="gramStart"/>
      <w:r>
        <w:t>are located in</w:t>
      </w:r>
      <w:proofErr w:type="gramEnd"/>
      <w:r>
        <w:t xml:space="preserve"> Westport near I-195. As SRTA modifies any fixed route service or introduces new fixed route service, the Title VI market evaluation can help inform program modifications and long-term engagement strategies. </w:t>
      </w:r>
    </w:p>
    <w:p w14:paraId="737FC7D6" w14:textId="77777777" w:rsidR="005C6DFF" w:rsidRDefault="005C6DFF" w:rsidP="005C6DFF">
      <w:pPr>
        <w:pStyle w:val="Heading3"/>
      </w:pPr>
      <w:bookmarkStart w:id="308" w:name="_Toc222142655"/>
      <w:r>
        <w:t>Job Density</w:t>
      </w:r>
      <w:bookmarkEnd w:id="308"/>
    </w:p>
    <w:p w14:paraId="082245DF" w14:textId="14DE6920" w:rsidR="005C6DFF" w:rsidRDefault="005C6DFF" w:rsidP="005C6DFF">
      <w:pPr>
        <w:pStyle w:val="BodyText"/>
      </w:pPr>
      <w:r>
        <w:t xml:space="preserve">Job density is highest in New Bedford and Fall River, specifically concentrated along SRTA bus routes around the two hubs, as shown in </w:t>
      </w:r>
      <w:r>
        <w:fldChar w:fldCharType="begin"/>
      </w:r>
      <w:r>
        <w:instrText xml:space="preserve"> REF _Ref207270217 \h </w:instrText>
      </w:r>
      <w:r>
        <w:fldChar w:fldCharType="separate"/>
      </w:r>
      <w:r w:rsidR="00E4623A">
        <w:t xml:space="preserve">Figure </w:t>
      </w:r>
      <w:r w:rsidR="00E4623A">
        <w:rPr>
          <w:noProof/>
        </w:rPr>
        <w:t>39</w:t>
      </w:r>
      <w:r>
        <w:fldChar w:fldCharType="end"/>
      </w:r>
      <w:r>
        <w:t>. Major industries in the service area include healthcare, manufacturing, retail, and construction.</w:t>
      </w:r>
    </w:p>
    <w:p w14:paraId="42032CB2" w14:textId="77777777" w:rsidR="005C6DFF" w:rsidRDefault="005C6DFF" w:rsidP="00F51D95">
      <w:pPr>
        <w:pStyle w:val="BodyText"/>
      </w:pPr>
    </w:p>
    <w:p w14:paraId="5324AE9D" w14:textId="50B0A248" w:rsidR="00F51D95" w:rsidRDefault="00F51D95" w:rsidP="00F51D95">
      <w:pPr>
        <w:pStyle w:val="Caption"/>
      </w:pPr>
      <w:bookmarkStart w:id="309" w:name="_Ref207268493"/>
      <w:bookmarkStart w:id="310" w:name="_Toc222142735"/>
      <w:r>
        <w:lastRenderedPageBreak/>
        <w:t xml:space="preserve">Figure </w:t>
      </w:r>
      <w:r w:rsidR="00686922">
        <w:fldChar w:fldCharType="begin"/>
      </w:r>
      <w:r w:rsidR="00686922">
        <w:instrText xml:space="preserve"> SEQ Figure \* ARABIC </w:instrText>
      </w:r>
      <w:r w:rsidR="00686922">
        <w:fldChar w:fldCharType="separate"/>
      </w:r>
      <w:r w:rsidR="00E4623A">
        <w:rPr>
          <w:noProof/>
        </w:rPr>
        <w:t>37</w:t>
      </w:r>
      <w:r w:rsidR="00686922">
        <w:fldChar w:fldCharType="end"/>
      </w:r>
      <w:bookmarkEnd w:id="309"/>
      <w:r>
        <w:t xml:space="preserve">. </w:t>
      </w:r>
      <w:r w:rsidRPr="00AD30F7">
        <w:t>Adult Disabled Population</w:t>
      </w:r>
      <w:bookmarkEnd w:id="310"/>
    </w:p>
    <w:p w14:paraId="414B9B38" w14:textId="77777777" w:rsidR="00F51D95" w:rsidRPr="000160E6" w:rsidRDefault="00F51D95" w:rsidP="006229F5">
      <w:pPr>
        <w:pStyle w:val="FigureParagraph"/>
      </w:pPr>
      <w:r w:rsidRPr="00881795">
        <w:rPr>
          <w:noProof/>
        </w:rPr>
        <w:drawing>
          <wp:inline distT="0" distB="0" distL="0" distR="0" wp14:anchorId="27FC991A" wp14:editId="5839FB35">
            <wp:extent cx="5943600" cy="7691718"/>
            <wp:effectExtent l="0" t="0" r="0" b="5080"/>
            <wp:docPr id="1782504865" name="Picture 10" descr="A map depicting SRTA's service area with gradient shades of blue indicating the percentage of disabled adult population. The block groups with the lowest percentage of disabled adult population are shaded light blue and those with the highest percentage of disabled adult population are shaded dark blue."/>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782504865" name="Picture 10" descr="A map depicting SRTA's service area with gradient shades of blue indicating the percentage of disabled adult population. The block groups with the lowest percentage of disabled adult population are shaded light blue and those with the highest percentage of disabled adult population are shaded dark blue."/>
                    <pic:cNvPicPr>
                      <a:picLocks noChangeAspect="1" noChangeArrowheads="1"/>
                    </pic:cNvPicPr>
                  </pic:nvPicPr>
                  <pic:blipFill>
                    <a:blip r:embed="rId56" cstate="print">
                      <a:extLst>
                        <a:ext uri="{28A0092B-C50C-407E-A947-70E740481C1C}">
                          <a14:useLocalDpi xmlns:a14="http://schemas.microsoft.com/office/drawing/2010/main" val="0"/>
                        </a:ext>
                      </a:extLst>
                    </a:blip>
                    <a:stretch>
                      <a:fillRect/>
                    </a:stretch>
                  </pic:blipFill>
                  <pic:spPr bwMode="auto">
                    <a:xfrm>
                      <a:off x="0" y="0"/>
                      <a:ext cx="5943600" cy="7691718"/>
                    </a:xfrm>
                    <a:prstGeom prst="rect">
                      <a:avLst/>
                    </a:prstGeom>
                    <a:noFill/>
                    <a:ln>
                      <a:noFill/>
                    </a:ln>
                  </pic:spPr>
                </pic:pic>
              </a:graphicData>
            </a:graphic>
          </wp:inline>
        </w:drawing>
      </w:r>
    </w:p>
    <w:p w14:paraId="0C8E998D" w14:textId="77777777" w:rsidR="00F51D95" w:rsidRDefault="00F51D95" w:rsidP="00F51D95">
      <w:pPr>
        <w:pStyle w:val="Source"/>
      </w:pPr>
      <w:r>
        <w:t>Source: AECOM (2025)</w:t>
      </w:r>
    </w:p>
    <w:p w14:paraId="55A56068" w14:textId="77777777" w:rsidR="00F51D95" w:rsidRDefault="00F51D95" w:rsidP="00F51D95">
      <w:pPr>
        <w:pStyle w:val="Source"/>
      </w:pPr>
    </w:p>
    <w:p w14:paraId="268E4AF4" w14:textId="75BD59AE" w:rsidR="00F51D95" w:rsidRDefault="00F51D95" w:rsidP="00F51D95">
      <w:pPr>
        <w:pStyle w:val="Caption"/>
      </w:pPr>
      <w:bookmarkStart w:id="311" w:name="_Ref207268860"/>
      <w:bookmarkStart w:id="312" w:name="_Toc222142736"/>
      <w:r>
        <w:lastRenderedPageBreak/>
        <w:t xml:space="preserve">Figure </w:t>
      </w:r>
      <w:r w:rsidR="00686922">
        <w:fldChar w:fldCharType="begin"/>
      </w:r>
      <w:r w:rsidR="00686922">
        <w:instrText xml:space="preserve"> SEQ Figure \* ARABIC </w:instrText>
      </w:r>
      <w:r w:rsidR="00686922">
        <w:fldChar w:fldCharType="separate"/>
      </w:r>
      <w:r w:rsidR="00E4623A">
        <w:rPr>
          <w:noProof/>
        </w:rPr>
        <w:t>38</w:t>
      </w:r>
      <w:r w:rsidR="00686922">
        <w:fldChar w:fldCharType="end"/>
      </w:r>
      <w:bookmarkEnd w:id="311"/>
      <w:r>
        <w:t xml:space="preserve">. </w:t>
      </w:r>
      <w:r w:rsidRPr="00EC2E4B">
        <w:t>Title VI</w:t>
      </w:r>
      <w:r w:rsidR="00961D58">
        <w:t xml:space="preserve"> Population</w:t>
      </w:r>
      <w:bookmarkEnd w:id="312"/>
    </w:p>
    <w:p w14:paraId="3BDE4D14" w14:textId="1C02DE9C" w:rsidR="00F51D95" w:rsidRPr="003A2B91" w:rsidRDefault="00F51D95" w:rsidP="006229F5">
      <w:pPr>
        <w:pStyle w:val="FigureParagraph"/>
      </w:pPr>
      <w:r w:rsidRPr="00726DFD">
        <w:rPr>
          <w:noProof/>
        </w:rPr>
        <w:drawing>
          <wp:inline distT="0" distB="0" distL="0" distR="0" wp14:anchorId="7551CBE1" wp14:editId="564CB7F4">
            <wp:extent cx="5943600" cy="7691718"/>
            <wp:effectExtent l="0" t="0" r="0" b="5080"/>
            <wp:docPr id="536886485" name="Picture 12" descr="A map depicting SRTA's service area indicating Title VI indicators above the regional threshold. Block groups above the low-income threshold are indicated by a green speckled fill. Block groups above the minority threshold are indicated by a blue striped fill. Block groups above both thresholds are indicated by a purple polka dot fill."/>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536886485" name="Picture 12" descr="A map depicting SRTA's service area indicating Title VI indicators above the regional threshold. Block groups above the low-income threshold are indicated by a green speckled fill. Block groups above the minority threshold are indicated by a blue striped fill. Block groups above both thresholds are indicated by a purple polka dot fill."/>
                    <pic:cNvPicPr>
                      <a:picLocks noChangeAspect="1" noChangeArrowheads="1"/>
                    </pic:cNvPicPr>
                  </pic:nvPicPr>
                  <pic:blipFill>
                    <a:blip r:embed="rId57" cstate="print">
                      <a:extLst>
                        <a:ext uri="{28A0092B-C50C-407E-A947-70E740481C1C}">
                          <a14:useLocalDpi xmlns:a14="http://schemas.microsoft.com/office/drawing/2010/main" val="0"/>
                        </a:ext>
                      </a:extLst>
                    </a:blip>
                    <a:stretch>
                      <a:fillRect/>
                    </a:stretch>
                  </pic:blipFill>
                  <pic:spPr bwMode="auto">
                    <a:xfrm>
                      <a:off x="0" y="0"/>
                      <a:ext cx="5943600" cy="7691718"/>
                    </a:xfrm>
                    <a:prstGeom prst="rect">
                      <a:avLst/>
                    </a:prstGeom>
                    <a:noFill/>
                    <a:ln>
                      <a:noFill/>
                    </a:ln>
                  </pic:spPr>
                </pic:pic>
              </a:graphicData>
            </a:graphic>
          </wp:inline>
        </w:drawing>
      </w:r>
    </w:p>
    <w:p w14:paraId="5A3FDB52" w14:textId="77777777" w:rsidR="00F51D95" w:rsidRDefault="00F51D95" w:rsidP="00F51D95">
      <w:pPr>
        <w:pStyle w:val="Source"/>
      </w:pPr>
      <w:r>
        <w:t>Source: AECOM (2025)</w:t>
      </w:r>
    </w:p>
    <w:p w14:paraId="3B3971A5" w14:textId="04F0541A" w:rsidR="00F51D95" w:rsidRDefault="00F51D95" w:rsidP="00F51D95">
      <w:pPr>
        <w:pStyle w:val="Caption"/>
      </w:pPr>
      <w:bookmarkStart w:id="313" w:name="_Ref207270217"/>
      <w:bookmarkStart w:id="314" w:name="_Toc222142737"/>
      <w:r>
        <w:lastRenderedPageBreak/>
        <w:t xml:space="preserve">Figure </w:t>
      </w:r>
      <w:r w:rsidR="00686922">
        <w:fldChar w:fldCharType="begin"/>
      </w:r>
      <w:r w:rsidR="00686922">
        <w:instrText xml:space="preserve"> SEQ Figure \* ARABIC </w:instrText>
      </w:r>
      <w:r w:rsidR="00686922">
        <w:fldChar w:fldCharType="separate"/>
      </w:r>
      <w:r w:rsidR="00E4623A">
        <w:rPr>
          <w:noProof/>
        </w:rPr>
        <w:t>39</w:t>
      </w:r>
      <w:r w:rsidR="00686922">
        <w:fldChar w:fldCharType="end"/>
      </w:r>
      <w:bookmarkEnd w:id="313"/>
      <w:r>
        <w:t xml:space="preserve">. </w:t>
      </w:r>
      <w:r w:rsidRPr="00AC204B">
        <w:t>Job Density</w:t>
      </w:r>
      <w:bookmarkEnd w:id="314"/>
    </w:p>
    <w:p w14:paraId="25C98FA0" w14:textId="77777777" w:rsidR="00F51D95" w:rsidRPr="00960339" w:rsidRDefault="00F51D95" w:rsidP="006229F5">
      <w:pPr>
        <w:pStyle w:val="FigureParagraph"/>
      </w:pPr>
      <w:r w:rsidRPr="00960339">
        <w:rPr>
          <w:noProof/>
        </w:rPr>
        <w:drawing>
          <wp:inline distT="0" distB="0" distL="0" distR="0" wp14:anchorId="5DC7202D" wp14:editId="43BA1F39">
            <wp:extent cx="5943600" cy="7691718"/>
            <wp:effectExtent l="0" t="0" r="0" b="5080"/>
            <wp:docPr id="1482767068" name="Picture 20" descr="A map depicting SRTA's service area with gradient shades of blue indicating the job density hot spots. Hot spots of high job density are shaded dark blue, while areas of low job density are shaded light blue. "/>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482767068" name="Picture 20" descr="A map depicting SRTA's service area with gradient shades of blue indicating the job density hot spots. Hot spots of high job density are shaded dark blue, while areas of low job density are shaded light blue. "/>
                    <pic:cNvPicPr>
                      <a:picLocks noChangeAspect="1" noChangeArrowheads="1"/>
                    </pic:cNvPicPr>
                  </pic:nvPicPr>
                  <pic:blipFill>
                    <a:blip r:embed="rId58" cstate="print">
                      <a:extLst>
                        <a:ext uri="{28A0092B-C50C-407E-A947-70E740481C1C}">
                          <a14:useLocalDpi xmlns:a14="http://schemas.microsoft.com/office/drawing/2010/main" val="0"/>
                        </a:ext>
                      </a:extLst>
                    </a:blip>
                    <a:stretch>
                      <a:fillRect/>
                    </a:stretch>
                  </pic:blipFill>
                  <pic:spPr bwMode="auto">
                    <a:xfrm>
                      <a:off x="0" y="0"/>
                      <a:ext cx="5943600" cy="7691718"/>
                    </a:xfrm>
                    <a:prstGeom prst="rect">
                      <a:avLst/>
                    </a:prstGeom>
                    <a:noFill/>
                    <a:ln>
                      <a:noFill/>
                    </a:ln>
                  </pic:spPr>
                </pic:pic>
              </a:graphicData>
            </a:graphic>
          </wp:inline>
        </w:drawing>
      </w:r>
    </w:p>
    <w:p w14:paraId="4097A7F2" w14:textId="77777777" w:rsidR="00F51D95" w:rsidRDefault="00F51D95" w:rsidP="00F51D95">
      <w:pPr>
        <w:pStyle w:val="Source"/>
      </w:pPr>
      <w:r>
        <w:t>Source: AECOM (2025)</w:t>
      </w:r>
    </w:p>
    <w:p w14:paraId="1512B8F2" w14:textId="77777777" w:rsidR="00F51D95" w:rsidRPr="0088768E" w:rsidRDefault="00F51D95" w:rsidP="00F51D95">
      <w:pPr>
        <w:pStyle w:val="Heading2"/>
      </w:pPr>
      <w:bookmarkStart w:id="315" w:name="_Toc222142656"/>
      <w:r>
        <w:lastRenderedPageBreak/>
        <w:t>Transit Score</w:t>
      </w:r>
      <w:bookmarkEnd w:id="315"/>
    </w:p>
    <w:p w14:paraId="0A4DE114" w14:textId="358D3998" w:rsidR="00F51D95" w:rsidRPr="000E6F47" w:rsidRDefault="00F51D95" w:rsidP="004B3D08">
      <w:pPr>
        <w:pStyle w:val="BodyText"/>
      </w:pPr>
      <w:r w:rsidRPr="1642119B">
        <w:t xml:space="preserve">The transit score map is created to spatially analyze several transit-oriented demographic and socioeconomic characteristics at the same time (the characteristics discussed individually in this </w:t>
      </w:r>
      <w:r w:rsidR="005911D2">
        <w:t>chapter</w:t>
      </w:r>
      <w:r w:rsidR="005911D2" w:rsidRPr="1642119B">
        <w:t xml:space="preserve"> </w:t>
      </w:r>
      <w:r w:rsidRPr="1642119B">
        <w:t>so far). The transit score is a relative measure of how successful a fixed route transit system is expected to be in a particular region.</w:t>
      </w:r>
      <w:r>
        <w:t xml:space="preserve"> It can be used to evaluate existing services and to identify areas of potential demand. </w:t>
      </w:r>
    </w:p>
    <w:p w14:paraId="378ED496" w14:textId="51A420A9" w:rsidR="00F51D95" w:rsidRPr="000E6F47" w:rsidRDefault="00F51D95" w:rsidP="004B3D08">
      <w:pPr>
        <w:pStyle w:val="BodyText"/>
      </w:pPr>
      <w:r w:rsidRPr="000E6F47">
        <w:t xml:space="preserve">Demographic and socioeconomic information </w:t>
      </w:r>
      <w:r>
        <w:t>wa</w:t>
      </w:r>
      <w:r w:rsidRPr="000E6F47">
        <w:t xml:space="preserve">s collected from the US Census Bureau for </w:t>
      </w:r>
      <w:r>
        <w:t xml:space="preserve">this </w:t>
      </w:r>
      <w:r w:rsidRPr="000E6F47">
        <w:t xml:space="preserve">region divided into small geographic units such as tracts, block groups, or blocks. Block groups and census tracts were used for this analysis. Transit-oriented variables used for the analysis include: </w:t>
      </w:r>
    </w:p>
    <w:p w14:paraId="7312666B" w14:textId="76C0A657" w:rsidR="00F51D95" w:rsidRDefault="00F51D95" w:rsidP="00F51D95">
      <w:pPr>
        <w:pStyle w:val="ListBullet"/>
      </w:pPr>
      <w:r>
        <w:t xml:space="preserve">Overall </w:t>
      </w:r>
      <w:r w:rsidR="005911D2">
        <w:t xml:space="preserve">population density </w:t>
      </w:r>
    </w:p>
    <w:p w14:paraId="23F01294" w14:textId="152E18AA" w:rsidR="00F51D95" w:rsidRDefault="00F51D95" w:rsidP="00F51D95">
      <w:pPr>
        <w:pStyle w:val="ListBullet"/>
      </w:pPr>
      <w:r>
        <w:t xml:space="preserve">Overall </w:t>
      </w:r>
      <w:r w:rsidR="005911D2">
        <w:t xml:space="preserve">job density </w:t>
      </w:r>
    </w:p>
    <w:p w14:paraId="4C058D69" w14:textId="3E083988" w:rsidR="00F51D95" w:rsidRDefault="00F51D95" w:rsidP="00F51D95">
      <w:pPr>
        <w:pStyle w:val="ListBullet"/>
      </w:pPr>
      <w:r>
        <w:t xml:space="preserve">Density of the </w:t>
      </w:r>
      <w:r w:rsidR="005911D2">
        <w:t xml:space="preserve">population </w:t>
      </w:r>
      <w:r>
        <w:t xml:space="preserve">under the age of 18 </w:t>
      </w:r>
    </w:p>
    <w:p w14:paraId="0C0EC03A" w14:textId="47D560AB" w:rsidR="00F51D95" w:rsidRDefault="00F51D95" w:rsidP="00F51D95">
      <w:pPr>
        <w:pStyle w:val="ListBullet"/>
      </w:pPr>
      <w:r>
        <w:t xml:space="preserve">Density of the </w:t>
      </w:r>
      <w:r w:rsidR="005911D2">
        <w:t xml:space="preserve">population </w:t>
      </w:r>
      <w:r>
        <w:t>over the age of 65</w:t>
      </w:r>
    </w:p>
    <w:p w14:paraId="2CF124B3" w14:textId="77777777" w:rsidR="00F51D95" w:rsidRDefault="00F51D95" w:rsidP="00F51D95">
      <w:pPr>
        <w:pStyle w:val="ListBullet"/>
      </w:pPr>
      <w:r>
        <w:t xml:space="preserve">Median household income </w:t>
      </w:r>
    </w:p>
    <w:p w14:paraId="3A19A046" w14:textId="26FAF77F" w:rsidR="00F51D95" w:rsidRDefault="00F51D95" w:rsidP="00F51D95">
      <w:pPr>
        <w:pStyle w:val="ListBullet"/>
      </w:pPr>
      <w:r>
        <w:t xml:space="preserve">Percentage of the </w:t>
      </w:r>
      <w:r w:rsidR="005911D2">
        <w:t xml:space="preserve">population living below the poverty level </w:t>
      </w:r>
    </w:p>
    <w:p w14:paraId="04266E95" w14:textId="0EC7DCF2" w:rsidR="00F51D95" w:rsidRDefault="00F51D95" w:rsidP="00F51D95">
      <w:pPr>
        <w:pStyle w:val="ListBullet"/>
      </w:pPr>
      <w:r>
        <w:t xml:space="preserve">Percentage of </w:t>
      </w:r>
      <w:r w:rsidR="005911D2">
        <w:t xml:space="preserve">zero-car households </w:t>
      </w:r>
    </w:p>
    <w:p w14:paraId="62EF1974" w14:textId="40DBC8C7" w:rsidR="0083404D" w:rsidRDefault="0083404D" w:rsidP="00F51D95">
      <w:pPr>
        <w:pStyle w:val="ListBullet"/>
      </w:pPr>
      <w:r>
        <w:t>Percentag</w:t>
      </w:r>
      <w:r w:rsidR="001B0375">
        <w:t>e</w:t>
      </w:r>
      <w:r>
        <w:t xml:space="preserve"> </w:t>
      </w:r>
      <w:r w:rsidR="001B0375">
        <w:t xml:space="preserve">of </w:t>
      </w:r>
      <w:r>
        <w:t xml:space="preserve">the </w:t>
      </w:r>
      <w:r w:rsidR="001507DF">
        <w:t>p</w:t>
      </w:r>
      <w:r>
        <w:t xml:space="preserve">opulation other than </w:t>
      </w:r>
      <w:r w:rsidR="001507DF">
        <w:t>n</w:t>
      </w:r>
      <w:r>
        <w:t>on-Hispanic White</w:t>
      </w:r>
    </w:p>
    <w:p w14:paraId="5BB5E93F" w14:textId="0D121CD1" w:rsidR="0083404D" w:rsidRDefault="0083404D" w:rsidP="00F51D95">
      <w:pPr>
        <w:pStyle w:val="ListBullet"/>
      </w:pPr>
      <w:r>
        <w:t xml:space="preserve">Percentage of the </w:t>
      </w:r>
      <w:r w:rsidR="001507DF">
        <w:t>p</w:t>
      </w:r>
      <w:r>
        <w:t xml:space="preserve">opulation with </w:t>
      </w:r>
      <w:r w:rsidR="001507DF">
        <w:t>d</w:t>
      </w:r>
      <w:r>
        <w:t>isabilities</w:t>
      </w:r>
    </w:p>
    <w:p w14:paraId="4B4A87E0" w14:textId="08BBC77E" w:rsidR="0083404D" w:rsidRDefault="0083404D" w:rsidP="00F51D95">
      <w:pPr>
        <w:pStyle w:val="ListBullet"/>
      </w:pPr>
      <w:r>
        <w:t xml:space="preserve">Number of </w:t>
      </w:r>
      <w:r w:rsidR="00D331B2">
        <w:t>transit trips taken</w:t>
      </w:r>
    </w:p>
    <w:p w14:paraId="516CF2BD" w14:textId="5980FC3B" w:rsidR="00F51D95" w:rsidRDefault="00F51D95" w:rsidP="00F51D95">
      <w:pPr>
        <w:pStyle w:val="BodyText"/>
      </w:pPr>
      <w:r>
        <w:rPr>
          <w:b/>
          <w:bCs/>
        </w:rPr>
        <w:fldChar w:fldCharType="begin"/>
      </w:r>
      <w:r>
        <w:instrText xml:space="preserve"> REF _Ref207270281 \h </w:instrText>
      </w:r>
      <w:r>
        <w:rPr>
          <w:b/>
          <w:bCs/>
        </w:rPr>
      </w:r>
      <w:r>
        <w:rPr>
          <w:b/>
          <w:bCs/>
        </w:rPr>
        <w:fldChar w:fldCharType="separate"/>
      </w:r>
      <w:r w:rsidR="00E4623A">
        <w:t xml:space="preserve">Figure </w:t>
      </w:r>
      <w:r w:rsidR="00E4623A">
        <w:rPr>
          <w:noProof/>
        </w:rPr>
        <w:t>40</w:t>
      </w:r>
      <w:r>
        <w:rPr>
          <w:b/>
          <w:bCs/>
        </w:rPr>
        <w:fldChar w:fldCharType="end"/>
      </w:r>
      <w:r>
        <w:t xml:space="preserve"> illustrates the transit score in the SRTA service area. </w:t>
      </w:r>
      <w:r w:rsidRPr="00AD3E0F">
        <w:t xml:space="preserve">As shown in the figure, transit scores are very high in the communities that are served by many </w:t>
      </w:r>
      <w:r>
        <w:t>SRTA</w:t>
      </w:r>
      <w:r w:rsidRPr="00AD3E0F">
        <w:t xml:space="preserve"> bus routes and </w:t>
      </w:r>
      <w:r>
        <w:t xml:space="preserve">MBTA rail </w:t>
      </w:r>
      <w:r w:rsidR="00932522">
        <w:t>service</w:t>
      </w:r>
      <w:r w:rsidRPr="00AD3E0F">
        <w:t xml:space="preserve">. </w:t>
      </w:r>
      <w:r>
        <w:t>The communities with very high transit scores are concentrated in New Bedford and Fall River</w:t>
      </w:r>
      <w:r w:rsidRPr="00AD3E0F">
        <w:t>,</w:t>
      </w:r>
      <w:r w:rsidR="00810E03">
        <w:t xml:space="preserve"> whereas</w:t>
      </w:r>
      <w:r w:rsidRPr="00AD3E0F">
        <w:t xml:space="preserve"> </w:t>
      </w:r>
      <w:r>
        <w:t xml:space="preserve">more rural </w:t>
      </w:r>
      <w:r w:rsidRPr="00AD3E0F">
        <w:t xml:space="preserve">areas not </w:t>
      </w:r>
      <w:r>
        <w:t xml:space="preserve">currently </w:t>
      </w:r>
      <w:r w:rsidRPr="00AD3E0F">
        <w:t xml:space="preserve">served by </w:t>
      </w:r>
      <w:r>
        <w:t xml:space="preserve">SRTA </w:t>
      </w:r>
      <w:r w:rsidRPr="00AD3E0F">
        <w:t>bus routes have very low transit scores.</w:t>
      </w:r>
    </w:p>
    <w:p w14:paraId="5BA927BB" w14:textId="4DA29E6A" w:rsidR="00F51D95" w:rsidRDefault="00F51D95" w:rsidP="00F51D95">
      <w:pPr>
        <w:pStyle w:val="Caption"/>
      </w:pPr>
      <w:bookmarkStart w:id="316" w:name="_Ref207270281"/>
      <w:bookmarkStart w:id="317" w:name="_Toc222142738"/>
      <w:r>
        <w:lastRenderedPageBreak/>
        <w:t xml:space="preserve">Figure </w:t>
      </w:r>
      <w:r w:rsidR="00686922">
        <w:fldChar w:fldCharType="begin"/>
      </w:r>
      <w:r w:rsidR="00686922">
        <w:instrText xml:space="preserve"> SEQ Figure \* ARABIC </w:instrText>
      </w:r>
      <w:r w:rsidR="00686922">
        <w:fldChar w:fldCharType="separate"/>
      </w:r>
      <w:r w:rsidR="00E4623A">
        <w:rPr>
          <w:noProof/>
        </w:rPr>
        <w:t>40</w:t>
      </w:r>
      <w:r w:rsidR="00686922">
        <w:fldChar w:fldCharType="end"/>
      </w:r>
      <w:bookmarkEnd w:id="316"/>
      <w:r>
        <w:t xml:space="preserve">. </w:t>
      </w:r>
      <w:r w:rsidRPr="00707B4E">
        <w:t>Transit Score</w:t>
      </w:r>
      <w:r w:rsidR="005911D2">
        <w:t xml:space="preserve"> in the SRTA Service Area</w:t>
      </w:r>
      <w:bookmarkEnd w:id="317"/>
    </w:p>
    <w:p w14:paraId="0366206E" w14:textId="77777777" w:rsidR="00F51D95" w:rsidRPr="00CC650E" w:rsidRDefault="00F51D95" w:rsidP="006229F5">
      <w:pPr>
        <w:pStyle w:val="FigureParagraph"/>
      </w:pPr>
      <w:r w:rsidRPr="00A70587">
        <w:rPr>
          <w:noProof/>
        </w:rPr>
        <w:drawing>
          <wp:inline distT="0" distB="0" distL="0" distR="0" wp14:anchorId="62A28298" wp14:editId="264BC465">
            <wp:extent cx="5943600" cy="7691718"/>
            <wp:effectExtent l="0" t="0" r="0" b="5080"/>
            <wp:docPr id="1287770777" name="Picture 14" descr="A map depicting SRTA's service area with gradient shades of blue indicating the transit score. The block groups with the lowest transit score are shaded light blue and those with the highest transit score are shaded dark blue."/>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287770777" name="Picture 14" descr="A map depicting SRTA's service area with gradient shades of blue indicating the transit score. The block groups with the lowest transit score are shaded light blue and those with the highest transit score are shaded dark blue."/>
                    <pic:cNvPicPr>
                      <a:picLocks noChangeAspect="1" noChangeArrowheads="1"/>
                    </pic:cNvPicPr>
                  </pic:nvPicPr>
                  <pic:blipFill>
                    <a:blip r:embed="rId59" cstate="print">
                      <a:extLst>
                        <a:ext uri="{28A0092B-C50C-407E-A947-70E740481C1C}">
                          <a14:useLocalDpi xmlns:a14="http://schemas.microsoft.com/office/drawing/2010/main" val="0"/>
                        </a:ext>
                      </a:extLst>
                    </a:blip>
                    <a:stretch>
                      <a:fillRect/>
                    </a:stretch>
                  </pic:blipFill>
                  <pic:spPr bwMode="auto">
                    <a:xfrm>
                      <a:off x="0" y="0"/>
                      <a:ext cx="5943600" cy="7691718"/>
                    </a:xfrm>
                    <a:prstGeom prst="rect">
                      <a:avLst/>
                    </a:prstGeom>
                    <a:noFill/>
                    <a:ln>
                      <a:noFill/>
                    </a:ln>
                  </pic:spPr>
                </pic:pic>
              </a:graphicData>
            </a:graphic>
          </wp:inline>
        </w:drawing>
      </w:r>
    </w:p>
    <w:p w14:paraId="48B70028" w14:textId="7FF6DA39" w:rsidR="00D87EC7" w:rsidRDefault="00F51D95" w:rsidP="004B3D08">
      <w:pPr>
        <w:pStyle w:val="Source"/>
      </w:pPr>
      <w:r>
        <w:t>Source: AECOM (2025)</w:t>
      </w:r>
    </w:p>
    <w:p w14:paraId="38771F70" w14:textId="3C594BA0" w:rsidR="00D87EC7" w:rsidRDefault="00D87EC7" w:rsidP="0088768E">
      <w:pPr>
        <w:pStyle w:val="Heading2"/>
      </w:pPr>
      <w:bookmarkStart w:id="318" w:name="_Toc222142657"/>
      <w:r>
        <w:lastRenderedPageBreak/>
        <w:t>Public and Stakeholder Engagement</w:t>
      </w:r>
      <w:bookmarkEnd w:id="318"/>
    </w:p>
    <w:p w14:paraId="10CA77D2" w14:textId="7437CC79" w:rsidR="00FC169A" w:rsidRDefault="00985659" w:rsidP="00D67821">
      <w:pPr>
        <w:pStyle w:val="BodyText"/>
      </w:pPr>
      <w:r>
        <w:t>SRTA conducted extensive outreach and engagement to better understand public and stakeholder needs and suggestions for service improvements</w:t>
      </w:r>
      <w:r w:rsidR="00EB2711">
        <w:t xml:space="preserve">. Input received through meetings and surveys helped to inform the list of needs and recommendations included in </w:t>
      </w:r>
      <w:r w:rsidR="00711C95">
        <w:t xml:space="preserve">Chapter </w:t>
      </w:r>
      <w:r w:rsidR="00711C95">
        <w:fldChar w:fldCharType="begin"/>
      </w:r>
      <w:r w:rsidR="00711C95">
        <w:instrText xml:space="preserve"> REF _Ref216969357 \r \h </w:instrText>
      </w:r>
      <w:r w:rsidR="00711C95">
        <w:fldChar w:fldCharType="separate"/>
      </w:r>
      <w:r w:rsidR="00E4623A">
        <w:t>8</w:t>
      </w:r>
      <w:r w:rsidR="00711C95">
        <w:fldChar w:fldCharType="end"/>
      </w:r>
      <w:r w:rsidR="00EB2711">
        <w:t>.</w:t>
      </w:r>
    </w:p>
    <w:p w14:paraId="206A1926" w14:textId="173D9224" w:rsidR="00D67821" w:rsidRPr="009B5ACD" w:rsidRDefault="00D67821" w:rsidP="00D67821">
      <w:pPr>
        <w:pStyle w:val="BodyText"/>
      </w:pPr>
      <w:r w:rsidRPr="009B5ACD">
        <w:t xml:space="preserve">Outreach and engagement for </w:t>
      </w:r>
      <w:r>
        <w:t>S</w:t>
      </w:r>
      <w:r w:rsidRPr="009B5ACD">
        <w:t xml:space="preserve">RTA’s CRTP </w:t>
      </w:r>
      <w:r w:rsidR="00C01190">
        <w:t>were</w:t>
      </w:r>
      <w:r w:rsidR="00C01190" w:rsidRPr="009B5ACD">
        <w:t xml:space="preserve"> </w:t>
      </w:r>
      <w:r w:rsidRPr="009B5ACD">
        <w:t>undertaken through</w:t>
      </w:r>
      <w:r>
        <w:t xml:space="preserve"> multiple</w:t>
      </w:r>
      <w:r w:rsidRPr="009B5ACD">
        <w:t xml:space="preserve"> targeted online survey</w:t>
      </w:r>
      <w:r>
        <w:t>s and an employee survey</w:t>
      </w:r>
      <w:r w:rsidRPr="009B5ACD">
        <w:t>. Additional outreach activities included</w:t>
      </w:r>
      <w:r>
        <w:t xml:space="preserve"> updates at an SRTA board meeting,</w:t>
      </w:r>
      <w:r w:rsidRPr="009B5ACD">
        <w:t xml:space="preserve"> a pop-up event</w:t>
      </w:r>
      <w:r>
        <w:t>,</w:t>
      </w:r>
      <w:r w:rsidRPr="009B5ACD">
        <w:t xml:space="preserve"> and social media promotion of survey links. The activities were carried out in 2025, </w:t>
      </w:r>
      <w:r>
        <w:t>and</w:t>
      </w:r>
      <w:r w:rsidRPr="009B5ACD">
        <w:t xml:space="preserve"> a diverse range of voices and perspectives </w:t>
      </w:r>
      <w:r>
        <w:t>was</w:t>
      </w:r>
      <w:r w:rsidRPr="009B5ACD">
        <w:t xml:space="preserve"> captured to support CRTP development.</w:t>
      </w:r>
    </w:p>
    <w:p w14:paraId="2153928F" w14:textId="514FFA1C" w:rsidR="00D67821" w:rsidRPr="009335E1" w:rsidRDefault="00D67821" w:rsidP="00D67821">
      <w:pPr>
        <w:pStyle w:val="BodyText"/>
      </w:pPr>
      <w:r w:rsidRPr="009335E1">
        <w:t>Key takeaways from these combined efforts include support for</w:t>
      </w:r>
      <w:r w:rsidR="00C01190">
        <w:t xml:space="preserve"> the following</w:t>
      </w:r>
      <w:r w:rsidRPr="009335E1">
        <w:t xml:space="preserve">:  </w:t>
      </w:r>
    </w:p>
    <w:p w14:paraId="1E2A43EE" w14:textId="06528847" w:rsidR="00D67821" w:rsidRPr="00337712" w:rsidRDefault="00D67821" w:rsidP="00D054BB">
      <w:pPr>
        <w:pStyle w:val="ListBullet"/>
      </w:pPr>
      <w:r w:rsidRPr="003B28BB">
        <w:rPr>
          <w:b/>
          <w:bCs/>
        </w:rPr>
        <w:t>SRTA service</w:t>
      </w:r>
      <w:r>
        <w:rPr>
          <w:b/>
          <w:bCs/>
        </w:rPr>
        <w:t>s</w:t>
      </w:r>
      <w:r w:rsidRPr="003B28BB">
        <w:rPr>
          <w:b/>
          <w:bCs/>
        </w:rPr>
        <w:t>.</w:t>
      </w:r>
      <w:r>
        <w:t xml:space="preserve"> </w:t>
      </w:r>
      <w:proofErr w:type="gramStart"/>
      <w:r>
        <w:t>The m</w:t>
      </w:r>
      <w:r w:rsidRPr="00337712">
        <w:t>ajority of</w:t>
      </w:r>
      <w:proofErr w:type="gramEnd"/>
      <w:r w:rsidRPr="00337712">
        <w:t xml:space="preserve"> riders </w:t>
      </w:r>
      <w:r>
        <w:t xml:space="preserve">said they </w:t>
      </w:r>
      <w:r w:rsidRPr="00337712">
        <w:t>do not have cars or driver’s licenses</w:t>
      </w:r>
      <w:r>
        <w:t xml:space="preserve"> and that SRTA services are </w:t>
      </w:r>
      <w:r w:rsidRPr="00D054BB">
        <w:t>their</w:t>
      </w:r>
      <w:r>
        <w:t xml:space="preserve"> primary mode of transpo</w:t>
      </w:r>
      <w:r w:rsidR="00092228">
        <w:t>rt</w:t>
      </w:r>
      <w:r>
        <w:t>ation. They use SRTA service daily or a few times a week for s</w:t>
      </w:r>
      <w:r w:rsidRPr="00337712">
        <w:t>hopping/errands, work, and medical appointments.</w:t>
      </w:r>
    </w:p>
    <w:p w14:paraId="567CBBFB" w14:textId="77777777" w:rsidR="00D67821" w:rsidRPr="00DF7055" w:rsidRDefault="00D67821" w:rsidP="00D054BB">
      <w:pPr>
        <w:pStyle w:val="ListBullet"/>
      </w:pPr>
      <w:r>
        <w:rPr>
          <w:b/>
          <w:bCs/>
        </w:rPr>
        <w:t>F</w:t>
      </w:r>
      <w:r w:rsidRPr="003B28BB">
        <w:rPr>
          <w:b/>
          <w:bCs/>
        </w:rPr>
        <w:t>are</w:t>
      </w:r>
      <w:r>
        <w:rPr>
          <w:b/>
          <w:bCs/>
        </w:rPr>
        <w:t>-</w:t>
      </w:r>
      <w:r w:rsidRPr="003B28BB">
        <w:rPr>
          <w:b/>
          <w:bCs/>
        </w:rPr>
        <w:t>free</w:t>
      </w:r>
      <w:r>
        <w:rPr>
          <w:b/>
          <w:bCs/>
        </w:rPr>
        <w:t xml:space="preserve"> service</w:t>
      </w:r>
      <w:r w:rsidRPr="003B28BB">
        <w:rPr>
          <w:b/>
          <w:bCs/>
        </w:rPr>
        <w:t>.</w:t>
      </w:r>
      <w:r>
        <w:t xml:space="preserve"> Riders and survey </w:t>
      </w:r>
      <w:r w:rsidRPr="00D054BB">
        <w:t>respondents</w:t>
      </w:r>
      <w:r>
        <w:t xml:space="preserve"> showed strong support for fare-free service, though some said crowding on buses due to increased ridership has become an issue.</w:t>
      </w:r>
    </w:p>
    <w:p w14:paraId="0A4460B5" w14:textId="5737E4D8" w:rsidR="00D67821" w:rsidRPr="003B1584" w:rsidRDefault="00D67821" w:rsidP="00D054BB">
      <w:pPr>
        <w:pStyle w:val="ListBullet"/>
      </w:pPr>
      <w:r w:rsidRPr="003B1584">
        <w:rPr>
          <w:b/>
          <w:bCs/>
        </w:rPr>
        <w:t>Improvements to the rider experience and safety.</w:t>
      </w:r>
      <w:r w:rsidRPr="003B1584">
        <w:t xml:space="preserve"> Riders expressed concerns about cleanliness, safety</w:t>
      </w:r>
      <w:r>
        <w:t>, and the need for improvements</w:t>
      </w:r>
      <w:r w:rsidRPr="003B1584">
        <w:t xml:space="preserve"> at bus stops and</w:t>
      </w:r>
      <w:r>
        <w:t xml:space="preserve"> at</w:t>
      </w:r>
      <w:r w:rsidRPr="003B1584">
        <w:t xml:space="preserve"> the </w:t>
      </w:r>
      <w:r>
        <w:t xml:space="preserve">New Bedford and Fall River </w:t>
      </w:r>
      <w:r w:rsidR="005911D2">
        <w:t>Terminals</w:t>
      </w:r>
      <w:r w:rsidRPr="003B1584">
        <w:t xml:space="preserve">. </w:t>
      </w:r>
      <w:r>
        <w:t>Riders r</w:t>
      </w:r>
      <w:r w:rsidRPr="003B1584">
        <w:t>equest</w:t>
      </w:r>
      <w:r>
        <w:t>ed</w:t>
      </w:r>
      <w:r w:rsidRPr="003B1584">
        <w:t xml:space="preserve"> better shelters, </w:t>
      </w:r>
      <w:r>
        <w:t>benches, and bus terminal</w:t>
      </w:r>
      <w:r w:rsidRPr="003B1584">
        <w:t xml:space="preserve"> upgrades.</w:t>
      </w:r>
    </w:p>
    <w:p w14:paraId="7C3EAF08" w14:textId="77777777" w:rsidR="00D67821" w:rsidRDefault="00D67821" w:rsidP="00D054BB">
      <w:pPr>
        <w:pStyle w:val="ListBullet"/>
      </w:pPr>
      <w:r>
        <w:rPr>
          <w:b/>
          <w:bCs/>
        </w:rPr>
        <w:t xml:space="preserve">Extended and increased service: </w:t>
      </w:r>
      <w:r>
        <w:t>Riders affirmed that extended service hours are needed, especially at night; more frequent buses along current routes are also desired, to allow for less wait time if one is missed.</w:t>
      </w:r>
    </w:p>
    <w:p w14:paraId="0BCDB75A" w14:textId="77777777" w:rsidR="00D67821" w:rsidRPr="00C10233" w:rsidRDefault="00D67821" w:rsidP="00D054BB">
      <w:pPr>
        <w:pStyle w:val="ListBullet"/>
      </w:pPr>
      <w:r w:rsidRPr="003B28BB">
        <w:rPr>
          <w:b/>
          <w:bCs/>
        </w:rPr>
        <w:t>Expanded service</w:t>
      </w:r>
      <w:r>
        <w:rPr>
          <w:b/>
          <w:bCs/>
        </w:rPr>
        <w:t xml:space="preserve"> locations</w:t>
      </w:r>
      <w:r w:rsidRPr="003B28BB">
        <w:rPr>
          <w:b/>
          <w:bCs/>
        </w:rPr>
        <w:t>.</w:t>
      </w:r>
      <w:r>
        <w:rPr>
          <w:b/>
          <w:bCs/>
        </w:rPr>
        <w:t xml:space="preserve"> </w:t>
      </w:r>
      <w:r>
        <w:t xml:space="preserve">Stakeholders and riders </w:t>
      </w:r>
      <w:r w:rsidRPr="00D054BB">
        <w:t>showed</w:t>
      </w:r>
      <w:r>
        <w:t xml:space="preserve"> interest in expanding SRTA services to new areas, with Horseneck Beach, Buttonwood Park, and Taunton as the most-requested destinations.</w:t>
      </w:r>
    </w:p>
    <w:p w14:paraId="6DFFAB78" w14:textId="77777777" w:rsidR="00D67821" w:rsidRPr="009B5ACD" w:rsidRDefault="00D67821" w:rsidP="00D67821">
      <w:pPr>
        <w:pStyle w:val="BodyText"/>
      </w:pPr>
      <w:r w:rsidRPr="009B5ACD">
        <w:t xml:space="preserve">Subsequent sections detail feedback collected during </w:t>
      </w:r>
      <w:proofErr w:type="gramStart"/>
      <w:r>
        <w:t>all of</w:t>
      </w:r>
      <w:proofErr w:type="gramEnd"/>
      <w:r>
        <w:t xml:space="preserve"> SRTA’s</w:t>
      </w:r>
      <w:r w:rsidRPr="009B5ACD">
        <w:t xml:space="preserve"> engagement efforts. </w:t>
      </w:r>
    </w:p>
    <w:p w14:paraId="04620825" w14:textId="77777777" w:rsidR="00D67821" w:rsidRPr="0088768E" w:rsidRDefault="00D67821" w:rsidP="00122AFF">
      <w:pPr>
        <w:pStyle w:val="Heading3"/>
      </w:pPr>
      <w:bookmarkStart w:id="319" w:name="_Toc222142658"/>
      <w:r>
        <w:t>Board Meeting</w:t>
      </w:r>
      <w:bookmarkEnd w:id="319"/>
      <w:r w:rsidRPr="00C10233">
        <w:t xml:space="preserve">  </w:t>
      </w:r>
    </w:p>
    <w:p w14:paraId="3FDF1622" w14:textId="02AC667F" w:rsidR="00D67821" w:rsidRPr="00C10233" w:rsidRDefault="00D67821" w:rsidP="00D67821">
      <w:pPr>
        <w:pStyle w:val="BodyText"/>
      </w:pPr>
      <w:r>
        <w:t>SRTA</w:t>
      </w:r>
      <w:r w:rsidRPr="003526DF">
        <w:t xml:space="preserve"> held </w:t>
      </w:r>
      <w:r>
        <w:t xml:space="preserve">a board meeting with board members to provide the SRTA 2025 CRTP </w:t>
      </w:r>
      <w:r w:rsidR="005911D2">
        <w:t xml:space="preserve">update </w:t>
      </w:r>
      <w:r>
        <w:t xml:space="preserve">and </w:t>
      </w:r>
      <w:r w:rsidR="005911D2">
        <w:t xml:space="preserve">to </w:t>
      </w:r>
      <w:r>
        <w:t>get feedback</w:t>
      </w:r>
      <w:r w:rsidRPr="003526DF">
        <w:t xml:space="preserve">. </w:t>
      </w:r>
    </w:p>
    <w:p w14:paraId="5E7DF2E0" w14:textId="77777777" w:rsidR="00D67821" w:rsidRPr="00D054BB" w:rsidRDefault="00D67821" w:rsidP="00D054BB">
      <w:pPr>
        <w:pStyle w:val="ListBullet"/>
      </w:pPr>
      <w:r w:rsidRPr="00D054BB">
        <w:t>Topic: Comprehensive Regional Transit Plan</w:t>
      </w:r>
    </w:p>
    <w:p w14:paraId="20DB68D9" w14:textId="089E7898" w:rsidR="00D67821" w:rsidRPr="00D054BB" w:rsidRDefault="00D67821" w:rsidP="00D054BB">
      <w:pPr>
        <w:pStyle w:val="ListBullet"/>
      </w:pPr>
      <w:r w:rsidRPr="00D054BB">
        <w:t>Date and time: September 25, 2025, 2</w:t>
      </w:r>
      <w:r w:rsidR="00416153">
        <w:t>:00</w:t>
      </w:r>
      <w:r w:rsidRPr="00D054BB">
        <w:t xml:space="preserve"> PM </w:t>
      </w:r>
    </w:p>
    <w:p w14:paraId="1C520EC5" w14:textId="77777777" w:rsidR="00D67821" w:rsidRPr="00D054BB" w:rsidRDefault="00D67821" w:rsidP="00D054BB">
      <w:pPr>
        <w:pStyle w:val="ListBullet"/>
      </w:pPr>
      <w:r w:rsidRPr="00D054BB">
        <w:t>Location: Virtually, through Microsoft Teams</w:t>
      </w:r>
    </w:p>
    <w:p w14:paraId="130D6F6A" w14:textId="77777777" w:rsidR="00D67821" w:rsidRDefault="00D67821" w:rsidP="00122AFF">
      <w:pPr>
        <w:pStyle w:val="Heading5"/>
      </w:pPr>
      <w:r w:rsidRPr="009335E1">
        <w:t>Attendees</w:t>
      </w:r>
    </w:p>
    <w:p w14:paraId="0577F2CE" w14:textId="77777777" w:rsidR="00D67821" w:rsidRPr="009335E1" w:rsidRDefault="00D67821" w:rsidP="00D67821">
      <w:pPr>
        <w:pStyle w:val="BodyText"/>
      </w:pPr>
      <w:r>
        <w:t>SRTA staff, as well as SRTA board members or designees from Fairhaven, New Bedford, Swansea, Fall River, and Mattapoisett, were in attendance.</w:t>
      </w:r>
    </w:p>
    <w:p w14:paraId="65AA6C46" w14:textId="77777777" w:rsidR="00D67821" w:rsidRDefault="00D67821" w:rsidP="00122AFF">
      <w:pPr>
        <w:pStyle w:val="Heading5"/>
      </w:pPr>
      <w:r>
        <w:t>Agenda</w:t>
      </w:r>
    </w:p>
    <w:p w14:paraId="5608B669" w14:textId="77777777" w:rsidR="00D67821" w:rsidRPr="00D054BB" w:rsidRDefault="00D67821" w:rsidP="00D054BB">
      <w:pPr>
        <w:pStyle w:val="ListBullet"/>
      </w:pPr>
      <w:bookmarkStart w:id="320" w:name="_Hlk211610102"/>
      <w:r w:rsidRPr="00D054BB">
        <w:t>SRTA Regular Board Meeting Business and Updates</w:t>
      </w:r>
    </w:p>
    <w:p w14:paraId="274AB316" w14:textId="77777777" w:rsidR="00D67821" w:rsidRPr="00D054BB" w:rsidRDefault="00D67821" w:rsidP="00D054BB">
      <w:pPr>
        <w:pStyle w:val="ListBullet"/>
      </w:pPr>
      <w:r w:rsidRPr="00D054BB">
        <w:t>CRTP Update</w:t>
      </w:r>
    </w:p>
    <w:p w14:paraId="77C51DC4" w14:textId="77777777" w:rsidR="00D67821" w:rsidRPr="00D054BB" w:rsidRDefault="00D67821" w:rsidP="00D054BB">
      <w:pPr>
        <w:pStyle w:val="ListBullet"/>
      </w:pPr>
      <w:r w:rsidRPr="00D054BB">
        <w:t>Open to Comments from Board/Attendees</w:t>
      </w:r>
    </w:p>
    <w:bookmarkEnd w:id="320"/>
    <w:p w14:paraId="6013F30B" w14:textId="77777777" w:rsidR="00D67821" w:rsidRDefault="00D67821" w:rsidP="00122AFF">
      <w:pPr>
        <w:pStyle w:val="Heading5"/>
      </w:pPr>
      <w:r>
        <w:lastRenderedPageBreak/>
        <w:t>Comments from Board/Attendees</w:t>
      </w:r>
    </w:p>
    <w:p w14:paraId="785FDD29" w14:textId="77777777" w:rsidR="00D67821" w:rsidRPr="00D054BB" w:rsidRDefault="00D67821" w:rsidP="00D054BB">
      <w:pPr>
        <w:pStyle w:val="ListBullet"/>
      </w:pPr>
      <w:bookmarkStart w:id="321" w:name="_Hlk212036057"/>
      <w:r w:rsidRPr="00D054BB">
        <w:t>Board attendees were open to sharing survey information with their communities.</w:t>
      </w:r>
    </w:p>
    <w:p w14:paraId="10B46AE1" w14:textId="77777777" w:rsidR="00D67821" w:rsidRPr="00D054BB" w:rsidRDefault="00D67821" w:rsidP="00D054BB">
      <w:pPr>
        <w:pStyle w:val="ListBullet"/>
      </w:pPr>
      <w:r w:rsidRPr="00D054BB">
        <w:t>Advisory Board Member Designee Jennifer Clarke from New Bedford asked for information about CRTP outreach and survey efforts for other Massachesetts RTAs, particularly GATRA.</w:t>
      </w:r>
      <w:bookmarkEnd w:id="321"/>
    </w:p>
    <w:p w14:paraId="7474EC50" w14:textId="77777777" w:rsidR="00D67821" w:rsidRDefault="00D67821" w:rsidP="00122AFF">
      <w:pPr>
        <w:pStyle w:val="Heading5"/>
      </w:pPr>
      <w:r w:rsidRPr="00E30B87">
        <w:t xml:space="preserve">Key </w:t>
      </w:r>
      <w:r>
        <w:t>T</w:t>
      </w:r>
      <w:r w:rsidRPr="00E30B87">
        <w:t>akeaways</w:t>
      </w:r>
    </w:p>
    <w:p w14:paraId="449AAA34" w14:textId="325878B3" w:rsidR="00D67821" w:rsidRPr="00D054BB" w:rsidRDefault="00D67821" w:rsidP="00D054BB">
      <w:pPr>
        <w:pStyle w:val="ListBullet"/>
      </w:pPr>
      <w:r w:rsidRPr="00D054BB">
        <w:t>Board attendees were generally supportive, looked forward to seeing the results of the plan, and were open to sharing the survey in their comm</w:t>
      </w:r>
      <w:r w:rsidR="00092228">
        <w:t>u</w:t>
      </w:r>
      <w:r w:rsidRPr="00D054BB">
        <w:t>nities.</w:t>
      </w:r>
    </w:p>
    <w:p w14:paraId="7C807184" w14:textId="77777777" w:rsidR="00D67821" w:rsidRPr="003244D3" w:rsidRDefault="00D67821" w:rsidP="00122AFF">
      <w:pPr>
        <w:pStyle w:val="Heading3"/>
      </w:pPr>
      <w:bookmarkStart w:id="322" w:name="_Toc222142659"/>
      <w:r w:rsidRPr="003244D3">
        <w:t>Pop-Up Event</w:t>
      </w:r>
      <w:r>
        <w:t>s</w:t>
      </w:r>
      <w:bookmarkEnd w:id="322"/>
      <w:r w:rsidRPr="003244D3">
        <w:t xml:space="preserve"> </w:t>
      </w:r>
    </w:p>
    <w:p w14:paraId="668FD2FB" w14:textId="506E66BA" w:rsidR="00D67821" w:rsidRPr="003244D3" w:rsidRDefault="00D67821" w:rsidP="00D67821">
      <w:pPr>
        <w:pStyle w:val="BodyText"/>
      </w:pPr>
      <w:r>
        <w:t>SRTA held two i</w:t>
      </w:r>
      <w:r w:rsidRPr="003244D3">
        <w:t>n-person pop-up</w:t>
      </w:r>
      <w:r w:rsidR="00C01190">
        <w:t xml:space="preserve"> event</w:t>
      </w:r>
      <w:r>
        <w:t>s</w:t>
      </w:r>
      <w:r w:rsidRPr="003244D3">
        <w:t xml:space="preserve"> to distribute information</w:t>
      </w:r>
      <w:r>
        <w:t>, advertise its survey,</w:t>
      </w:r>
      <w:r w:rsidRPr="003244D3">
        <w:t xml:space="preserve"> </w:t>
      </w:r>
      <w:r>
        <w:t>and seek</w:t>
      </w:r>
      <w:r w:rsidRPr="003244D3">
        <w:t xml:space="preserve"> public feedback</w:t>
      </w:r>
      <w:r>
        <w:t xml:space="preserve"> (</w:t>
      </w:r>
      <w:r>
        <w:fldChar w:fldCharType="begin"/>
      </w:r>
      <w:r>
        <w:instrText xml:space="preserve"> REF _Ref212587921 \h </w:instrText>
      </w:r>
      <w:r>
        <w:fldChar w:fldCharType="separate"/>
      </w:r>
      <w:r w:rsidR="00E4623A">
        <w:t xml:space="preserve">Figure </w:t>
      </w:r>
      <w:r w:rsidR="00E4623A">
        <w:rPr>
          <w:noProof/>
        </w:rPr>
        <w:t>41</w:t>
      </w:r>
      <w:r>
        <w:fldChar w:fldCharType="end"/>
      </w:r>
      <w:r>
        <w:t>)</w:t>
      </w:r>
      <w:r w:rsidRPr="003244D3">
        <w:t>.</w:t>
      </w:r>
      <w:r w:rsidRPr="001B5B9E">
        <w:rPr>
          <w:szCs w:val="22"/>
        </w:rPr>
        <w:t xml:space="preserve"> </w:t>
      </w:r>
    </w:p>
    <w:p w14:paraId="369DD51B" w14:textId="49942549" w:rsidR="00D67821" w:rsidRPr="00E52375" w:rsidRDefault="00D67821" w:rsidP="00122AFF">
      <w:pPr>
        <w:pStyle w:val="ListBullet"/>
      </w:pPr>
      <w:r w:rsidRPr="00E05F27">
        <w:t>SRTA Downtown Fall River Bus Terminal (Louis D. Pettine Transportation Center)</w:t>
      </w:r>
      <w:r>
        <w:t xml:space="preserve"> in</w:t>
      </w:r>
      <w:r w:rsidRPr="00E05F27">
        <w:t xml:space="preserve"> Fall River</w:t>
      </w:r>
      <w:r w:rsidR="002E0977">
        <w:t>, August 19</w:t>
      </w:r>
      <w:r w:rsidR="002E0977" w:rsidRPr="00E52375">
        <w:t xml:space="preserve">, </w:t>
      </w:r>
      <w:r w:rsidR="002E0977" w:rsidRPr="00122AFF">
        <w:t>2025</w:t>
      </w:r>
      <w:r w:rsidR="002E0977" w:rsidRPr="00E52375">
        <w:t xml:space="preserve">, </w:t>
      </w:r>
      <w:r w:rsidR="002E0977">
        <w:t>10</w:t>
      </w:r>
      <w:r w:rsidR="0080584F">
        <w:t>:00</w:t>
      </w:r>
      <w:r w:rsidR="002E0977" w:rsidRPr="00E52375">
        <w:t xml:space="preserve"> AM </w:t>
      </w:r>
      <w:r w:rsidR="002E0977">
        <w:t>to</w:t>
      </w:r>
      <w:r w:rsidR="002E0977" w:rsidRPr="00E52375">
        <w:t xml:space="preserve"> 1</w:t>
      </w:r>
      <w:r w:rsidR="0080584F">
        <w:t>:00</w:t>
      </w:r>
      <w:r w:rsidR="002E0977" w:rsidRPr="00E52375">
        <w:t xml:space="preserve"> </w:t>
      </w:r>
      <w:r w:rsidR="002E0977">
        <w:t>P</w:t>
      </w:r>
      <w:r w:rsidR="002E0977" w:rsidRPr="00E52375">
        <w:t>M</w:t>
      </w:r>
    </w:p>
    <w:p w14:paraId="42636348" w14:textId="268FE7EE" w:rsidR="00D67821" w:rsidRPr="00E52375" w:rsidRDefault="00D67821" w:rsidP="00122AFF">
      <w:pPr>
        <w:pStyle w:val="ListBullet"/>
      </w:pPr>
      <w:r w:rsidRPr="00E05F27">
        <w:t xml:space="preserve">SRTA </w:t>
      </w:r>
      <w:r w:rsidRPr="00122AFF">
        <w:t>Downtown</w:t>
      </w:r>
      <w:r w:rsidRPr="00E05F27">
        <w:t xml:space="preserve"> New Bedford Bus Terminal</w:t>
      </w:r>
      <w:r>
        <w:t xml:space="preserve"> in</w:t>
      </w:r>
      <w:r w:rsidRPr="00E05F27">
        <w:t xml:space="preserve"> New Bedford</w:t>
      </w:r>
      <w:r w:rsidR="002E0977">
        <w:t>, August 25</w:t>
      </w:r>
      <w:r w:rsidR="002E0977" w:rsidRPr="00E52375">
        <w:t xml:space="preserve">, 2025, </w:t>
      </w:r>
      <w:r w:rsidR="002E0977">
        <w:t>10</w:t>
      </w:r>
      <w:r w:rsidR="0080584F">
        <w:t>:00</w:t>
      </w:r>
      <w:r w:rsidR="002E0977" w:rsidRPr="00E52375">
        <w:t xml:space="preserve"> AM </w:t>
      </w:r>
      <w:r w:rsidR="002E0977">
        <w:t>to</w:t>
      </w:r>
      <w:r w:rsidR="002E0977" w:rsidRPr="00E52375">
        <w:t xml:space="preserve"> 1</w:t>
      </w:r>
      <w:r w:rsidR="0080584F">
        <w:t>:00</w:t>
      </w:r>
      <w:r w:rsidR="002E0977" w:rsidRPr="00E52375">
        <w:t xml:space="preserve"> </w:t>
      </w:r>
      <w:r w:rsidR="002E0977">
        <w:t>P</w:t>
      </w:r>
      <w:r w:rsidR="002E0977" w:rsidRPr="00E52375">
        <w:t>M</w:t>
      </w:r>
    </w:p>
    <w:p w14:paraId="53E9C57C" w14:textId="77777777" w:rsidR="00D67821" w:rsidRDefault="00D67821" w:rsidP="00D67821">
      <w:pPr>
        <w:pStyle w:val="BodyText"/>
      </w:pPr>
      <w:r>
        <w:t>A total of 49 r</w:t>
      </w:r>
      <w:r w:rsidRPr="00DF1141">
        <w:t>iders</w:t>
      </w:r>
      <w:r>
        <w:t xml:space="preserve"> (29 in Fall River and 20 in New Bedford)</w:t>
      </w:r>
      <w:r w:rsidRPr="00DF1141">
        <w:t xml:space="preserve"> </w:t>
      </w:r>
      <w:r>
        <w:t>filled out paper surveys. At both terminals, riders were engaged at the bus pick-up/drop-off area and inside the terminal. Spanish, Haitian-Creole, and Portuguese translations of the survey and survey flyer were provided during the events.</w:t>
      </w:r>
    </w:p>
    <w:p w14:paraId="4A4A1A8F" w14:textId="3680099D" w:rsidR="00D67821" w:rsidRDefault="00D67821" w:rsidP="00D67821">
      <w:pPr>
        <w:pStyle w:val="Caption"/>
      </w:pPr>
      <w:bookmarkStart w:id="323" w:name="_Ref212587921"/>
      <w:bookmarkStart w:id="324" w:name="_Toc222142739"/>
      <w:r>
        <w:t xml:space="preserve">Figure </w:t>
      </w:r>
      <w:r w:rsidR="00686922">
        <w:fldChar w:fldCharType="begin"/>
      </w:r>
      <w:r w:rsidR="00686922">
        <w:instrText xml:space="preserve"> SEQ Figure \* ARABIC </w:instrText>
      </w:r>
      <w:r w:rsidR="00686922">
        <w:fldChar w:fldCharType="separate"/>
      </w:r>
      <w:r w:rsidR="00E4623A">
        <w:rPr>
          <w:noProof/>
        </w:rPr>
        <w:t>41</w:t>
      </w:r>
      <w:r w:rsidR="00686922">
        <w:fldChar w:fldCharType="end"/>
      </w:r>
      <w:bookmarkEnd w:id="323"/>
      <w:r>
        <w:t>. Pop-up tables at New Bedford (left) and Fall River (right) terminals.</w:t>
      </w:r>
      <w:bookmarkEnd w:id="324"/>
    </w:p>
    <w:p w14:paraId="17E9CB19" w14:textId="77777777" w:rsidR="00D67821" w:rsidRPr="00D30B6D" w:rsidRDefault="00D67821" w:rsidP="00122AFF">
      <w:pPr>
        <w:pStyle w:val="BodyText"/>
      </w:pPr>
      <w:r w:rsidRPr="00D30B6D">
        <w:rPr>
          <w:noProof/>
        </w:rPr>
        <w:drawing>
          <wp:inline distT="0" distB="0" distL="0" distR="0" wp14:anchorId="0F645B4A" wp14:editId="180EE7C9">
            <wp:extent cx="5943600" cy="3200400"/>
            <wp:effectExtent l="0" t="0" r="0" b="0"/>
            <wp:docPr id="28393372" name="Picture 2" descr="Tables in the Fall River Terminal and New Bedford Terminal with outreach materials used in both events."/>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28393372" name="Picture 2" descr="Tables in the Fall River Terminal and New Bedford Terminal with outreach materials used in both events."/>
                    <pic:cNvPicPr preferRelativeResize="0">
                      <a:picLocks noChangeAspect="1" noChangeArrowheads="1"/>
                    </pic:cNvPicPr>
                  </pic:nvPicPr>
                  <pic:blipFill>
                    <a:blip r:embed="rId60" cstate="print">
                      <a:extLst>
                        <a:ext uri="{28A0092B-C50C-407E-A947-70E740481C1C}">
                          <a14:useLocalDpi xmlns:a14="http://schemas.microsoft.com/office/drawing/2010/main" val="0"/>
                        </a:ext>
                      </a:extLst>
                    </a:blip>
                    <a:stretch>
                      <a:fillRect/>
                    </a:stretch>
                  </pic:blipFill>
                  <pic:spPr bwMode="auto">
                    <a:xfrm>
                      <a:off x="0" y="0"/>
                      <a:ext cx="5943600" cy="3200400"/>
                    </a:xfrm>
                    <a:prstGeom prst="rect">
                      <a:avLst/>
                    </a:prstGeom>
                    <a:noFill/>
                    <a:ln>
                      <a:noFill/>
                    </a:ln>
                  </pic:spPr>
                </pic:pic>
              </a:graphicData>
            </a:graphic>
          </wp:inline>
        </w:drawing>
      </w:r>
    </w:p>
    <w:p w14:paraId="351D74D6" w14:textId="7516009E" w:rsidR="002E0977" w:rsidRDefault="002E0977" w:rsidP="002E0977">
      <w:pPr>
        <w:pStyle w:val="BodyText"/>
      </w:pPr>
      <w:r>
        <w:t xml:space="preserve">The following are the key takeaways from the pop-up events. </w:t>
      </w:r>
    </w:p>
    <w:p w14:paraId="394798DA" w14:textId="522A2014" w:rsidR="00D67821" w:rsidRPr="00122AFF" w:rsidRDefault="00D67821" w:rsidP="00122AFF">
      <w:pPr>
        <w:pStyle w:val="ListBullet"/>
      </w:pPr>
      <w:r w:rsidRPr="00122AFF">
        <w:t>SRTA riders were generally positive about fare-free service in both Fall River and New Bedford. Some said they have noticed crowding due to more riders, and that some riders are now using the bus for just one stop, adding net time to trips.</w:t>
      </w:r>
    </w:p>
    <w:p w14:paraId="0ABFAC8E" w14:textId="56975C48" w:rsidR="00D67821" w:rsidRPr="00122AFF" w:rsidRDefault="00D67821" w:rsidP="00122AFF">
      <w:pPr>
        <w:pStyle w:val="ListBullet"/>
      </w:pPr>
      <w:r w:rsidRPr="00122AFF">
        <w:lastRenderedPageBreak/>
        <w:t>Riders said some drivers drive too fast</w:t>
      </w:r>
      <w:r w:rsidR="00C01190">
        <w:t xml:space="preserve"> or</w:t>
      </w:r>
      <w:r w:rsidRPr="00122AFF">
        <w:t xml:space="preserve"> skip stops (or the rider not knowing when to request a stop).</w:t>
      </w:r>
    </w:p>
    <w:p w14:paraId="764B7064" w14:textId="77777777" w:rsidR="00D67821" w:rsidRPr="00122AFF" w:rsidRDefault="00D67821" w:rsidP="00122AFF">
      <w:pPr>
        <w:pStyle w:val="ListBullet"/>
      </w:pPr>
      <w:r w:rsidRPr="00122AFF">
        <w:t>Station security and maintenance were a concern for some riders.</w:t>
      </w:r>
    </w:p>
    <w:p w14:paraId="47239DFF" w14:textId="77777777" w:rsidR="00D67821" w:rsidRPr="00122AFF" w:rsidRDefault="00D67821" w:rsidP="00122AFF">
      <w:pPr>
        <w:pStyle w:val="ListBullet"/>
      </w:pPr>
      <w:r w:rsidRPr="00122AFF">
        <w:t>Later service for workers was a common request.</w:t>
      </w:r>
    </w:p>
    <w:p w14:paraId="3C71083E" w14:textId="77777777" w:rsidR="00D67821" w:rsidRDefault="00D67821" w:rsidP="00122AFF">
      <w:pPr>
        <w:pStyle w:val="Heading3"/>
      </w:pPr>
      <w:bookmarkStart w:id="325" w:name="_Toc222142660"/>
      <w:r>
        <w:t>Employee Survey Effort</w:t>
      </w:r>
      <w:bookmarkEnd w:id="325"/>
    </w:p>
    <w:p w14:paraId="57560CBC" w14:textId="77777777" w:rsidR="00D67821" w:rsidRDefault="00D67821" w:rsidP="00D67821">
      <w:pPr>
        <w:pStyle w:val="BodyText"/>
      </w:pPr>
      <w:r>
        <w:t>SRTA</w:t>
      </w:r>
      <w:r w:rsidRPr="00695DB8">
        <w:t xml:space="preserve"> staff develop</w:t>
      </w:r>
      <w:r>
        <w:t>ed</w:t>
      </w:r>
      <w:r w:rsidRPr="00695DB8">
        <w:t xml:space="preserve"> a</w:t>
      </w:r>
      <w:r>
        <w:t xml:space="preserve"> short</w:t>
      </w:r>
      <w:r w:rsidRPr="00695DB8">
        <w:t xml:space="preserve"> online survey</w:t>
      </w:r>
      <w:r w:rsidRPr="00A03197">
        <w:t xml:space="preserve"> </w:t>
      </w:r>
      <w:r>
        <w:t>t</w:t>
      </w:r>
      <w:r w:rsidRPr="00A03197">
        <w:t>o gather employee input</w:t>
      </w:r>
      <w:r>
        <w:t xml:space="preserve"> and</w:t>
      </w:r>
      <w:r w:rsidRPr="00695DB8">
        <w:t xml:space="preserve"> get a better understanding </w:t>
      </w:r>
      <w:r>
        <w:t xml:space="preserve">of what employees observe and hear from riders. The results of the survey helped shape SRTA’s approach to collecting feedback directly from riders. </w:t>
      </w:r>
    </w:p>
    <w:p w14:paraId="2B506AF3" w14:textId="6F14B48A" w:rsidR="007E67C7" w:rsidRPr="00C402DE" w:rsidRDefault="007E67C7" w:rsidP="00D67821">
      <w:pPr>
        <w:pStyle w:val="BodyText"/>
      </w:pPr>
      <w:r w:rsidRPr="00C402DE">
        <w:t xml:space="preserve">The employee survey asked the </w:t>
      </w:r>
      <w:r w:rsidR="0055135F" w:rsidRPr="00C402DE">
        <w:t>following two</w:t>
      </w:r>
      <w:r w:rsidRPr="00C402DE">
        <w:t xml:space="preserve"> questions: </w:t>
      </w:r>
    </w:p>
    <w:p w14:paraId="3E7BB37F" w14:textId="52B4979D" w:rsidR="007E67C7" w:rsidRDefault="00D67821" w:rsidP="00D67821">
      <w:pPr>
        <w:pStyle w:val="BodyText"/>
      </w:pPr>
      <w:r w:rsidRPr="00DF7055">
        <w:rPr>
          <w:b/>
          <w:bCs/>
        </w:rPr>
        <w:t xml:space="preserve">Question 1: </w:t>
      </w:r>
      <w:r w:rsidRPr="00DF7055">
        <w:t>What feedback have SRTA riders and the public given about places they want to travel to but can't with current SRTA services?</w:t>
      </w:r>
    </w:p>
    <w:p w14:paraId="416FF472" w14:textId="77777777" w:rsidR="007E67C7" w:rsidRDefault="007E67C7" w:rsidP="007E67C7">
      <w:pPr>
        <w:pStyle w:val="BodyText"/>
      </w:pPr>
      <w:r w:rsidRPr="00DF7055">
        <w:rPr>
          <w:b/>
          <w:bCs/>
        </w:rPr>
        <w:t>Question 2:</w:t>
      </w:r>
      <w:r>
        <w:rPr>
          <w:b/>
          <w:bCs/>
        </w:rPr>
        <w:t xml:space="preserve"> </w:t>
      </w:r>
      <w:r w:rsidRPr="00483D38">
        <w:t xml:space="preserve">What would you say is the biggest improvement riders want to see SRTA make over the next </w:t>
      </w:r>
      <w:r>
        <w:t>five</w:t>
      </w:r>
      <w:r w:rsidRPr="00483D38">
        <w:t xml:space="preserve"> years?</w:t>
      </w:r>
    </w:p>
    <w:p w14:paraId="639AD98B" w14:textId="2E3F226A" w:rsidR="007E67C7" w:rsidRDefault="003F0E37" w:rsidP="00D67821">
      <w:pPr>
        <w:pStyle w:val="BodyText"/>
      </w:pPr>
      <w:r>
        <w:t xml:space="preserve">In </w:t>
      </w:r>
      <w:r w:rsidR="0055135F">
        <w:t>answer</w:t>
      </w:r>
      <w:r>
        <w:t xml:space="preserve"> </w:t>
      </w:r>
      <w:r w:rsidR="00EA26B1">
        <w:t>to</w:t>
      </w:r>
      <w:r>
        <w:t xml:space="preserve"> the first question, m</w:t>
      </w:r>
      <w:r w:rsidR="00AC7406">
        <w:t>ultiple</w:t>
      </w:r>
      <w:r>
        <w:t xml:space="preserve"> employees mentioned </w:t>
      </w:r>
      <w:r w:rsidR="0003447C">
        <w:t>connections within the region</w:t>
      </w:r>
      <w:r w:rsidR="00FA5D09">
        <w:t>, specifically to Horseneck beach</w:t>
      </w:r>
      <w:r w:rsidR="00607D38">
        <w:t xml:space="preserve"> and Seekonk. In answers to question two</w:t>
      </w:r>
      <w:r w:rsidR="00AC7406">
        <w:t>, multiple employees mentioned continuing fare</w:t>
      </w:r>
      <w:r w:rsidR="00C01190">
        <w:t>-</w:t>
      </w:r>
      <w:r w:rsidR="00AC7406">
        <w:t xml:space="preserve">free service and continued increase to security at terminals. For a full list of </w:t>
      </w:r>
      <w:r w:rsidR="00EA26B1">
        <w:t xml:space="preserve">answers to the employee survey </w:t>
      </w:r>
      <w:r w:rsidR="00C01190">
        <w:t>refer to</w:t>
      </w:r>
      <w:r w:rsidR="00EA26B1">
        <w:t xml:space="preserve"> </w:t>
      </w:r>
      <w:r w:rsidR="00A42CFB">
        <w:t>A</w:t>
      </w:r>
      <w:r w:rsidR="00EA26B1">
        <w:t>ppendix C</w:t>
      </w:r>
    </w:p>
    <w:p w14:paraId="190CB5FD" w14:textId="77777777" w:rsidR="00D67821" w:rsidRPr="005F63AA" w:rsidRDefault="00D67821" w:rsidP="00122AFF">
      <w:pPr>
        <w:pStyle w:val="Heading3"/>
      </w:pPr>
      <w:bookmarkStart w:id="326" w:name="_Toc215841375"/>
      <w:bookmarkStart w:id="327" w:name="_Toc215841376"/>
      <w:bookmarkStart w:id="328" w:name="_Toc215841377"/>
      <w:bookmarkStart w:id="329" w:name="_Toc215841378"/>
      <w:bookmarkStart w:id="330" w:name="_Toc215841379"/>
      <w:bookmarkStart w:id="331" w:name="_Toc215841380"/>
      <w:bookmarkStart w:id="332" w:name="_Toc215841381"/>
      <w:bookmarkStart w:id="333" w:name="_Toc215841382"/>
      <w:bookmarkStart w:id="334" w:name="_Toc215841383"/>
      <w:bookmarkStart w:id="335" w:name="_Toc215841384"/>
      <w:bookmarkStart w:id="336" w:name="_Toc215841385"/>
      <w:bookmarkStart w:id="337" w:name="_Toc215841386"/>
      <w:bookmarkStart w:id="338" w:name="_Toc215841387"/>
      <w:bookmarkStart w:id="339" w:name="_Toc215841388"/>
      <w:bookmarkStart w:id="340" w:name="_Toc215841389"/>
      <w:bookmarkStart w:id="341" w:name="_Toc215841390"/>
      <w:bookmarkStart w:id="342" w:name="_Toc215841391"/>
      <w:bookmarkStart w:id="343" w:name="_Toc215841392"/>
      <w:bookmarkStart w:id="344" w:name="_Toc215841393"/>
      <w:bookmarkStart w:id="345" w:name="_Toc215841394"/>
      <w:bookmarkStart w:id="346" w:name="_Toc215841395"/>
      <w:bookmarkStart w:id="347" w:name="_Toc215841396"/>
      <w:bookmarkStart w:id="348" w:name="_Toc215841397"/>
      <w:bookmarkStart w:id="349" w:name="_Toc215841398"/>
      <w:bookmarkStart w:id="350" w:name="_Toc215841399"/>
      <w:bookmarkStart w:id="351" w:name="_Toc215841400"/>
      <w:bookmarkStart w:id="352" w:name="_Toc215841401"/>
      <w:bookmarkStart w:id="353" w:name="_Toc215841402"/>
      <w:bookmarkStart w:id="354" w:name="_Toc215841403"/>
      <w:bookmarkStart w:id="355" w:name="_Toc215841404"/>
      <w:bookmarkStart w:id="356" w:name="_Toc215841405"/>
      <w:bookmarkStart w:id="357" w:name="_Toc215841406"/>
      <w:bookmarkStart w:id="358" w:name="_Toc215841407"/>
      <w:bookmarkStart w:id="359" w:name="_Toc215841408"/>
      <w:bookmarkStart w:id="360" w:name="_Toc215841409"/>
      <w:bookmarkStart w:id="361" w:name="_Toc215841410"/>
      <w:bookmarkStart w:id="362" w:name="_Toc215841411"/>
      <w:bookmarkStart w:id="363" w:name="_Toc215841412"/>
      <w:bookmarkStart w:id="364" w:name="_Toc215841413"/>
      <w:bookmarkStart w:id="365" w:name="_Toc215841414"/>
      <w:bookmarkStart w:id="366" w:name="_Toc215841415"/>
      <w:bookmarkStart w:id="367" w:name="_Toc215841416"/>
      <w:bookmarkStart w:id="368" w:name="_Toc215841417"/>
      <w:bookmarkStart w:id="369" w:name="_Toc215841418"/>
      <w:bookmarkStart w:id="370" w:name="_Toc215841419"/>
      <w:bookmarkStart w:id="371" w:name="_Toc215841420"/>
      <w:bookmarkStart w:id="372" w:name="_Toc215841421"/>
      <w:bookmarkStart w:id="373" w:name="_Toc215841422"/>
      <w:bookmarkStart w:id="374" w:name="_Toc215841423"/>
      <w:bookmarkStart w:id="375" w:name="_Toc215841424"/>
      <w:bookmarkStart w:id="376" w:name="_Toc215841425"/>
      <w:bookmarkStart w:id="377" w:name="_Toc215841426"/>
      <w:bookmarkStart w:id="378" w:name="_Toc215841427"/>
      <w:bookmarkStart w:id="379" w:name="_Toc215841428"/>
      <w:bookmarkStart w:id="380" w:name="_Toc222142661"/>
      <w:bookmarkEnd w:id="326"/>
      <w:bookmarkEnd w:id="327"/>
      <w:bookmarkEnd w:id="328"/>
      <w:bookmarkEnd w:id="329"/>
      <w:bookmarkEnd w:id="330"/>
      <w:bookmarkEnd w:id="331"/>
      <w:bookmarkEnd w:id="332"/>
      <w:bookmarkEnd w:id="333"/>
      <w:bookmarkEnd w:id="334"/>
      <w:bookmarkEnd w:id="335"/>
      <w:bookmarkEnd w:id="336"/>
      <w:bookmarkEnd w:id="337"/>
      <w:bookmarkEnd w:id="338"/>
      <w:bookmarkEnd w:id="339"/>
      <w:bookmarkEnd w:id="340"/>
      <w:bookmarkEnd w:id="341"/>
      <w:bookmarkEnd w:id="342"/>
      <w:bookmarkEnd w:id="343"/>
      <w:bookmarkEnd w:id="344"/>
      <w:bookmarkEnd w:id="345"/>
      <w:bookmarkEnd w:id="346"/>
      <w:bookmarkEnd w:id="347"/>
      <w:bookmarkEnd w:id="348"/>
      <w:bookmarkEnd w:id="349"/>
      <w:bookmarkEnd w:id="350"/>
      <w:bookmarkEnd w:id="351"/>
      <w:bookmarkEnd w:id="352"/>
      <w:bookmarkEnd w:id="353"/>
      <w:bookmarkEnd w:id="354"/>
      <w:bookmarkEnd w:id="355"/>
      <w:bookmarkEnd w:id="356"/>
      <w:bookmarkEnd w:id="357"/>
      <w:bookmarkEnd w:id="358"/>
      <w:bookmarkEnd w:id="359"/>
      <w:bookmarkEnd w:id="360"/>
      <w:bookmarkEnd w:id="361"/>
      <w:bookmarkEnd w:id="362"/>
      <w:bookmarkEnd w:id="363"/>
      <w:bookmarkEnd w:id="364"/>
      <w:bookmarkEnd w:id="365"/>
      <w:bookmarkEnd w:id="366"/>
      <w:bookmarkEnd w:id="367"/>
      <w:bookmarkEnd w:id="368"/>
      <w:bookmarkEnd w:id="369"/>
      <w:bookmarkEnd w:id="370"/>
      <w:bookmarkEnd w:id="371"/>
      <w:bookmarkEnd w:id="372"/>
      <w:bookmarkEnd w:id="373"/>
      <w:bookmarkEnd w:id="374"/>
      <w:bookmarkEnd w:id="375"/>
      <w:bookmarkEnd w:id="376"/>
      <w:bookmarkEnd w:id="377"/>
      <w:bookmarkEnd w:id="378"/>
      <w:bookmarkEnd w:id="379"/>
      <w:r w:rsidRPr="005F63AA">
        <w:t>Public Survey Effort</w:t>
      </w:r>
      <w:bookmarkEnd w:id="380"/>
    </w:p>
    <w:p w14:paraId="17AE7A90" w14:textId="77777777" w:rsidR="00D67821" w:rsidRPr="00695DB8" w:rsidRDefault="00D67821" w:rsidP="00D67821">
      <w:pPr>
        <w:pStyle w:val="BodyText"/>
      </w:pPr>
      <w:r w:rsidRPr="00695DB8">
        <w:t xml:space="preserve">As a primary tool to gather feedback from current riders, </w:t>
      </w:r>
      <w:r>
        <w:t>SRTA</w:t>
      </w:r>
      <w:r w:rsidRPr="00695DB8">
        <w:t xml:space="preserve"> staff develop</w:t>
      </w:r>
      <w:r>
        <w:t>ed</w:t>
      </w:r>
      <w:r w:rsidRPr="00695DB8">
        <w:t xml:space="preserve"> an online survey. The purpose of the survey was to get a better understanding of stakeholder preferences regarding current services and gather feedback about the desire for potential improvements or changes. </w:t>
      </w:r>
    </w:p>
    <w:p w14:paraId="1BA09D03" w14:textId="77777777" w:rsidR="00D67821" w:rsidRPr="005F63AA" w:rsidRDefault="00D67821" w:rsidP="00122AFF">
      <w:pPr>
        <w:pStyle w:val="Heading4"/>
      </w:pPr>
      <w:r w:rsidRPr="005F63AA">
        <w:t>Survey Outreach</w:t>
      </w:r>
    </w:p>
    <w:p w14:paraId="7BB4467E" w14:textId="77777777" w:rsidR="00D67821" w:rsidRDefault="00D67821" w:rsidP="00D67821">
      <w:pPr>
        <w:pStyle w:val="BodyText"/>
      </w:pPr>
      <w:r w:rsidRPr="00CF3785">
        <w:t xml:space="preserve">To promote participation in the online survey, </w:t>
      </w:r>
      <w:r>
        <w:t>SRTA</w:t>
      </w:r>
      <w:r w:rsidRPr="00CF3785">
        <w:t xml:space="preserve"> shared it through multiple channels</w:t>
      </w:r>
      <w:r>
        <w:t>:</w:t>
      </w:r>
    </w:p>
    <w:p w14:paraId="4E0137C6" w14:textId="1EECC06D" w:rsidR="00D67821" w:rsidRPr="00122AFF" w:rsidRDefault="00D67821" w:rsidP="00122AFF">
      <w:pPr>
        <w:pStyle w:val="ListBullet"/>
      </w:pPr>
      <w:r w:rsidRPr="00122AFF">
        <w:t>The survey link was posted on SRTA’s website, and promoted through social media posts and ads (</w:t>
      </w:r>
      <w:r w:rsidRPr="00122AFF">
        <w:fldChar w:fldCharType="begin"/>
      </w:r>
      <w:r w:rsidRPr="00122AFF">
        <w:instrText xml:space="preserve"> REF _Ref212456260 \h  \* MERGEFORMAT </w:instrText>
      </w:r>
      <w:r w:rsidRPr="00122AFF">
        <w:fldChar w:fldCharType="separate"/>
      </w:r>
      <w:r w:rsidR="00E4623A">
        <w:t>Figure 42</w:t>
      </w:r>
      <w:r w:rsidRPr="00122AFF">
        <w:fldChar w:fldCharType="end"/>
      </w:r>
      <w:r w:rsidRPr="00122AFF">
        <w:t xml:space="preserve">). </w:t>
      </w:r>
    </w:p>
    <w:p w14:paraId="1FC58544" w14:textId="6277F869" w:rsidR="00D67821" w:rsidRPr="00122AFF" w:rsidRDefault="00D67821" w:rsidP="00122AFF">
      <w:pPr>
        <w:pStyle w:val="ListBullet"/>
      </w:pPr>
      <w:r w:rsidRPr="00122AFF">
        <w:t>On August 19 and 25, 2025, SRTA hosted pop-up</w:t>
      </w:r>
      <w:r w:rsidR="00C01190">
        <w:t xml:space="preserve"> event</w:t>
      </w:r>
      <w:r w:rsidRPr="00122AFF">
        <w:t>s, where staff distributed flyers featuring the survey link and QR code.</w:t>
      </w:r>
    </w:p>
    <w:p w14:paraId="77964F7A" w14:textId="7E80C543" w:rsidR="00D67821" w:rsidRPr="00122AFF" w:rsidRDefault="00D67821" w:rsidP="00122AFF">
      <w:pPr>
        <w:pStyle w:val="ListBullet"/>
      </w:pPr>
      <w:r w:rsidRPr="00122AFF">
        <w:t>Paper copies of the survey were provided at the in-person SRTA pop-up</w:t>
      </w:r>
      <w:r w:rsidR="00C01190">
        <w:t xml:space="preserve"> event</w:t>
      </w:r>
      <w:r w:rsidRPr="00122AFF">
        <w:t>s.</w:t>
      </w:r>
    </w:p>
    <w:p w14:paraId="5C73E9FD" w14:textId="77777777" w:rsidR="00D67821" w:rsidRDefault="00D67821" w:rsidP="00122AFF">
      <w:pPr>
        <w:pStyle w:val="ListBullet"/>
      </w:pPr>
      <w:r w:rsidRPr="00122AFF">
        <w:t>Posters featuring the survey link and QR code were displayed on SRTA buses and at stations.</w:t>
      </w:r>
    </w:p>
    <w:p w14:paraId="3C4D791C" w14:textId="51161B6B" w:rsidR="0014519B" w:rsidRPr="005F63AA" w:rsidRDefault="0014519B" w:rsidP="0014519B">
      <w:pPr>
        <w:pStyle w:val="BodyText"/>
      </w:pPr>
      <w:r w:rsidRPr="005F63AA">
        <w:t xml:space="preserve">The survey was designed to be mobile-friendly. The survey link was accompanied by a QR code to enable a quick scan using a smart phone to </w:t>
      </w:r>
      <w:r w:rsidR="002A1C95">
        <w:t xml:space="preserve">immediately </w:t>
      </w:r>
      <w:r w:rsidRPr="005F63AA">
        <w:t xml:space="preserve">direct </w:t>
      </w:r>
      <w:r w:rsidR="002A1C95">
        <w:t xml:space="preserve">users </w:t>
      </w:r>
      <w:r w:rsidRPr="005F63AA">
        <w:t>to the survey.</w:t>
      </w:r>
    </w:p>
    <w:p w14:paraId="65E473B0" w14:textId="51496804" w:rsidR="00D67821" w:rsidRDefault="00D67821" w:rsidP="00D67821">
      <w:pPr>
        <w:pStyle w:val="Caption"/>
      </w:pPr>
      <w:bookmarkStart w:id="381" w:name="_Ref212456260"/>
      <w:bookmarkStart w:id="382" w:name="_Toc222142740"/>
      <w:r>
        <w:lastRenderedPageBreak/>
        <w:t xml:space="preserve">Figure </w:t>
      </w:r>
      <w:r w:rsidR="00686922">
        <w:fldChar w:fldCharType="begin"/>
      </w:r>
      <w:r w:rsidR="00686922">
        <w:instrText xml:space="preserve"> SEQ Figure \* ARABIC </w:instrText>
      </w:r>
      <w:r w:rsidR="00686922">
        <w:fldChar w:fldCharType="separate"/>
      </w:r>
      <w:r w:rsidR="00E4623A">
        <w:rPr>
          <w:noProof/>
        </w:rPr>
        <w:t>42</w:t>
      </w:r>
      <w:r w:rsidR="00686922">
        <w:fldChar w:fldCharType="end"/>
      </w:r>
      <w:bookmarkEnd w:id="381"/>
      <w:r>
        <w:t>. SRTA Social media post</w:t>
      </w:r>
      <w:bookmarkEnd w:id="382"/>
    </w:p>
    <w:p w14:paraId="08370C8B" w14:textId="77777777" w:rsidR="00D67821" w:rsidRPr="001B5B9E" w:rsidRDefault="00D67821" w:rsidP="00D67821">
      <w:pPr>
        <w:pStyle w:val="FigureParagraph"/>
      </w:pPr>
      <w:r>
        <w:rPr>
          <w:noProof/>
        </w:rPr>
        <w:drawing>
          <wp:inline distT="0" distB="0" distL="0" distR="0" wp14:anchorId="0EDEC734" wp14:editId="15F1568E">
            <wp:extent cx="5943600" cy="6035169"/>
            <wp:effectExtent l="19050" t="19050" r="19050" b="22860"/>
            <wp:docPr id="70339672" name="Picture 1" descr="A screenshot of a social media post advertising the rider surve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0339672" name="Picture 1" descr="A screenshot of a social media post advertising the rider survey."/>
                    <pic:cNvPicPr/>
                  </pic:nvPicPr>
                  <pic:blipFill>
                    <a:blip r:embed="rId61">
                      <a:extLst>
                        <a:ext uri="{28A0092B-C50C-407E-A947-70E740481C1C}">
                          <a14:useLocalDpi xmlns:a14="http://schemas.microsoft.com/office/drawing/2010/main" val="0"/>
                        </a:ext>
                      </a:extLst>
                    </a:blip>
                    <a:stretch>
                      <a:fillRect/>
                    </a:stretch>
                  </pic:blipFill>
                  <pic:spPr>
                    <a:xfrm>
                      <a:off x="0" y="0"/>
                      <a:ext cx="5943600" cy="6035169"/>
                    </a:xfrm>
                    <a:prstGeom prst="rect">
                      <a:avLst/>
                    </a:prstGeom>
                    <a:ln>
                      <a:solidFill>
                        <a:schemeClr val="tx1">
                          <a:lumMod val="65000"/>
                          <a:lumOff val="35000"/>
                        </a:schemeClr>
                      </a:solidFill>
                    </a:ln>
                  </pic:spPr>
                </pic:pic>
              </a:graphicData>
            </a:graphic>
          </wp:inline>
        </w:drawing>
      </w:r>
    </w:p>
    <w:p w14:paraId="7D3F04F3" w14:textId="7607E661" w:rsidR="00D67821" w:rsidRPr="005F63AA" w:rsidRDefault="00D67821" w:rsidP="00122AFF">
      <w:pPr>
        <w:pStyle w:val="Heading4"/>
      </w:pPr>
      <w:r w:rsidRPr="005F63AA">
        <w:t>Survey Results Summary</w:t>
      </w:r>
    </w:p>
    <w:p w14:paraId="75ADE751" w14:textId="78150EC3" w:rsidR="00D67821" w:rsidRPr="005F63AA" w:rsidRDefault="00D67821" w:rsidP="00D67821">
      <w:pPr>
        <w:pStyle w:val="BodyText"/>
      </w:pPr>
      <w:r>
        <w:t>SRTA’s</w:t>
      </w:r>
      <w:r w:rsidRPr="003526DF">
        <w:t xml:space="preserve"> online </w:t>
      </w:r>
      <w:r>
        <w:t>survey</w:t>
      </w:r>
      <w:r w:rsidRPr="003526DF">
        <w:t xml:space="preserve"> opened to the public </w:t>
      </w:r>
      <w:r w:rsidRPr="00BA3ABD">
        <w:t>August 4, 2025, and closed October 5, 2025</w:t>
      </w:r>
      <w:r w:rsidRPr="003526DF">
        <w:t>.</w:t>
      </w:r>
      <w:r>
        <w:t xml:space="preserve"> </w:t>
      </w:r>
      <w:r w:rsidRPr="003526DF">
        <w:t>The survey</w:t>
      </w:r>
      <w:r>
        <w:t>,</w:t>
      </w:r>
      <w:r w:rsidRPr="003526DF">
        <w:t xml:space="preserve"> </w:t>
      </w:r>
      <w:r>
        <w:t xml:space="preserve">which was </w:t>
      </w:r>
      <w:r w:rsidRPr="003526DF">
        <w:t>hosted on Microsoft Forms</w:t>
      </w:r>
      <w:r>
        <w:t>,</w:t>
      </w:r>
      <w:r w:rsidRPr="003526DF">
        <w:t xml:space="preserve"> </w:t>
      </w:r>
      <w:r>
        <w:t xml:space="preserve">was </w:t>
      </w:r>
      <w:r w:rsidRPr="003526DF">
        <w:t>available online in English</w:t>
      </w:r>
      <w:r>
        <w:t>, Spanish, Haitian/Creole, and Portuguese</w:t>
      </w:r>
      <w:r w:rsidRPr="00F53361">
        <w:t>.</w:t>
      </w:r>
    </w:p>
    <w:p w14:paraId="2B90172C" w14:textId="0E777B57" w:rsidR="00D67821" w:rsidRDefault="00D67821" w:rsidP="00D67821">
      <w:pPr>
        <w:pStyle w:val="BodyText"/>
      </w:pPr>
      <w:r>
        <w:t>Of the 142</w:t>
      </w:r>
      <w:r w:rsidRPr="003244D3">
        <w:t xml:space="preserve"> responses collected using online </w:t>
      </w:r>
      <w:r>
        <w:t xml:space="preserve">and paper </w:t>
      </w:r>
      <w:r w:rsidRPr="008223F7">
        <w:t>survey</w:t>
      </w:r>
      <w:r>
        <w:t>s, 134 people, or 94</w:t>
      </w:r>
      <w:r w:rsidR="0060713D">
        <w:t> </w:t>
      </w:r>
      <w:r>
        <w:t>percent of survey respondents, responded in</w:t>
      </w:r>
      <w:r w:rsidRPr="00DC1AC5">
        <w:t xml:space="preserve"> English</w:t>
      </w:r>
      <w:r>
        <w:t xml:space="preserve">, </w:t>
      </w:r>
      <w:r w:rsidR="006F6E12">
        <w:t xml:space="preserve">7 </w:t>
      </w:r>
      <w:r>
        <w:t>people (5</w:t>
      </w:r>
      <w:r w:rsidR="0060713D">
        <w:t> </w:t>
      </w:r>
      <w:r>
        <w:t xml:space="preserve">percent) </w:t>
      </w:r>
      <w:r w:rsidRPr="00DC1AC5">
        <w:t>respond</w:t>
      </w:r>
      <w:r>
        <w:t>ed</w:t>
      </w:r>
      <w:r w:rsidRPr="00DC1AC5">
        <w:t xml:space="preserve"> in Spanish</w:t>
      </w:r>
      <w:r>
        <w:t xml:space="preserve">, and </w:t>
      </w:r>
      <w:r w:rsidR="00C01190">
        <w:t>1 </w:t>
      </w:r>
      <w:r>
        <w:t>person (1</w:t>
      </w:r>
      <w:r w:rsidR="0060713D">
        <w:t> </w:t>
      </w:r>
      <w:r>
        <w:t>percent) responded in Haitian/Creole</w:t>
      </w:r>
      <w:r w:rsidRPr="00DC1AC5">
        <w:t>.</w:t>
      </w:r>
    </w:p>
    <w:p w14:paraId="3C606DC0" w14:textId="2B0A5D71" w:rsidR="00D67821" w:rsidRDefault="00D67821" w:rsidP="00122AFF">
      <w:pPr>
        <w:pStyle w:val="BodyText"/>
      </w:pPr>
      <w:r w:rsidRPr="00B10074">
        <w:t>When asked</w:t>
      </w:r>
      <w:r>
        <w:t xml:space="preserve"> to choose all options to</w:t>
      </w:r>
      <w:r w:rsidRPr="00B10074">
        <w:t xml:space="preserve"> where riders would like to go that SRTA currently doesn’t serve</w:t>
      </w:r>
      <w:r>
        <w:t>, 22</w:t>
      </w:r>
      <w:r w:rsidR="0060713D">
        <w:t> </w:t>
      </w:r>
      <w:r>
        <w:t>percent of respondents said Horseneck Beach, 19</w:t>
      </w:r>
      <w:r w:rsidR="0060713D">
        <w:t> </w:t>
      </w:r>
      <w:r>
        <w:t>percent said Buttonwood Park, 18</w:t>
      </w:r>
      <w:r w:rsidR="0060713D">
        <w:t> </w:t>
      </w:r>
      <w:r>
        <w:t>percent said Taunton, 17</w:t>
      </w:r>
      <w:r w:rsidR="0060713D">
        <w:t> </w:t>
      </w:r>
      <w:r>
        <w:t>percent said Seekonk, 12</w:t>
      </w:r>
      <w:r w:rsidR="0060713D">
        <w:t> </w:t>
      </w:r>
      <w:r>
        <w:t>percent said Somerset, and 13</w:t>
      </w:r>
      <w:r w:rsidR="0060713D">
        <w:t> </w:t>
      </w:r>
      <w:r>
        <w:t>percent selected “other” (</w:t>
      </w:r>
      <w:r>
        <w:fldChar w:fldCharType="begin"/>
      </w:r>
      <w:r>
        <w:instrText xml:space="preserve"> REF _Ref212456408 \h </w:instrText>
      </w:r>
      <w:r>
        <w:fldChar w:fldCharType="separate"/>
      </w:r>
      <w:r w:rsidR="00E4623A">
        <w:t xml:space="preserve">Figure </w:t>
      </w:r>
      <w:r w:rsidR="00E4623A">
        <w:rPr>
          <w:noProof/>
        </w:rPr>
        <w:t>43</w:t>
      </w:r>
      <w:r>
        <w:fldChar w:fldCharType="end"/>
      </w:r>
      <w:r>
        <w:t>).</w:t>
      </w:r>
      <w:r w:rsidR="00B502C7">
        <w:t xml:space="preserve">  Refer</w:t>
      </w:r>
      <w:r w:rsidR="00F355BE">
        <w:t xml:space="preserve"> to</w:t>
      </w:r>
      <w:r w:rsidR="00B502C7">
        <w:t xml:space="preserve"> </w:t>
      </w:r>
      <w:r w:rsidR="00A42CFB">
        <w:t>A</w:t>
      </w:r>
      <w:r w:rsidR="00B502C7">
        <w:t>ppendix C for a full list of other locations respondents said they would like the bus to go.</w:t>
      </w:r>
      <w:r>
        <w:t xml:space="preserve"> </w:t>
      </w:r>
    </w:p>
    <w:p w14:paraId="5A5F3F68" w14:textId="4FF75E6E" w:rsidR="00D67821" w:rsidRDefault="00D67821" w:rsidP="00D67821">
      <w:pPr>
        <w:pStyle w:val="Caption"/>
      </w:pPr>
      <w:bookmarkStart w:id="383" w:name="_Ref212456408"/>
      <w:bookmarkStart w:id="384" w:name="_Toc222142741"/>
      <w:r>
        <w:lastRenderedPageBreak/>
        <w:t xml:space="preserve">Figure </w:t>
      </w:r>
      <w:r w:rsidR="00686922">
        <w:fldChar w:fldCharType="begin"/>
      </w:r>
      <w:r w:rsidR="00686922">
        <w:instrText xml:space="preserve"> SEQ Figure \* ARABIC </w:instrText>
      </w:r>
      <w:r w:rsidR="00686922">
        <w:fldChar w:fldCharType="separate"/>
      </w:r>
      <w:r w:rsidR="00E4623A">
        <w:rPr>
          <w:noProof/>
        </w:rPr>
        <w:t>43</w:t>
      </w:r>
      <w:r w:rsidR="00686922">
        <w:fldChar w:fldCharType="end"/>
      </w:r>
      <w:bookmarkEnd w:id="383"/>
      <w:r>
        <w:t>. Where do you want to go that SRTA doesn't go (choose all that apply)?</w:t>
      </w:r>
      <w:bookmarkEnd w:id="384"/>
    </w:p>
    <w:p w14:paraId="13105EC3" w14:textId="77777777" w:rsidR="00D67821" w:rsidRDefault="00D67821" w:rsidP="00D67821">
      <w:pPr>
        <w:pStyle w:val="FigureParagraph"/>
      </w:pPr>
      <w:r>
        <w:rPr>
          <w:noProof/>
        </w:rPr>
        <w:drawing>
          <wp:inline distT="0" distB="0" distL="0" distR="0" wp14:anchorId="19FDA96F" wp14:editId="527993AA">
            <wp:extent cx="5943600" cy="3200400"/>
            <wp:effectExtent l="0" t="0" r="0" b="0"/>
            <wp:docPr id="398236717" name="Chart 1" descr="Bar chart showing places riders want to go but are not served. The responses are evenly distributed among Taunton, Somerset, Seekonk, Horseneck Beach, and Buttonwood Park.">
              <a:extLst xmlns:a="http://schemas.openxmlformats.org/drawingml/2006/main">
                <a:ext uri="{FF2B5EF4-FFF2-40B4-BE49-F238E27FC236}">
                  <a16:creationId xmlns:a16="http://schemas.microsoft.com/office/drawing/2014/main" id="{0641862A-32AD-1D56-0C7E-68F2374F721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2"/>
              </a:graphicData>
            </a:graphic>
          </wp:inline>
        </w:drawing>
      </w:r>
    </w:p>
    <w:p w14:paraId="72C436B7" w14:textId="25B7DADA" w:rsidR="00D67821" w:rsidRDefault="00667FEA" w:rsidP="00D67821">
      <w:pPr>
        <w:pStyle w:val="BodyText"/>
      </w:pPr>
      <w:r>
        <w:t>Expanding the span of service</w:t>
      </w:r>
      <w:r w:rsidR="009D0E68">
        <w:t xml:space="preserve">, connecting to new destinations, and </w:t>
      </w:r>
      <w:r w:rsidR="003D04E0">
        <w:t xml:space="preserve">increasing frequency were the top priorities for survey respondents. </w:t>
      </w:r>
      <w:r w:rsidR="00D67821">
        <w:t>Responses indicated that the biggest improvement SRTA should make over the next five years is to increase service late at night and early in the morning, with 40</w:t>
      </w:r>
      <w:r w:rsidR="00E33F1E">
        <w:t> </w:t>
      </w:r>
      <w:r w:rsidR="00D67821">
        <w:t xml:space="preserve">percent of respondents choosing that option. </w:t>
      </w:r>
      <w:r w:rsidR="00E33F1E">
        <w:t>Eighteen </w:t>
      </w:r>
      <w:r w:rsidR="00D67821">
        <w:t>percent of respondents chose connecting to more places outside of Fall River and New Bedford as the biggest improvement, 13</w:t>
      </w:r>
      <w:r w:rsidR="00E33F1E">
        <w:t> </w:t>
      </w:r>
      <w:r w:rsidR="00D67821">
        <w:t>percent chose to increase bus frequency, 13</w:t>
      </w:r>
      <w:r w:rsidR="00E33F1E">
        <w:t> </w:t>
      </w:r>
      <w:r w:rsidR="00D67821">
        <w:t>percent chose increase weekend service, 9</w:t>
      </w:r>
      <w:r w:rsidR="00E33F1E">
        <w:t> </w:t>
      </w:r>
      <w:r w:rsidR="00D67821">
        <w:t>percent chose bus stop improvements, and 7</w:t>
      </w:r>
      <w:r w:rsidR="00E33F1E">
        <w:t> </w:t>
      </w:r>
      <w:r w:rsidR="00D67821">
        <w:t>percent chose improved accuracy for the SRTA Bustracker app (</w:t>
      </w:r>
      <w:r w:rsidR="00D67821">
        <w:fldChar w:fldCharType="begin"/>
      </w:r>
      <w:r w:rsidR="00D67821">
        <w:instrText xml:space="preserve"> REF _Ref212457759 \h </w:instrText>
      </w:r>
      <w:r w:rsidR="00D67821">
        <w:fldChar w:fldCharType="separate"/>
      </w:r>
      <w:r w:rsidR="00E4623A">
        <w:t xml:space="preserve">Figure </w:t>
      </w:r>
      <w:r w:rsidR="00E4623A">
        <w:rPr>
          <w:noProof/>
        </w:rPr>
        <w:t>44</w:t>
      </w:r>
      <w:r w:rsidR="00D67821">
        <w:fldChar w:fldCharType="end"/>
      </w:r>
      <w:r w:rsidR="00D67821">
        <w:t>).</w:t>
      </w:r>
    </w:p>
    <w:p w14:paraId="3A29B490" w14:textId="3EB59A2C" w:rsidR="00D67821" w:rsidRDefault="00D67821" w:rsidP="00D67821">
      <w:pPr>
        <w:pStyle w:val="Caption"/>
      </w:pPr>
      <w:bookmarkStart w:id="385" w:name="_Ref212457759"/>
      <w:bookmarkStart w:id="386" w:name="_Toc222142742"/>
      <w:r>
        <w:t xml:space="preserve">Figure </w:t>
      </w:r>
      <w:r w:rsidR="00686922">
        <w:fldChar w:fldCharType="begin"/>
      </w:r>
      <w:r w:rsidR="00686922">
        <w:instrText xml:space="preserve"> SEQ Figure \* ARABIC </w:instrText>
      </w:r>
      <w:r w:rsidR="00686922">
        <w:fldChar w:fldCharType="separate"/>
      </w:r>
      <w:r w:rsidR="00E4623A">
        <w:rPr>
          <w:noProof/>
        </w:rPr>
        <w:t>44</w:t>
      </w:r>
      <w:r w:rsidR="00686922">
        <w:fldChar w:fldCharType="end"/>
      </w:r>
      <w:bookmarkEnd w:id="385"/>
      <w:r>
        <w:t>. What is the biggest improvement that SRTA should make over the next 5 years?</w:t>
      </w:r>
      <w:bookmarkEnd w:id="386"/>
    </w:p>
    <w:p w14:paraId="6D00D958" w14:textId="77777777" w:rsidR="00D67821" w:rsidRDefault="00D67821" w:rsidP="00122AFF">
      <w:pPr>
        <w:pStyle w:val="BodyText"/>
      </w:pPr>
      <w:r w:rsidRPr="00166042">
        <w:rPr>
          <w:rStyle w:val="FootnoteReference"/>
          <w:rFonts w:ascii="Avenir Next LT Pro" w:hAnsi="Avenir Next LT Pro"/>
          <w:noProof/>
          <w:vertAlign w:val="baseline"/>
        </w:rPr>
        <w:drawing>
          <wp:inline distT="0" distB="0" distL="0" distR="0" wp14:anchorId="14280EAB" wp14:editId="20BC34E9">
            <wp:extent cx="5943600" cy="3200400"/>
            <wp:effectExtent l="0" t="0" r="0" b="0"/>
            <wp:docPr id="2084167103" name="Chart 1" descr="Bar chart showing the biggest improvement SRTA could make in the next five years. The most common response was to increase service late at night and earlier in the morning.">
              <a:extLst xmlns:a="http://schemas.openxmlformats.org/drawingml/2006/main">
                <a:ext uri="{FF2B5EF4-FFF2-40B4-BE49-F238E27FC236}">
                  <a16:creationId xmlns:a16="http://schemas.microsoft.com/office/drawing/2014/main" id="{3376C6FE-27E8-67D5-E5E5-60E448F488E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3"/>
              </a:graphicData>
            </a:graphic>
          </wp:inline>
        </w:drawing>
      </w:r>
    </w:p>
    <w:p w14:paraId="549EE76C" w14:textId="6EA07FF0" w:rsidR="00D67821" w:rsidRDefault="001A0C5F" w:rsidP="00D67821">
      <w:pPr>
        <w:pStyle w:val="BodyText"/>
      </w:pPr>
      <w:r>
        <w:lastRenderedPageBreak/>
        <w:t xml:space="preserve">When examining which types of improvements to existing service </w:t>
      </w:r>
      <w:r w:rsidR="00AB3DEB">
        <w:t>were</w:t>
      </w:r>
      <w:r>
        <w:t xml:space="preserve"> important, </w:t>
      </w:r>
      <w:r w:rsidR="00AB3DEB">
        <w:t xml:space="preserve">frequency and later schedules were the most popular. </w:t>
      </w:r>
      <w:r w:rsidR="00D67821">
        <w:t>Responses indicated that, in terms of preferences on bus routes coming more often or running earlier or later, 46</w:t>
      </w:r>
      <w:r w:rsidR="001F058D">
        <w:t> </w:t>
      </w:r>
      <w:r w:rsidR="00D67821">
        <w:t>percent of respondents chose bus routes that come more often, 38</w:t>
      </w:r>
      <w:r w:rsidR="001F058D">
        <w:t> </w:t>
      </w:r>
      <w:r w:rsidR="00D67821">
        <w:t>percent chose bus routes that run later at night, and 16</w:t>
      </w:r>
      <w:r w:rsidR="001F058D">
        <w:t> </w:t>
      </w:r>
      <w:r w:rsidR="00D67821">
        <w:t>percent chose bus routes that run earlier in the morning (</w:t>
      </w:r>
      <w:r w:rsidR="00D67821">
        <w:fldChar w:fldCharType="begin"/>
      </w:r>
      <w:r w:rsidR="00D67821">
        <w:instrText xml:space="preserve"> REF _Ref212457776 \h </w:instrText>
      </w:r>
      <w:r w:rsidR="00D67821">
        <w:fldChar w:fldCharType="separate"/>
      </w:r>
      <w:r w:rsidR="00E4623A">
        <w:t xml:space="preserve">Figure </w:t>
      </w:r>
      <w:r w:rsidR="00E4623A">
        <w:rPr>
          <w:noProof/>
        </w:rPr>
        <w:t>45</w:t>
      </w:r>
      <w:r w:rsidR="00D67821">
        <w:fldChar w:fldCharType="end"/>
      </w:r>
      <w:r w:rsidR="00D67821">
        <w:t>).</w:t>
      </w:r>
    </w:p>
    <w:p w14:paraId="6F210E25" w14:textId="68710A71" w:rsidR="00D67821" w:rsidRDefault="00D67821" w:rsidP="00D67821">
      <w:pPr>
        <w:pStyle w:val="Caption"/>
      </w:pPr>
      <w:bookmarkStart w:id="387" w:name="_Ref212457776"/>
      <w:bookmarkStart w:id="388" w:name="_Toc222142743"/>
      <w:r>
        <w:t xml:space="preserve">Figure </w:t>
      </w:r>
      <w:r w:rsidR="00686922">
        <w:fldChar w:fldCharType="begin"/>
      </w:r>
      <w:r w:rsidR="00686922">
        <w:instrText xml:space="preserve"> SEQ Figure \* ARABIC </w:instrText>
      </w:r>
      <w:r w:rsidR="00686922">
        <w:fldChar w:fldCharType="separate"/>
      </w:r>
      <w:r w:rsidR="00E4623A">
        <w:rPr>
          <w:noProof/>
        </w:rPr>
        <w:t>45</w:t>
      </w:r>
      <w:r w:rsidR="00686922">
        <w:fldChar w:fldCharType="end"/>
      </w:r>
      <w:bookmarkEnd w:id="387"/>
      <w:r>
        <w:t>. Do you prefer bus routes that come more often or run earlier in the morning/later at night?</w:t>
      </w:r>
      <w:bookmarkEnd w:id="388"/>
    </w:p>
    <w:p w14:paraId="2B692A7E" w14:textId="01CBACDE" w:rsidR="00997C6C" w:rsidRPr="00997C6C" w:rsidRDefault="00997C6C" w:rsidP="0064447E">
      <w:pPr>
        <w:pStyle w:val="BodyText"/>
      </w:pPr>
      <w:r>
        <w:rPr>
          <w:noProof/>
        </w:rPr>
        <w:drawing>
          <wp:inline distT="0" distB="0" distL="0" distR="0" wp14:anchorId="7DB36F07" wp14:editId="66A9A3B0">
            <wp:extent cx="5943600" cy="3200400"/>
            <wp:effectExtent l="0" t="0" r="0" b="0"/>
            <wp:docPr id="2030323194" name="Chart 1" descr="Pie chart of survey responses showing the top answer as bus routes that come more often at 46 percent, followed by bus routes that run later at night at 38 percent.">
              <a:extLst xmlns:a="http://schemas.openxmlformats.org/drawingml/2006/main">
                <a:ext uri="{FF2B5EF4-FFF2-40B4-BE49-F238E27FC236}">
                  <a16:creationId xmlns:a16="http://schemas.microsoft.com/office/drawing/2014/main" id="{10306748-6F88-3CA7-674F-E5B54F4BC4B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4"/>
              </a:graphicData>
            </a:graphic>
          </wp:inline>
        </w:drawing>
      </w:r>
    </w:p>
    <w:p w14:paraId="44B800BD" w14:textId="4B760D32" w:rsidR="00DA4339" w:rsidRDefault="00DA4339" w:rsidP="00D67821">
      <w:pPr>
        <w:pStyle w:val="BodyText"/>
      </w:pPr>
      <w:r>
        <w:t xml:space="preserve">Respondents were </w:t>
      </w:r>
      <w:r w:rsidR="00110127">
        <w:t xml:space="preserve">also </w:t>
      </w:r>
      <w:r>
        <w:t xml:space="preserve">asked </w:t>
      </w:r>
      <w:r w:rsidR="00110127">
        <w:t xml:space="preserve">about locations </w:t>
      </w:r>
      <w:r>
        <w:t>where they would like to see bus stop improvements</w:t>
      </w:r>
      <w:r w:rsidR="00151453">
        <w:t>, including benches</w:t>
      </w:r>
      <w:r w:rsidR="004D3BEA">
        <w:t xml:space="preserve">, bus shelters, and other items, </w:t>
      </w:r>
      <w:r w:rsidR="004E5876">
        <w:t>and to</w:t>
      </w:r>
      <w:r w:rsidR="004D3BEA">
        <w:t xml:space="preserve"> specify what and which station. For a full list of responses</w:t>
      </w:r>
      <w:r w:rsidR="00D35D1D">
        <w:t>,</w:t>
      </w:r>
      <w:r w:rsidR="004D3BEA">
        <w:t xml:space="preserve"> refer</w:t>
      </w:r>
      <w:r w:rsidR="00D35D1D">
        <w:t xml:space="preserve"> to</w:t>
      </w:r>
      <w:r w:rsidR="004D3BEA">
        <w:t xml:space="preserve"> </w:t>
      </w:r>
      <w:r w:rsidR="00A42CFB">
        <w:t>A</w:t>
      </w:r>
      <w:r w:rsidR="004D3BEA">
        <w:t xml:space="preserve">ppendix C. </w:t>
      </w:r>
    </w:p>
    <w:p w14:paraId="43E0A49D" w14:textId="0BFB5F41" w:rsidR="00D67821" w:rsidRDefault="00110127" w:rsidP="00D67821">
      <w:pPr>
        <w:pStyle w:val="BodyText"/>
      </w:pPr>
      <w:r>
        <w:t xml:space="preserve">Fare-free service </w:t>
      </w:r>
      <w:r w:rsidR="00672B6A">
        <w:t xml:space="preserve">has remained a popular implementation for SRTA. </w:t>
      </w:r>
      <w:r w:rsidR="00D67821">
        <w:t>Responses indicated that 79</w:t>
      </w:r>
      <w:r w:rsidR="001F058D">
        <w:t> </w:t>
      </w:r>
      <w:r w:rsidR="00D67821">
        <w:t>percent of respondents would prefer fare-free service to continue, 14</w:t>
      </w:r>
      <w:r w:rsidR="001F058D">
        <w:t> </w:t>
      </w:r>
      <w:r w:rsidR="00D67821">
        <w:t>percent would prefer a return to paid service, and 7</w:t>
      </w:r>
      <w:r w:rsidR="001F058D">
        <w:t> </w:t>
      </w:r>
      <w:r w:rsidR="00D67821">
        <w:t xml:space="preserve">percent said they did not </w:t>
      </w:r>
      <w:r w:rsidR="00FB612A">
        <w:t xml:space="preserve">know </w:t>
      </w:r>
      <w:r w:rsidR="00D67821">
        <w:t>what they preferred (</w:t>
      </w:r>
      <w:r w:rsidR="00D67821">
        <w:fldChar w:fldCharType="begin"/>
      </w:r>
      <w:r w:rsidR="00D67821">
        <w:instrText xml:space="preserve"> REF _Ref212458731 \h </w:instrText>
      </w:r>
      <w:r w:rsidR="00D67821">
        <w:fldChar w:fldCharType="separate"/>
      </w:r>
      <w:r w:rsidR="00E4623A">
        <w:t xml:space="preserve">Figure </w:t>
      </w:r>
      <w:r w:rsidR="00E4623A">
        <w:rPr>
          <w:noProof/>
        </w:rPr>
        <w:t>46</w:t>
      </w:r>
      <w:r w:rsidR="00D67821">
        <w:fldChar w:fldCharType="end"/>
      </w:r>
      <w:r w:rsidR="00D67821">
        <w:t>).</w:t>
      </w:r>
    </w:p>
    <w:p w14:paraId="1C17E1B2" w14:textId="29DEAF6A" w:rsidR="00D67821" w:rsidRDefault="00D67821" w:rsidP="00D67821">
      <w:pPr>
        <w:pStyle w:val="Caption"/>
      </w:pPr>
      <w:bookmarkStart w:id="389" w:name="_Ref212458731"/>
      <w:bookmarkStart w:id="390" w:name="_Toc222142744"/>
      <w:r>
        <w:lastRenderedPageBreak/>
        <w:t xml:space="preserve">Figure </w:t>
      </w:r>
      <w:r w:rsidR="00686922">
        <w:fldChar w:fldCharType="begin"/>
      </w:r>
      <w:r w:rsidR="00686922">
        <w:instrText xml:space="preserve"> SEQ Figure \* ARABIC </w:instrText>
      </w:r>
      <w:r w:rsidR="00686922">
        <w:fldChar w:fldCharType="separate"/>
      </w:r>
      <w:r w:rsidR="00E4623A">
        <w:rPr>
          <w:noProof/>
        </w:rPr>
        <w:t>46</w:t>
      </w:r>
      <w:r w:rsidR="00686922">
        <w:fldChar w:fldCharType="end"/>
      </w:r>
      <w:bookmarkEnd w:id="389"/>
      <w:r>
        <w:t>. Would you prefer fare-free service to continue or return to paid service?</w:t>
      </w:r>
      <w:bookmarkEnd w:id="390"/>
    </w:p>
    <w:p w14:paraId="5B3A2827" w14:textId="77777777" w:rsidR="00D67821" w:rsidRDefault="00D67821" w:rsidP="00345896">
      <w:pPr>
        <w:pStyle w:val="BodyText"/>
      </w:pPr>
      <w:r>
        <w:rPr>
          <w:noProof/>
        </w:rPr>
        <w:drawing>
          <wp:inline distT="0" distB="0" distL="0" distR="0" wp14:anchorId="4D29C80D" wp14:editId="46702602">
            <wp:extent cx="5943600" cy="3200400"/>
            <wp:effectExtent l="0" t="0" r="0" b="0"/>
            <wp:docPr id="1923718545" name="Chart 1" descr="Pie chart showing preference for continued fare-free service. Most responses indicate people want fare-free service to continue.">
              <a:extLst xmlns:a="http://schemas.openxmlformats.org/drawingml/2006/main">
                <a:ext uri="{FF2B5EF4-FFF2-40B4-BE49-F238E27FC236}">
                  <a16:creationId xmlns:a16="http://schemas.microsoft.com/office/drawing/2014/main" id="{56124B19-CA53-DE95-DA51-C7287529E84E}"/>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5"/>
              </a:graphicData>
            </a:graphic>
          </wp:inline>
        </w:drawing>
      </w:r>
    </w:p>
    <w:p w14:paraId="61234CBD" w14:textId="2F2859D5" w:rsidR="00D67821" w:rsidRDefault="00C769EA" w:rsidP="00D67821">
      <w:pPr>
        <w:pStyle w:val="BodyText"/>
      </w:pPr>
      <w:r>
        <w:t>S</w:t>
      </w:r>
      <w:r w:rsidR="00A5691B">
        <w:t xml:space="preserve">urvey respondents were asked for their opinion about changing </w:t>
      </w:r>
      <w:r w:rsidR="00985CB6">
        <w:t>a specific service name</w:t>
      </w:r>
      <w:r>
        <w:t xml:space="preserve">, reflecting the </w:t>
      </w:r>
      <w:r w:rsidR="00F91EB0">
        <w:t xml:space="preserve">entire Fort Taber Park </w:t>
      </w:r>
      <w:r w:rsidR="000840B7">
        <w:t xml:space="preserve">instead of the Fort Rodman </w:t>
      </w:r>
      <w:r w:rsidR="00352921">
        <w:t>structure within the park</w:t>
      </w:r>
      <w:r w:rsidR="00985CB6">
        <w:t xml:space="preserve">. </w:t>
      </w:r>
      <w:r w:rsidR="00D67821">
        <w:t xml:space="preserve">Responses indicated that, in terms of renaming the Fort Rodman bus to Fort </w:t>
      </w:r>
      <w:r w:rsidR="00A01E5C">
        <w:t>Taber</w:t>
      </w:r>
      <w:r w:rsidR="00D67821">
        <w:t>, 58</w:t>
      </w:r>
      <w:r w:rsidR="001F058D">
        <w:t> </w:t>
      </w:r>
      <w:r w:rsidR="00D67821">
        <w:t>percent of respondents had no preference, 30</w:t>
      </w:r>
      <w:r w:rsidR="001F058D">
        <w:t> </w:t>
      </w:r>
      <w:r w:rsidR="00D67821">
        <w:t>percent said yes, and 12</w:t>
      </w:r>
      <w:r w:rsidR="001F058D">
        <w:t> </w:t>
      </w:r>
      <w:r w:rsidR="00D67821">
        <w:t>percent said no (</w:t>
      </w:r>
      <w:r w:rsidR="00D67821">
        <w:fldChar w:fldCharType="begin"/>
      </w:r>
      <w:r w:rsidR="00D67821">
        <w:instrText xml:space="preserve"> REF _Ref212458751 \h </w:instrText>
      </w:r>
      <w:r w:rsidR="00D67821">
        <w:fldChar w:fldCharType="separate"/>
      </w:r>
      <w:r w:rsidR="00E4623A">
        <w:t xml:space="preserve">Figure </w:t>
      </w:r>
      <w:r w:rsidR="00E4623A">
        <w:rPr>
          <w:noProof/>
        </w:rPr>
        <w:t>47</w:t>
      </w:r>
      <w:r w:rsidR="00D67821">
        <w:fldChar w:fldCharType="end"/>
      </w:r>
      <w:r w:rsidR="00D67821">
        <w:t>).</w:t>
      </w:r>
    </w:p>
    <w:p w14:paraId="2243D012" w14:textId="31F6BE0F" w:rsidR="00D67821" w:rsidRDefault="00D67821" w:rsidP="00D67821">
      <w:pPr>
        <w:pStyle w:val="Caption"/>
      </w:pPr>
      <w:bookmarkStart w:id="391" w:name="_Ref212458751"/>
      <w:bookmarkStart w:id="392" w:name="_Toc222142745"/>
      <w:r>
        <w:t xml:space="preserve">Figure </w:t>
      </w:r>
      <w:r w:rsidR="00686922">
        <w:fldChar w:fldCharType="begin"/>
      </w:r>
      <w:r w:rsidR="00686922">
        <w:instrText xml:space="preserve"> SEQ Figure \* ARABIC </w:instrText>
      </w:r>
      <w:r w:rsidR="00686922">
        <w:fldChar w:fldCharType="separate"/>
      </w:r>
      <w:r w:rsidR="00E4623A">
        <w:rPr>
          <w:noProof/>
        </w:rPr>
        <w:t>47</w:t>
      </w:r>
      <w:r w:rsidR="00686922">
        <w:fldChar w:fldCharType="end"/>
      </w:r>
      <w:bookmarkEnd w:id="391"/>
      <w:r>
        <w:t xml:space="preserve">. Would you like to see the Fort Rodman bus route renamed Fort </w:t>
      </w:r>
      <w:r w:rsidR="00A01E5C">
        <w:t>Taber</w:t>
      </w:r>
      <w:r>
        <w:t>?</w:t>
      </w:r>
      <w:bookmarkEnd w:id="392"/>
    </w:p>
    <w:p w14:paraId="1E91FB1D" w14:textId="77777777" w:rsidR="00D67821" w:rsidRDefault="00D67821" w:rsidP="00345896">
      <w:pPr>
        <w:pStyle w:val="BodyText"/>
      </w:pPr>
      <w:r>
        <w:rPr>
          <w:noProof/>
        </w:rPr>
        <w:drawing>
          <wp:inline distT="0" distB="0" distL="0" distR="0" wp14:anchorId="46663F53" wp14:editId="7D9E0310">
            <wp:extent cx="5943600" cy="3200400"/>
            <wp:effectExtent l="0" t="0" r="0" b="0"/>
            <wp:docPr id="961690246" name="Chart 1" descr="Pie chart of survey responses asking if people would like to rename the Fort Rodman route to Fort Tabor. Most people didn't have a preference, less than 1/3 agreed with the idea.">
              <a:extLst xmlns:a="http://schemas.openxmlformats.org/drawingml/2006/main">
                <a:ext uri="{FF2B5EF4-FFF2-40B4-BE49-F238E27FC236}">
                  <a16:creationId xmlns:a16="http://schemas.microsoft.com/office/drawing/2014/main" id="{494851A3-4F15-3619-4888-40D797EACDA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6"/>
              </a:graphicData>
            </a:graphic>
          </wp:inline>
        </w:drawing>
      </w:r>
    </w:p>
    <w:p w14:paraId="615B4054" w14:textId="54A1992F" w:rsidR="00D67821" w:rsidRDefault="00D67821" w:rsidP="00D67821">
      <w:pPr>
        <w:pStyle w:val="BodyText"/>
      </w:pPr>
      <w:r>
        <w:t xml:space="preserve">When asked about their primary mode of transportation, </w:t>
      </w:r>
      <w:r w:rsidR="00434E6A">
        <w:t>the majority (</w:t>
      </w:r>
      <w:r>
        <w:t>75</w:t>
      </w:r>
      <w:r w:rsidR="001F058D">
        <w:t> </w:t>
      </w:r>
      <w:r>
        <w:t>percent</w:t>
      </w:r>
      <w:r w:rsidR="00434E6A">
        <w:t>)</w:t>
      </w:r>
      <w:r>
        <w:t xml:space="preserve"> of respondents said they use SRTA bus or other SRTA services (</w:t>
      </w:r>
      <w:r>
        <w:fldChar w:fldCharType="begin"/>
      </w:r>
      <w:r>
        <w:instrText xml:space="preserve"> REF _Ref212458803 \h  \* MERGEFORMAT </w:instrText>
      </w:r>
      <w:r>
        <w:fldChar w:fldCharType="separate"/>
      </w:r>
      <w:r w:rsidR="00E4623A">
        <w:t xml:space="preserve">Figure </w:t>
      </w:r>
      <w:r w:rsidR="00E4623A">
        <w:rPr>
          <w:noProof/>
        </w:rPr>
        <w:t>48</w:t>
      </w:r>
      <w:r>
        <w:fldChar w:fldCharType="end"/>
      </w:r>
      <w:r>
        <w:t>). Other responses included walking (9</w:t>
      </w:r>
      <w:r w:rsidR="001F058D">
        <w:t> </w:t>
      </w:r>
      <w:r>
        <w:t>percent), driving in their car (5</w:t>
      </w:r>
      <w:r w:rsidR="001F058D">
        <w:t> </w:t>
      </w:r>
      <w:r>
        <w:t>percent), the MBTA Fall River/New Bedford Line (4</w:t>
      </w:r>
      <w:r w:rsidR="001F058D">
        <w:t> </w:t>
      </w:r>
      <w:r>
        <w:t>percent), Uber/Lyft (2</w:t>
      </w:r>
      <w:r w:rsidR="001F058D">
        <w:t> </w:t>
      </w:r>
      <w:r>
        <w:t>percent), and carpooling/getting a ride (1</w:t>
      </w:r>
      <w:r w:rsidR="001F058D">
        <w:t> </w:t>
      </w:r>
      <w:r>
        <w:t>percent). Four</w:t>
      </w:r>
      <w:r w:rsidR="00685A4E">
        <w:t> </w:t>
      </w:r>
      <w:r>
        <w:t xml:space="preserve">percent responded “other,” and no one selected taxi or bicycle. </w:t>
      </w:r>
    </w:p>
    <w:p w14:paraId="04BFCA95" w14:textId="117D128A" w:rsidR="00D67821" w:rsidRDefault="00D67821" w:rsidP="00D67821">
      <w:pPr>
        <w:pStyle w:val="Caption"/>
      </w:pPr>
      <w:bookmarkStart w:id="393" w:name="_Ref212458803"/>
      <w:bookmarkStart w:id="394" w:name="_Toc222142746"/>
      <w:r>
        <w:lastRenderedPageBreak/>
        <w:t xml:space="preserve">Figure </w:t>
      </w:r>
      <w:r w:rsidR="00686922">
        <w:fldChar w:fldCharType="begin"/>
      </w:r>
      <w:r w:rsidR="00686922">
        <w:instrText xml:space="preserve"> SEQ Figure \* ARABIC </w:instrText>
      </w:r>
      <w:r w:rsidR="00686922">
        <w:fldChar w:fldCharType="separate"/>
      </w:r>
      <w:r w:rsidR="00E4623A">
        <w:rPr>
          <w:noProof/>
        </w:rPr>
        <w:t>48</w:t>
      </w:r>
      <w:r w:rsidR="00686922">
        <w:fldChar w:fldCharType="end"/>
      </w:r>
      <w:bookmarkEnd w:id="393"/>
      <w:r>
        <w:t>. What is your primary mode of transportation?</w:t>
      </w:r>
      <w:bookmarkEnd w:id="394"/>
    </w:p>
    <w:p w14:paraId="4CCB7777" w14:textId="77109C0C" w:rsidR="00D67821" w:rsidRDefault="00436E9E" w:rsidP="00345896">
      <w:pPr>
        <w:pStyle w:val="BodyText"/>
      </w:pPr>
      <w:r>
        <w:rPr>
          <w:noProof/>
        </w:rPr>
        <w:drawing>
          <wp:inline distT="0" distB="0" distL="0" distR="0" wp14:anchorId="07141104" wp14:editId="7BA57253">
            <wp:extent cx="5943600" cy="3657600"/>
            <wp:effectExtent l="0" t="0" r="0" b="0"/>
            <wp:docPr id="2088455304" name="Chart 1" descr="Bar chart of survey results showing that a large majority at 75 percent answered that SRTA bus or other services are their primary mode of transportation.">
              <a:extLst xmlns:a="http://schemas.openxmlformats.org/drawingml/2006/main">
                <a:ext uri="{FF2B5EF4-FFF2-40B4-BE49-F238E27FC236}">
                  <a16:creationId xmlns:a16="http://schemas.microsoft.com/office/drawing/2014/main" id="{EA388B7C-C6FD-38AC-7A1E-BBC59F01442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7"/>
              </a:graphicData>
            </a:graphic>
          </wp:inline>
        </w:drawing>
      </w:r>
    </w:p>
    <w:p w14:paraId="34B2F90E" w14:textId="1370412D" w:rsidR="00D67821" w:rsidRDefault="00D67821" w:rsidP="00D67821">
      <w:pPr>
        <w:pStyle w:val="BodyText"/>
      </w:pPr>
      <w:r>
        <w:t>In terms of race/ethnicity, when asked to select from all choices that apply, 54</w:t>
      </w:r>
      <w:r w:rsidR="00685A4E">
        <w:t> </w:t>
      </w:r>
      <w:r>
        <w:t>percent of respondents identified as White (Non-Hispanic), 20</w:t>
      </w:r>
      <w:r w:rsidR="00685A4E">
        <w:t> </w:t>
      </w:r>
      <w:r>
        <w:t>percent as Hispanic or Latino, 9</w:t>
      </w:r>
      <w:r w:rsidR="00685A4E">
        <w:t> </w:t>
      </w:r>
      <w:r>
        <w:t>percent as Black or African American, 7</w:t>
      </w:r>
      <w:r w:rsidR="00685A4E">
        <w:t> </w:t>
      </w:r>
      <w:r>
        <w:t>percent as Cape Verdean, 5</w:t>
      </w:r>
      <w:r w:rsidR="00685A4E">
        <w:t> </w:t>
      </w:r>
      <w:r>
        <w:t>percent as “other,” 3</w:t>
      </w:r>
      <w:r w:rsidR="00685A4E">
        <w:t> </w:t>
      </w:r>
      <w:r>
        <w:t>percent as American Indian or Alaska Native (</w:t>
      </w:r>
      <w:r>
        <w:fldChar w:fldCharType="begin"/>
      </w:r>
      <w:r>
        <w:instrText xml:space="preserve"> REF _Ref212458835 \h  \* MERGEFORMAT </w:instrText>
      </w:r>
      <w:r>
        <w:fldChar w:fldCharType="separate"/>
      </w:r>
      <w:r w:rsidR="00E4623A">
        <w:t xml:space="preserve">Figure </w:t>
      </w:r>
      <w:r w:rsidR="00E4623A">
        <w:rPr>
          <w:noProof/>
        </w:rPr>
        <w:t>49</w:t>
      </w:r>
      <w:r>
        <w:fldChar w:fldCharType="end"/>
      </w:r>
      <w:r>
        <w:t>). Fifteen</w:t>
      </w:r>
      <w:r w:rsidR="00685A4E">
        <w:t> </w:t>
      </w:r>
      <w:r>
        <w:t>percent preferred not to answer, and no one selected Guatemalan Mayan or Native Hawaiian/Pacific Islander.</w:t>
      </w:r>
      <w:r w:rsidR="00677E6D">
        <w:t xml:space="preserve"> </w:t>
      </w:r>
    </w:p>
    <w:p w14:paraId="51096C58" w14:textId="7281AD3D" w:rsidR="00D67821" w:rsidRDefault="00D67821" w:rsidP="00D67821">
      <w:pPr>
        <w:pStyle w:val="Caption"/>
      </w:pPr>
      <w:bookmarkStart w:id="395" w:name="_Ref212458835"/>
      <w:bookmarkStart w:id="396" w:name="_Toc222142747"/>
      <w:r>
        <w:lastRenderedPageBreak/>
        <w:t xml:space="preserve">Figure </w:t>
      </w:r>
      <w:r w:rsidR="00686922">
        <w:fldChar w:fldCharType="begin"/>
      </w:r>
      <w:r w:rsidR="00686922">
        <w:instrText xml:space="preserve"> SEQ Figure \* ARABIC </w:instrText>
      </w:r>
      <w:r w:rsidR="00686922">
        <w:fldChar w:fldCharType="separate"/>
      </w:r>
      <w:r w:rsidR="00E4623A">
        <w:rPr>
          <w:noProof/>
        </w:rPr>
        <w:t>49</w:t>
      </w:r>
      <w:r w:rsidR="00686922">
        <w:fldChar w:fldCharType="end"/>
      </w:r>
      <w:bookmarkEnd w:id="395"/>
      <w:r>
        <w:t>. What is your race/ethnicity (select all that apply)?</w:t>
      </w:r>
      <w:bookmarkEnd w:id="396"/>
    </w:p>
    <w:p w14:paraId="718E5923" w14:textId="3D155C10" w:rsidR="00D67821" w:rsidRDefault="0041706F" w:rsidP="00345896">
      <w:pPr>
        <w:pStyle w:val="BodyText"/>
      </w:pPr>
      <w:r>
        <w:rPr>
          <w:noProof/>
        </w:rPr>
        <w:drawing>
          <wp:inline distT="0" distB="0" distL="0" distR="0" wp14:anchorId="4658DD02" wp14:editId="284FE929">
            <wp:extent cx="5943600" cy="3657600"/>
            <wp:effectExtent l="0" t="0" r="0" b="0"/>
            <wp:docPr id="1645961708" name="Chart 1" descr="Bar chart of survey results showing most respondents (54 percent) answered White (Non-Hispanic) followed by 20 percent Hispanic or Latino.">
              <a:extLst xmlns:a="http://schemas.openxmlformats.org/drawingml/2006/main">
                <a:ext uri="{FF2B5EF4-FFF2-40B4-BE49-F238E27FC236}">
                  <a16:creationId xmlns:a16="http://schemas.microsoft.com/office/drawing/2014/main" id="{DFDBF108-57DF-01AE-3556-7C284C358F32}"/>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8"/>
              </a:graphicData>
            </a:graphic>
          </wp:inline>
        </w:drawing>
      </w:r>
    </w:p>
    <w:p w14:paraId="7CFE8680" w14:textId="32860E28" w:rsidR="00D67821" w:rsidRDefault="00D67821" w:rsidP="00D67821">
      <w:pPr>
        <w:pStyle w:val="BodyText"/>
      </w:pPr>
      <w:r>
        <w:t>Responses indicate that, when asked to select from all choices that apply, 91</w:t>
      </w:r>
      <w:r w:rsidR="00790CF4">
        <w:t> </w:t>
      </w:r>
      <w:r>
        <w:t>percent of respondents speak English most often at home, while 15</w:t>
      </w:r>
      <w:r w:rsidR="00790CF4">
        <w:t> </w:t>
      </w:r>
      <w:r>
        <w:t>percent speak Spanish. Additionally, 1</w:t>
      </w:r>
      <w:r w:rsidR="00790CF4">
        <w:t> </w:t>
      </w:r>
      <w:r>
        <w:t>percent reported speaking Portuguese, 1</w:t>
      </w:r>
      <w:r w:rsidR="00790CF4">
        <w:t> </w:t>
      </w:r>
      <w:r>
        <w:t>percent Haitian Creole, 4</w:t>
      </w:r>
      <w:r w:rsidR="00790CF4">
        <w:t> </w:t>
      </w:r>
      <w:r>
        <w:t>percent selected “other</w:t>
      </w:r>
      <w:r w:rsidR="005B186E">
        <w:t>,</w:t>
      </w:r>
      <w:r>
        <w:t>” and 2</w:t>
      </w:r>
      <w:r w:rsidR="00790CF4">
        <w:t> </w:t>
      </w:r>
      <w:r>
        <w:t>percent preferred not to answer (</w:t>
      </w:r>
      <w:r>
        <w:fldChar w:fldCharType="begin"/>
      </w:r>
      <w:r>
        <w:instrText xml:space="preserve"> REF _Ref212458860 \h  \* MERGEFORMAT </w:instrText>
      </w:r>
      <w:r>
        <w:fldChar w:fldCharType="separate"/>
      </w:r>
      <w:r w:rsidR="00E4623A">
        <w:t xml:space="preserve">Figure </w:t>
      </w:r>
      <w:r w:rsidR="00E4623A">
        <w:rPr>
          <w:noProof/>
        </w:rPr>
        <w:t>50</w:t>
      </w:r>
      <w:r>
        <w:fldChar w:fldCharType="end"/>
      </w:r>
      <w:r>
        <w:t>).</w:t>
      </w:r>
      <w:r w:rsidRPr="00FB6E20">
        <w:t xml:space="preserve"> </w:t>
      </w:r>
    </w:p>
    <w:p w14:paraId="4B7AE731" w14:textId="30271140" w:rsidR="00D67821" w:rsidRDefault="00D67821" w:rsidP="00D67821">
      <w:pPr>
        <w:pStyle w:val="Caption"/>
      </w:pPr>
      <w:bookmarkStart w:id="397" w:name="_Ref212458860"/>
      <w:bookmarkStart w:id="398" w:name="_Toc222142748"/>
      <w:r>
        <w:t xml:space="preserve">Figure </w:t>
      </w:r>
      <w:r w:rsidR="00686922">
        <w:fldChar w:fldCharType="begin"/>
      </w:r>
      <w:r w:rsidR="00686922">
        <w:instrText xml:space="preserve"> SEQ Figure \* ARABIC </w:instrText>
      </w:r>
      <w:r w:rsidR="00686922">
        <w:fldChar w:fldCharType="separate"/>
      </w:r>
      <w:r w:rsidR="00E4623A">
        <w:rPr>
          <w:noProof/>
        </w:rPr>
        <w:t>50</w:t>
      </w:r>
      <w:r w:rsidR="00686922">
        <w:fldChar w:fldCharType="end"/>
      </w:r>
      <w:bookmarkEnd w:id="397"/>
      <w:r>
        <w:t>. What language(s) do you speak most often at home (select all that apply)?</w:t>
      </w:r>
      <w:bookmarkEnd w:id="398"/>
    </w:p>
    <w:p w14:paraId="45042508" w14:textId="2D2AF907" w:rsidR="00D67821" w:rsidRDefault="006A1AAB" w:rsidP="00345896">
      <w:pPr>
        <w:pStyle w:val="BodyText"/>
      </w:pPr>
      <w:r>
        <w:rPr>
          <w:noProof/>
        </w:rPr>
        <w:drawing>
          <wp:inline distT="0" distB="0" distL="0" distR="0" wp14:anchorId="64EF68FA" wp14:editId="751214D8">
            <wp:extent cx="5943600" cy="3200400"/>
            <wp:effectExtent l="0" t="0" r="0" b="0"/>
            <wp:docPr id="1740478347" name="Chart 1" descr="Bar chart of survey results showing a large majority at 91 percent of respondents answered English as the language spoken most often at home.">
              <a:extLst xmlns:a="http://schemas.openxmlformats.org/drawingml/2006/main">
                <a:ext uri="{FF2B5EF4-FFF2-40B4-BE49-F238E27FC236}">
                  <a16:creationId xmlns:a16="http://schemas.microsoft.com/office/drawing/2014/main" id="{10509AFE-900A-263B-753B-CAE84C7260F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9"/>
              </a:graphicData>
            </a:graphic>
          </wp:inline>
        </w:drawing>
      </w:r>
    </w:p>
    <w:p w14:paraId="4B0D82C4" w14:textId="61189246" w:rsidR="00D67821" w:rsidRDefault="00C078F4" w:rsidP="00D67821">
      <w:pPr>
        <w:pStyle w:val="BodyText"/>
      </w:pPr>
      <w:r>
        <w:t xml:space="preserve">Respondents </w:t>
      </w:r>
      <w:r w:rsidR="00D67821">
        <w:t>indicated that</w:t>
      </w:r>
      <w:r w:rsidR="004A4335">
        <w:t>, while</w:t>
      </w:r>
      <w:r w:rsidR="00D67821">
        <w:t xml:space="preserve"> yearly household income was spread among multiple ranges</w:t>
      </w:r>
      <w:r w:rsidR="008E3D3C">
        <w:t xml:space="preserve">, </w:t>
      </w:r>
      <w:proofErr w:type="gramStart"/>
      <w:r w:rsidR="008E3D3C">
        <w:t xml:space="preserve">the majority </w:t>
      </w:r>
      <w:r>
        <w:t>of</w:t>
      </w:r>
      <w:proofErr w:type="gramEnd"/>
      <w:r>
        <w:t xml:space="preserve"> responses </w:t>
      </w:r>
      <w:r w:rsidR="008E3D3C">
        <w:t xml:space="preserve">skewed </w:t>
      </w:r>
      <w:r w:rsidR="004A4335">
        <w:t>below $50,000</w:t>
      </w:r>
      <w:r w:rsidR="00D67821">
        <w:t>. While 28</w:t>
      </w:r>
      <w:r w:rsidR="00790CF4">
        <w:t> </w:t>
      </w:r>
      <w:r w:rsidR="00D67821">
        <w:t>percent of respondents preferred not to answer, 27</w:t>
      </w:r>
      <w:r w:rsidR="00790CF4">
        <w:t> </w:t>
      </w:r>
      <w:r w:rsidR="00D67821">
        <w:t xml:space="preserve">percent said their yearly household income is under $10,000, </w:t>
      </w:r>
      <w:r w:rsidR="00D67821">
        <w:lastRenderedPageBreak/>
        <w:t>20</w:t>
      </w:r>
      <w:r w:rsidR="00790CF4">
        <w:t> </w:t>
      </w:r>
      <w:r w:rsidR="00D67821">
        <w:t>percent said it is between 10,001 and $25,000, 14</w:t>
      </w:r>
      <w:r w:rsidR="00790CF4">
        <w:t> </w:t>
      </w:r>
      <w:r w:rsidR="00D67821">
        <w:t>percent said it is between $25,001 and $50,000, 6</w:t>
      </w:r>
      <w:r w:rsidR="00790CF4">
        <w:t> </w:t>
      </w:r>
      <w:r w:rsidR="00D67821">
        <w:t>percent said it is between $50,001 and $75,000, and 5</w:t>
      </w:r>
      <w:r w:rsidR="00790CF4">
        <w:t> </w:t>
      </w:r>
      <w:r w:rsidR="00D67821">
        <w:t>percent it is more than $75,000 (</w:t>
      </w:r>
      <w:r w:rsidR="00D67821">
        <w:fldChar w:fldCharType="begin"/>
      </w:r>
      <w:r w:rsidR="00D67821">
        <w:instrText xml:space="preserve"> REF _Ref212458898 \h  \* MERGEFORMAT </w:instrText>
      </w:r>
      <w:r w:rsidR="00D67821">
        <w:fldChar w:fldCharType="separate"/>
      </w:r>
      <w:r w:rsidR="00E4623A">
        <w:t xml:space="preserve">Figure </w:t>
      </w:r>
      <w:r w:rsidR="00E4623A">
        <w:rPr>
          <w:noProof/>
        </w:rPr>
        <w:t>51</w:t>
      </w:r>
      <w:r w:rsidR="00D67821">
        <w:fldChar w:fldCharType="end"/>
      </w:r>
      <w:r w:rsidR="00D67821">
        <w:t>).</w:t>
      </w:r>
    </w:p>
    <w:p w14:paraId="605E7164" w14:textId="5C1730EC" w:rsidR="00D67821" w:rsidRDefault="00D67821" w:rsidP="00D67821">
      <w:pPr>
        <w:pStyle w:val="Caption"/>
      </w:pPr>
      <w:bookmarkStart w:id="399" w:name="_Ref212458898"/>
      <w:bookmarkStart w:id="400" w:name="_Toc222142749"/>
      <w:r>
        <w:t xml:space="preserve">Figure </w:t>
      </w:r>
      <w:r w:rsidR="00686922">
        <w:fldChar w:fldCharType="begin"/>
      </w:r>
      <w:r w:rsidR="00686922">
        <w:instrText xml:space="preserve"> SEQ Figure \* ARABIC </w:instrText>
      </w:r>
      <w:r w:rsidR="00686922">
        <w:fldChar w:fldCharType="separate"/>
      </w:r>
      <w:r w:rsidR="00E4623A">
        <w:rPr>
          <w:noProof/>
        </w:rPr>
        <w:t>51</w:t>
      </w:r>
      <w:r w:rsidR="00686922">
        <w:fldChar w:fldCharType="end"/>
      </w:r>
      <w:bookmarkEnd w:id="399"/>
      <w:r>
        <w:t>. What is your yearly household income?</w:t>
      </w:r>
      <w:bookmarkEnd w:id="400"/>
    </w:p>
    <w:p w14:paraId="22310184" w14:textId="17306BA5" w:rsidR="00D67821" w:rsidRDefault="00C734D8" w:rsidP="00345896">
      <w:pPr>
        <w:pStyle w:val="BodyText"/>
      </w:pPr>
      <w:r>
        <w:rPr>
          <w:noProof/>
        </w:rPr>
        <w:drawing>
          <wp:inline distT="0" distB="0" distL="0" distR="0" wp14:anchorId="2ADC5B2D" wp14:editId="2C9EAAF1">
            <wp:extent cx="5943600" cy="3657600"/>
            <wp:effectExtent l="0" t="0" r="0" b="0"/>
            <wp:docPr id="890211915" name="Chart 1" descr="Bar chart of survey results showing that though 28 percent preferred not to answer the question, the next most popular answer at 27 percent was a yearly household income of less than $10,000.">
              <a:extLst xmlns:a="http://schemas.openxmlformats.org/drawingml/2006/main">
                <a:ext uri="{FF2B5EF4-FFF2-40B4-BE49-F238E27FC236}">
                  <a16:creationId xmlns:a16="http://schemas.microsoft.com/office/drawing/2014/main" id="{57C604FB-3049-7F63-E013-8CE1C2B1015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0"/>
              </a:graphicData>
            </a:graphic>
          </wp:inline>
        </w:drawing>
      </w:r>
    </w:p>
    <w:p w14:paraId="4D13E5EA" w14:textId="77777777" w:rsidR="00D67821" w:rsidRDefault="00D67821" w:rsidP="00122AFF">
      <w:pPr>
        <w:pStyle w:val="Heading4"/>
      </w:pPr>
      <w:r w:rsidRPr="00CE414B">
        <w:t>Key Takeaways</w:t>
      </w:r>
    </w:p>
    <w:p w14:paraId="216567C1" w14:textId="32B22BBF" w:rsidR="00F12B63" w:rsidRPr="00F12B63" w:rsidRDefault="00F12B63" w:rsidP="00F12B63">
      <w:pPr>
        <w:pStyle w:val="BodyText"/>
      </w:pPr>
      <w:r>
        <w:t>The following are key takeaways from the public survey.</w:t>
      </w:r>
    </w:p>
    <w:p w14:paraId="0F682E5B" w14:textId="77777777" w:rsidR="00D67821" w:rsidRPr="00DF7055" w:rsidRDefault="00D67821" w:rsidP="00122AFF">
      <w:pPr>
        <w:pStyle w:val="ListBullet"/>
      </w:pPr>
      <w:r>
        <w:rPr>
          <w:b/>
          <w:bCs/>
        </w:rPr>
        <w:t xml:space="preserve">Desire for extended service: </w:t>
      </w:r>
      <w:r w:rsidRPr="00122AFF">
        <w:t>Riders</w:t>
      </w:r>
      <w:r>
        <w:t xml:space="preserve"> made it very clear that extended service hours, especially at night, are needed</w:t>
      </w:r>
    </w:p>
    <w:p w14:paraId="2AC72590" w14:textId="77777777" w:rsidR="00D67821" w:rsidRDefault="00D67821" w:rsidP="00122AFF">
      <w:pPr>
        <w:pStyle w:val="ListBullet"/>
      </w:pPr>
      <w:r>
        <w:rPr>
          <w:b/>
          <w:bCs/>
        </w:rPr>
        <w:t xml:space="preserve">Desire for increased service: </w:t>
      </w:r>
      <w:r>
        <w:t>Riders asked for more frequent buses along current routes to allow for less wait time if one is missed.</w:t>
      </w:r>
    </w:p>
    <w:p w14:paraId="34F8CA3F" w14:textId="668B7C8B" w:rsidR="00D67821" w:rsidRDefault="00D67821" w:rsidP="00122AFF">
      <w:pPr>
        <w:pStyle w:val="ListBullet"/>
      </w:pPr>
      <w:r>
        <w:rPr>
          <w:b/>
          <w:bCs/>
        </w:rPr>
        <w:t>Desire for bus stop upgrades and improvements:</w:t>
      </w:r>
      <w:r>
        <w:t xml:space="preserve"> Many riders weighed in about </w:t>
      </w:r>
      <w:proofErr w:type="gramStart"/>
      <w:r>
        <w:t>a number of</w:t>
      </w:r>
      <w:proofErr w:type="gramEnd"/>
      <w:r>
        <w:t xml:space="preserve"> locations, asking for benches and bus shelters and </w:t>
      </w:r>
      <w:r w:rsidRPr="00122AFF">
        <w:t>noting</w:t>
      </w:r>
      <w:r>
        <w:t xml:space="preserve"> that they are expecially important for </w:t>
      </w:r>
      <w:r w:rsidR="00C615DC">
        <w:t>older adults</w:t>
      </w:r>
      <w:r>
        <w:t xml:space="preserve">. Walmart and Stop &amp; Shop were noted frequently. </w:t>
      </w:r>
    </w:p>
    <w:p w14:paraId="4773B0EC" w14:textId="7203B236" w:rsidR="00D67821" w:rsidRPr="00DF7055" w:rsidRDefault="00D67821" w:rsidP="00122AFF">
      <w:pPr>
        <w:pStyle w:val="ListBullet"/>
      </w:pPr>
      <w:r>
        <w:rPr>
          <w:b/>
          <w:bCs/>
        </w:rPr>
        <w:t xml:space="preserve">Fare-free service is greatly appreciated: </w:t>
      </w:r>
      <w:r>
        <w:t>79</w:t>
      </w:r>
      <w:r w:rsidR="00BC6DC8">
        <w:t> </w:t>
      </w:r>
      <w:r>
        <w:t>percent of riders prefered that fare-free service remain in place.</w:t>
      </w:r>
    </w:p>
    <w:p w14:paraId="3C572600" w14:textId="77777777" w:rsidR="00D67821" w:rsidRDefault="00D67821" w:rsidP="00122AFF">
      <w:pPr>
        <w:pStyle w:val="Heading3"/>
      </w:pPr>
      <w:bookmarkStart w:id="401" w:name="_Toc222142662"/>
      <w:r>
        <w:t>2024 SRTA Rider Survey</w:t>
      </w:r>
      <w:bookmarkEnd w:id="401"/>
    </w:p>
    <w:p w14:paraId="7659A6C9" w14:textId="77777777" w:rsidR="00D67821" w:rsidRDefault="00D67821" w:rsidP="00D67821">
      <w:pPr>
        <w:pStyle w:val="BodyText"/>
      </w:pPr>
      <w:r>
        <w:t>In the fall of 2024, SRTA conducted rider surveys onboard SRTA’s 21 fixed bus routes to gather information about demographics and travel patterns. Results were taken from 1,063 surveys.</w:t>
      </w:r>
    </w:p>
    <w:p w14:paraId="68607696" w14:textId="77777777" w:rsidR="00D67821" w:rsidRDefault="00D67821" w:rsidP="00122AFF">
      <w:pPr>
        <w:pStyle w:val="Heading4"/>
      </w:pPr>
      <w:r w:rsidRPr="00DD28A9">
        <w:t xml:space="preserve">Summary </w:t>
      </w:r>
      <w:r>
        <w:t>R</w:t>
      </w:r>
      <w:r w:rsidRPr="00DD28A9">
        <w:t>esults</w:t>
      </w:r>
      <w:r>
        <w:t xml:space="preserve"> of Travel Patterns</w:t>
      </w:r>
    </w:p>
    <w:p w14:paraId="428F817A" w14:textId="47A64EA5" w:rsidR="00F12B63" w:rsidRPr="00F12B63" w:rsidRDefault="00F12B63" w:rsidP="00F12B63">
      <w:pPr>
        <w:pStyle w:val="BodyText"/>
      </w:pPr>
      <w:r>
        <w:t>Travel patterns are summarized below.</w:t>
      </w:r>
    </w:p>
    <w:p w14:paraId="57B24536" w14:textId="1A304C52" w:rsidR="00D67821" w:rsidRPr="00122AFF" w:rsidRDefault="00D67821" w:rsidP="00122AFF">
      <w:pPr>
        <w:pStyle w:val="ListBullet"/>
      </w:pPr>
      <w:r w:rsidRPr="00122AFF">
        <w:t>When asked “Where did you get on the bus you are riding right now?” the top five answers for were New Bedford Terminal (25.3</w:t>
      </w:r>
      <w:r w:rsidR="00BC6DC8">
        <w:t> </w:t>
      </w:r>
      <w:r w:rsidRPr="00122AFF">
        <w:t xml:space="preserve">percent), Fall River Terminal </w:t>
      </w:r>
      <w:r w:rsidRPr="00122AFF">
        <w:lastRenderedPageBreak/>
        <w:t>(21.6</w:t>
      </w:r>
      <w:r w:rsidR="00BC6DC8">
        <w:t> </w:t>
      </w:r>
      <w:r w:rsidRPr="00122AFF">
        <w:t>percent), Market Basket (3.9</w:t>
      </w:r>
      <w:r w:rsidR="00BC6DC8">
        <w:t> </w:t>
      </w:r>
      <w:r w:rsidRPr="00122AFF">
        <w:t>percent), Stop &amp; Shop (3.1</w:t>
      </w:r>
      <w:r w:rsidR="00BC6DC8">
        <w:t> </w:t>
      </w:r>
      <w:r w:rsidRPr="00122AFF">
        <w:t>percent), and Walmart (2.9</w:t>
      </w:r>
      <w:r w:rsidR="00BC6DC8">
        <w:t> </w:t>
      </w:r>
      <w:r w:rsidRPr="00122AFF">
        <w:t>percent).</w:t>
      </w:r>
    </w:p>
    <w:p w14:paraId="6D1617F5" w14:textId="7CF193DB" w:rsidR="00D67821" w:rsidRPr="00122AFF" w:rsidRDefault="00D67821" w:rsidP="00122AFF">
      <w:pPr>
        <w:pStyle w:val="ListBullet"/>
      </w:pPr>
      <w:r w:rsidRPr="00122AFF">
        <w:t>When asked “Where did you get off the bus you are riding right now?” the top five answers for were New Bedford Terminal (18.5</w:t>
      </w:r>
      <w:r w:rsidR="00BC6DC8">
        <w:t> </w:t>
      </w:r>
      <w:r w:rsidRPr="00122AFF">
        <w:t>percent), Fall River Terminal (12.9</w:t>
      </w:r>
      <w:r w:rsidR="00BC6DC8">
        <w:t> </w:t>
      </w:r>
      <w:r w:rsidRPr="00122AFF">
        <w:t>percent), Walmart (5.3</w:t>
      </w:r>
      <w:r w:rsidR="00BC6DC8">
        <w:t> </w:t>
      </w:r>
      <w:r w:rsidRPr="00122AFF">
        <w:t>percent), Market Basket (3.6</w:t>
      </w:r>
      <w:r w:rsidR="00BC6DC8">
        <w:t> </w:t>
      </w:r>
      <w:r w:rsidRPr="00122AFF">
        <w:t>percent), and Ashley Boulevard (3.5</w:t>
      </w:r>
      <w:r w:rsidR="00BC6DC8">
        <w:t> </w:t>
      </w:r>
      <w:r w:rsidRPr="00122AFF">
        <w:t>percent).</w:t>
      </w:r>
    </w:p>
    <w:p w14:paraId="03A20F10" w14:textId="746BACDF" w:rsidR="00D67821" w:rsidRPr="00122AFF" w:rsidRDefault="00D67821" w:rsidP="00122AFF">
      <w:pPr>
        <w:pStyle w:val="ListBullet"/>
      </w:pPr>
      <w:r w:rsidRPr="00122AFF">
        <w:t>When asked “How did you get to the bus stop for this trip?” 91</w:t>
      </w:r>
      <w:r w:rsidR="00BC6DC8">
        <w:t> </w:t>
      </w:r>
      <w:r w:rsidRPr="00122AFF">
        <w:t>percent said they walked, 5</w:t>
      </w:r>
      <w:r w:rsidR="00BC6DC8">
        <w:t> </w:t>
      </w:r>
      <w:r w:rsidRPr="00122AFF">
        <w:t>percent said by bus, 2</w:t>
      </w:r>
      <w:r w:rsidR="00BC6DC8">
        <w:t> </w:t>
      </w:r>
      <w:r w:rsidRPr="00122AFF">
        <w:t>percent got a ride, 1</w:t>
      </w:r>
      <w:r w:rsidR="00BC6DC8">
        <w:t> </w:t>
      </w:r>
      <w:r w:rsidRPr="00122AFF">
        <w:t>percent biked, 1</w:t>
      </w:r>
      <w:r w:rsidR="00BC6DC8">
        <w:t> </w:t>
      </w:r>
      <w:r w:rsidRPr="00122AFF">
        <w:t>percent got a taxi/Uber, and less than 1</w:t>
      </w:r>
      <w:r w:rsidR="00BC6DC8">
        <w:t> </w:t>
      </w:r>
      <w:r w:rsidRPr="00122AFF">
        <w:t>percent drove themselves.</w:t>
      </w:r>
    </w:p>
    <w:p w14:paraId="7B28926E" w14:textId="76235F31" w:rsidR="00D67821" w:rsidRPr="00122AFF" w:rsidRDefault="00D67821" w:rsidP="00122AFF">
      <w:pPr>
        <w:pStyle w:val="ListBullet"/>
      </w:pPr>
      <w:r w:rsidRPr="00122AFF">
        <w:t>When asked “How will you travel after you get off the bus for this trip?” 87</w:t>
      </w:r>
      <w:r w:rsidR="00BC6DC8">
        <w:t> </w:t>
      </w:r>
      <w:r w:rsidRPr="00122AFF">
        <w:t>percent said they walked, 9</w:t>
      </w:r>
      <w:r w:rsidR="00BC6DC8">
        <w:t> </w:t>
      </w:r>
      <w:r w:rsidRPr="00122AFF">
        <w:t>percent said by bus, 2</w:t>
      </w:r>
      <w:r w:rsidR="00BC6DC8">
        <w:t> </w:t>
      </w:r>
      <w:r w:rsidRPr="00122AFF">
        <w:t>percent said they would get a ride, 1</w:t>
      </w:r>
      <w:r w:rsidR="00BC6DC8">
        <w:t> </w:t>
      </w:r>
      <w:r w:rsidRPr="00122AFF">
        <w:t>percent said by bike, less than 1</w:t>
      </w:r>
      <w:r w:rsidR="00BC6DC8">
        <w:t> </w:t>
      </w:r>
      <w:r w:rsidRPr="00122AFF">
        <w:t>percent said via taxi/Uber, and less than 1</w:t>
      </w:r>
      <w:r w:rsidR="00BC6DC8">
        <w:t> </w:t>
      </w:r>
      <w:r w:rsidRPr="00122AFF">
        <w:t>percent said they would drive themselves.</w:t>
      </w:r>
    </w:p>
    <w:p w14:paraId="5E8679F3" w14:textId="66D9124C" w:rsidR="00D67821" w:rsidRPr="00122AFF" w:rsidRDefault="00D67821" w:rsidP="00122AFF">
      <w:pPr>
        <w:pStyle w:val="ListBullet"/>
      </w:pPr>
      <w:r w:rsidRPr="00122AFF">
        <w:t>When asked “Why are you riding the bus on this trip?” 41</w:t>
      </w:r>
      <w:r w:rsidR="00C515B8">
        <w:t> </w:t>
      </w:r>
      <w:r w:rsidRPr="00122AFF">
        <w:t>percent said shopping or errands, 20</w:t>
      </w:r>
      <w:r w:rsidR="00C515B8">
        <w:t> </w:t>
      </w:r>
      <w:r w:rsidRPr="00122AFF">
        <w:t>percent said going to work, 9</w:t>
      </w:r>
      <w:r w:rsidR="00C515B8">
        <w:t> </w:t>
      </w:r>
      <w:r w:rsidRPr="00122AFF">
        <w:t>percent said medical appointments, 9</w:t>
      </w:r>
      <w:r w:rsidR="00C515B8">
        <w:t> </w:t>
      </w:r>
      <w:r w:rsidRPr="00122AFF">
        <w:t>percent said returning home, 8</w:t>
      </w:r>
      <w:r w:rsidR="00C515B8">
        <w:t> </w:t>
      </w:r>
      <w:r w:rsidRPr="00122AFF">
        <w:t>percent said visiting family or friends, 7</w:t>
      </w:r>
      <w:r w:rsidR="00C515B8">
        <w:t> </w:t>
      </w:r>
      <w:r w:rsidRPr="00122AFF">
        <w:t>percent said going to school, and 6</w:t>
      </w:r>
      <w:r w:rsidR="00C515B8">
        <w:t> </w:t>
      </w:r>
      <w:r w:rsidRPr="00122AFF">
        <w:t>percent said for fun/recreation or worship.</w:t>
      </w:r>
    </w:p>
    <w:p w14:paraId="68014002" w14:textId="02845576" w:rsidR="00D67821" w:rsidRPr="00122AFF" w:rsidRDefault="00D67821" w:rsidP="00122AFF">
      <w:pPr>
        <w:pStyle w:val="ListBullet"/>
      </w:pPr>
      <w:r w:rsidRPr="00122AFF">
        <w:t>Forty-nine</w:t>
      </w:r>
      <w:r w:rsidR="00C515B8">
        <w:t> </w:t>
      </w:r>
      <w:r w:rsidRPr="00122AFF">
        <w:t>percent said they ride SRTA buses every day, and 39</w:t>
      </w:r>
      <w:r w:rsidR="00C515B8">
        <w:t> </w:t>
      </w:r>
      <w:r w:rsidRPr="00122AFF">
        <w:t>percent said they ride a few times a week.</w:t>
      </w:r>
    </w:p>
    <w:p w14:paraId="130179AD" w14:textId="29CF5088" w:rsidR="00D67821" w:rsidRPr="00122AFF" w:rsidRDefault="00D67821" w:rsidP="00122AFF">
      <w:pPr>
        <w:pStyle w:val="ListBullet"/>
      </w:pPr>
      <w:r w:rsidRPr="00122AFF">
        <w:t>Seventy-three</w:t>
      </w:r>
      <w:r w:rsidR="00C515B8">
        <w:t> </w:t>
      </w:r>
      <w:r w:rsidRPr="00122AFF">
        <w:t>percent of respondents said they do not have a driver’s license.</w:t>
      </w:r>
    </w:p>
    <w:p w14:paraId="3AA5995F" w14:textId="7D47E84D" w:rsidR="00D67821" w:rsidRPr="00122AFF" w:rsidRDefault="00D67821" w:rsidP="00122AFF">
      <w:pPr>
        <w:pStyle w:val="ListBullet"/>
      </w:pPr>
      <w:r w:rsidRPr="00122AFF">
        <w:t>The top answers for “If you didn’t take the bus for this trip, how would you get to your destination?” were walk (43</w:t>
      </w:r>
      <w:r w:rsidR="00C515B8">
        <w:t> </w:t>
      </w:r>
      <w:r w:rsidRPr="00122AFF">
        <w:t>percent), use a taxi/rideshare (40</w:t>
      </w:r>
      <w:r w:rsidR="00C515B8">
        <w:t> </w:t>
      </w:r>
      <w:r w:rsidRPr="00122AFF">
        <w:t>percent), and get a ride from someone (38</w:t>
      </w:r>
      <w:r w:rsidR="00C515B8">
        <w:t> </w:t>
      </w:r>
      <w:r w:rsidRPr="00122AFF">
        <w:t>percent).</w:t>
      </w:r>
    </w:p>
    <w:p w14:paraId="7DF99BD6" w14:textId="4AA7BEFE" w:rsidR="00D67821" w:rsidRPr="00122AFF" w:rsidRDefault="00D67821" w:rsidP="00122AFF">
      <w:pPr>
        <w:pStyle w:val="ListBullet"/>
      </w:pPr>
      <w:r w:rsidRPr="00122AFF">
        <w:t>Sixty-one</w:t>
      </w:r>
      <w:r w:rsidR="00C515B8">
        <w:t> </w:t>
      </w:r>
      <w:r w:rsidRPr="00122AFF">
        <w:t>percent said they did not have cars or other motor vehicles in their household.</w:t>
      </w:r>
    </w:p>
    <w:p w14:paraId="6BDC6823" w14:textId="77777777" w:rsidR="00D67821" w:rsidRDefault="00D67821" w:rsidP="00122AFF">
      <w:pPr>
        <w:pStyle w:val="Heading4"/>
      </w:pPr>
      <w:r>
        <w:t>Key Takeaways</w:t>
      </w:r>
    </w:p>
    <w:p w14:paraId="1E545904" w14:textId="7C1BE8C4" w:rsidR="00F12B63" w:rsidRDefault="00F12B63" w:rsidP="00F12B63">
      <w:pPr>
        <w:pStyle w:val="BodyText"/>
      </w:pPr>
      <w:r>
        <w:t>The following are key takeaways from the rider survey.</w:t>
      </w:r>
    </w:p>
    <w:p w14:paraId="0193E940" w14:textId="2056FB34" w:rsidR="00D67821" w:rsidRPr="00122AFF" w:rsidRDefault="00D67821" w:rsidP="00122AFF">
      <w:pPr>
        <w:pStyle w:val="ListBullet"/>
      </w:pPr>
      <w:proofErr w:type="gramStart"/>
      <w:r w:rsidRPr="00122AFF">
        <w:t>A majority of</w:t>
      </w:r>
      <w:proofErr w:type="gramEnd"/>
      <w:r w:rsidRPr="00122AFF">
        <w:t xml:space="preserve"> riders do not have cars or driver’s licenses and most (43</w:t>
      </w:r>
      <w:r w:rsidR="00C515B8">
        <w:t> </w:t>
      </w:r>
      <w:r w:rsidRPr="00122AFF">
        <w:t>percent) would walk if they did not take the bus.</w:t>
      </w:r>
    </w:p>
    <w:p w14:paraId="2267EA55" w14:textId="77777777" w:rsidR="00D67821" w:rsidRPr="00122AFF" w:rsidRDefault="00D67821" w:rsidP="00122AFF">
      <w:pPr>
        <w:pStyle w:val="ListBullet"/>
      </w:pPr>
      <w:r w:rsidRPr="00122AFF">
        <w:t>Walking predominantly makes up SRTA bus riders’ first and last mile portions of their trips.</w:t>
      </w:r>
    </w:p>
    <w:p w14:paraId="1793244C" w14:textId="43EFC711" w:rsidR="00D87EC7" w:rsidRDefault="00D67821" w:rsidP="00F12B63">
      <w:pPr>
        <w:pStyle w:val="ListBullet"/>
      </w:pPr>
      <w:r w:rsidRPr="00337712">
        <w:t>Shopping/errands, work, and medical appointments were the top three reason riders said they were making their bus trips (making up 70</w:t>
      </w:r>
      <w:r w:rsidR="00C515B8">
        <w:t> </w:t>
      </w:r>
      <w:r w:rsidRPr="00337712">
        <w:t>percent of the responses).</w:t>
      </w:r>
    </w:p>
    <w:p w14:paraId="1D649F34" w14:textId="77777777" w:rsidR="00D87EC7" w:rsidRDefault="00D87EC7" w:rsidP="00D87EC7">
      <w:pPr>
        <w:pStyle w:val="BodyText"/>
      </w:pPr>
    </w:p>
    <w:p w14:paraId="6943FD42" w14:textId="77777777" w:rsidR="00D87EC7" w:rsidRDefault="00D87EC7" w:rsidP="00D87EC7">
      <w:pPr>
        <w:pStyle w:val="BodyText"/>
        <w:sectPr w:rsidR="00D87EC7" w:rsidSect="00D87EC7">
          <w:headerReference w:type="default" r:id="rId71"/>
          <w:pgSz w:w="12240" w:h="15840"/>
          <w:pgMar w:top="1134" w:right="1440" w:bottom="851" w:left="1440" w:header="709" w:footer="284" w:gutter="0"/>
          <w:cols w:space="708"/>
          <w:docGrid w:linePitch="360"/>
        </w:sectPr>
      </w:pPr>
    </w:p>
    <w:p w14:paraId="4CFDCDC6" w14:textId="4F9023CD" w:rsidR="00D87EC7" w:rsidRPr="00A0077E" w:rsidRDefault="00D87EC7" w:rsidP="0088768E">
      <w:pPr>
        <w:pStyle w:val="Heading1"/>
      </w:pPr>
      <w:bookmarkStart w:id="402" w:name="_Toc222142663"/>
      <w:r w:rsidRPr="00A0077E">
        <w:lastRenderedPageBreak/>
        <w:t xml:space="preserve">Performance </w:t>
      </w:r>
      <w:r w:rsidR="00285A97" w:rsidRPr="00A0077E">
        <w:t>M</w:t>
      </w:r>
      <w:r w:rsidR="00285A97">
        <w:t>easures</w:t>
      </w:r>
      <w:bookmarkEnd w:id="402"/>
    </w:p>
    <w:p w14:paraId="47EE82C3" w14:textId="2BF43C4B" w:rsidR="00EB4B67" w:rsidRPr="00967A9A" w:rsidRDefault="00EB4B67" w:rsidP="00EB4B67">
      <w:pPr>
        <w:pStyle w:val="BodyText"/>
      </w:pPr>
      <w:r>
        <w:t>Performance measurement is a foundational component of enhancing operational efficiency, improving customer experience, ensuring safety, and meeting the numerous other goals that a transit agency may have</w:t>
      </w:r>
      <w:r w:rsidR="75793A5C">
        <w:t xml:space="preserve"> by supporting and driving data-based decision-making</w:t>
      </w:r>
      <w:r>
        <w:t xml:space="preserve">. </w:t>
      </w:r>
      <w:r w:rsidR="00A0077E">
        <w:t>This chapter</w:t>
      </w:r>
      <w:r>
        <w:t xml:space="preserve"> outline</w:t>
      </w:r>
      <w:r w:rsidR="00A0077E">
        <w:t>s</w:t>
      </w:r>
      <w:r>
        <w:t xml:space="preserve"> the performance measures and targets defined and selected by SRTA. </w:t>
      </w:r>
      <w:r w:rsidR="00C83C98">
        <w:t xml:space="preserve">Data examining performance from FY 2020 through FY 2024 </w:t>
      </w:r>
      <w:r>
        <w:t xml:space="preserve">can be found in </w:t>
      </w:r>
      <w:r w:rsidR="00A0077E">
        <w:t>Chapter</w:t>
      </w:r>
      <w:r w:rsidR="00711C95">
        <w:t xml:space="preserve"> </w:t>
      </w:r>
      <w:r w:rsidR="00711C95">
        <w:fldChar w:fldCharType="begin"/>
      </w:r>
      <w:r w:rsidR="00711C95">
        <w:instrText xml:space="preserve"> REF _Ref216969417 \r \h </w:instrText>
      </w:r>
      <w:r w:rsidR="00711C95">
        <w:fldChar w:fldCharType="separate"/>
      </w:r>
      <w:r w:rsidR="00E4623A">
        <w:t>4</w:t>
      </w:r>
      <w:r w:rsidR="00711C95">
        <w:fldChar w:fldCharType="end"/>
      </w:r>
      <w:r>
        <w:t>.</w:t>
      </w:r>
    </w:p>
    <w:p w14:paraId="241B4424" w14:textId="5278B0CB" w:rsidR="00EB4B67" w:rsidRPr="001D05E2" w:rsidRDefault="00EB4B67" w:rsidP="00EB4B67">
      <w:pPr>
        <w:pStyle w:val="Heading2"/>
      </w:pPr>
      <w:bookmarkStart w:id="403" w:name="_Toc222142664"/>
      <w:r w:rsidRPr="001D05E2">
        <w:t>MassDOT Performance Management Program</w:t>
      </w:r>
      <w:bookmarkEnd w:id="403"/>
      <w:r w:rsidR="0098108A">
        <w:t xml:space="preserve"> </w:t>
      </w:r>
    </w:p>
    <w:p w14:paraId="57570FF4" w14:textId="1D05B589" w:rsidR="00EB4B67" w:rsidRPr="00D12813" w:rsidRDefault="00EB4B67" w:rsidP="00D12813">
      <w:pPr>
        <w:pStyle w:val="BodyText"/>
      </w:pPr>
      <w:r>
        <w:t>SRTA reports performance data on a quarterly basis across a variety of metrics as outlined below. The targets are reviewed and/or updated annually as mutually agreed upon by SRTA and MassDOT</w:t>
      </w:r>
      <w:r w:rsidR="00D13A78">
        <w:t xml:space="preserve"> for the </w:t>
      </w:r>
      <w:r w:rsidR="00B87B73">
        <w:t xml:space="preserve">FY 2026 through FY 2027 </w:t>
      </w:r>
      <w:proofErr w:type="gramStart"/>
      <w:r w:rsidR="00B87B73">
        <w:t>time period</w:t>
      </w:r>
      <w:proofErr w:type="gramEnd"/>
      <w:r>
        <w:t xml:space="preserve">. Where an RTA is performing well, there is an opportunity to share best practices with other RTAs in the Commonwealth. Where an RTA is not meeting these targets, this is an opportunity to assess avenues for potential improvements. </w:t>
      </w:r>
      <w:r w:rsidRPr="00D12813">
        <w:t xml:space="preserve">A summary of performance measures is provided in </w:t>
      </w:r>
      <w:r w:rsidRPr="00D12813">
        <w:fldChar w:fldCharType="begin"/>
      </w:r>
      <w:r w:rsidRPr="00D12813">
        <w:instrText xml:space="preserve"> REF _Ref214866343 \h </w:instrText>
      </w:r>
      <w:r w:rsidR="00D12813">
        <w:instrText xml:space="preserve"> \* MERGEFORMAT </w:instrText>
      </w:r>
      <w:r w:rsidRPr="00D12813">
        <w:fldChar w:fldCharType="separate"/>
      </w:r>
      <w:r w:rsidR="00E4623A" w:rsidRPr="00A3161D">
        <w:t xml:space="preserve">Table </w:t>
      </w:r>
      <w:r w:rsidR="00E4623A">
        <w:t>23</w:t>
      </w:r>
      <w:r w:rsidRPr="00D12813">
        <w:fldChar w:fldCharType="end"/>
      </w:r>
      <w:r w:rsidRPr="00D12813">
        <w:t xml:space="preserve">. </w:t>
      </w:r>
    </w:p>
    <w:p w14:paraId="420BF3E2" w14:textId="2AF2E09E" w:rsidR="00EB4B67" w:rsidRPr="00A3161D" w:rsidRDefault="00EB4B67" w:rsidP="00EB4B67">
      <w:pPr>
        <w:pStyle w:val="Caption"/>
      </w:pPr>
      <w:bookmarkStart w:id="404" w:name="_Ref214866343"/>
      <w:bookmarkStart w:id="405" w:name="_Toc222142778"/>
      <w:r w:rsidRPr="00A3161D">
        <w:t xml:space="preserve">Table </w:t>
      </w:r>
      <w:r w:rsidRPr="00A3161D">
        <w:fldChar w:fldCharType="begin"/>
      </w:r>
      <w:r w:rsidRPr="00A3161D">
        <w:instrText xml:space="preserve"> SEQ Table \* ARABIC </w:instrText>
      </w:r>
      <w:r w:rsidRPr="00A3161D">
        <w:fldChar w:fldCharType="separate"/>
      </w:r>
      <w:r w:rsidR="00E4623A">
        <w:rPr>
          <w:noProof/>
        </w:rPr>
        <w:t>23</w:t>
      </w:r>
      <w:r w:rsidRPr="00A3161D">
        <w:fldChar w:fldCharType="end"/>
      </w:r>
      <w:bookmarkEnd w:id="404"/>
      <w:r w:rsidRPr="00A3161D">
        <w:t>. Performance Measures Overview</w:t>
      </w:r>
      <w:bookmarkEnd w:id="405"/>
    </w:p>
    <w:tbl>
      <w:tblPr>
        <w:tblStyle w:val="TableGrid"/>
        <w:tblW w:w="0" w:type="auto"/>
        <w:jc w:val="center"/>
        <w:tblBorders>
          <w:left w:val="none" w:sz="0" w:space="0" w:color="auto"/>
          <w:right w:val="none" w:sz="0" w:space="0" w:color="auto"/>
        </w:tblBorders>
        <w:tblLook w:val="04A0" w:firstRow="1" w:lastRow="0" w:firstColumn="1" w:lastColumn="0" w:noHBand="0" w:noVBand="1"/>
      </w:tblPr>
      <w:tblGrid>
        <w:gridCol w:w="1710"/>
        <w:gridCol w:w="2070"/>
        <w:gridCol w:w="3600"/>
        <w:gridCol w:w="1980"/>
      </w:tblGrid>
      <w:tr w:rsidR="00EB4B67" w:rsidRPr="00A3161D" w14:paraId="0D0878E8" w14:textId="77777777" w:rsidTr="00A9545F">
        <w:trPr>
          <w:cnfStyle w:val="100000000000" w:firstRow="1" w:lastRow="0" w:firstColumn="0" w:lastColumn="0" w:oddVBand="0" w:evenVBand="0" w:oddHBand="0" w:evenHBand="0" w:firstRowFirstColumn="0" w:firstRowLastColumn="0" w:lastRowFirstColumn="0" w:lastRowLastColumn="0"/>
          <w:cantSplit/>
          <w:tblHeader/>
          <w:jc w:val="center"/>
        </w:trPr>
        <w:tc>
          <w:tcPr>
            <w:tcW w:w="1710" w:type="dxa"/>
            <w:tcBorders>
              <w:bottom w:val="single" w:sz="24" w:space="0" w:color="auto"/>
            </w:tcBorders>
          </w:tcPr>
          <w:p w14:paraId="5F9802AF" w14:textId="77777777" w:rsidR="00EB4B67" w:rsidRPr="00A3161D" w:rsidRDefault="00EB4B67">
            <w:pPr>
              <w:pStyle w:val="TableHeading"/>
            </w:pPr>
            <w:r w:rsidRPr="00A3161D">
              <w:t>Category</w:t>
            </w:r>
          </w:p>
        </w:tc>
        <w:tc>
          <w:tcPr>
            <w:tcW w:w="2070" w:type="dxa"/>
            <w:tcBorders>
              <w:bottom w:val="single" w:sz="24" w:space="0" w:color="auto"/>
            </w:tcBorders>
            <w:vAlign w:val="center"/>
          </w:tcPr>
          <w:p w14:paraId="65ABEEC1" w14:textId="77777777" w:rsidR="00EB4B67" w:rsidRPr="00A3161D" w:rsidRDefault="00EB4B67">
            <w:pPr>
              <w:pStyle w:val="TableHeadingCenter"/>
            </w:pPr>
            <w:r w:rsidRPr="00A3161D">
              <w:t>Metric</w:t>
            </w:r>
          </w:p>
        </w:tc>
        <w:tc>
          <w:tcPr>
            <w:tcW w:w="3600" w:type="dxa"/>
            <w:tcBorders>
              <w:bottom w:val="single" w:sz="24" w:space="0" w:color="auto"/>
            </w:tcBorders>
            <w:vAlign w:val="center"/>
          </w:tcPr>
          <w:p w14:paraId="0FF353A2" w14:textId="77777777" w:rsidR="00EB4B67" w:rsidRPr="00A3161D" w:rsidRDefault="00EB4B67">
            <w:pPr>
              <w:pStyle w:val="TableHeadingCenter"/>
            </w:pPr>
            <w:r w:rsidRPr="00A3161D">
              <w:t>Definition</w:t>
            </w:r>
          </w:p>
        </w:tc>
        <w:tc>
          <w:tcPr>
            <w:tcW w:w="1980" w:type="dxa"/>
            <w:tcBorders>
              <w:bottom w:val="single" w:sz="24" w:space="0" w:color="auto"/>
            </w:tcBorders>
          </w:tcPr>
          <w:p w14:paraId="04DC2873" w14:textId="77777777" w:rsidR="00EB4B67" w:rsidRPr="00A3161D" w:rsidRDefault="00EB4B67">
            <w:pPr>
              <w:pStyle w:val="TableHeadingCenter"/>
            </w:pPr>
            <w:r w:rsidRPr="00A3161D">
              <w:t>Desired Direction</w:t>
            </w:r>
          </w:p>
        </w:tc>
      </w:tr>
      <w:tr w:rsidR="00EB4B67" w14:paraId="6DBDD81F" w14:textId="77777777" w:rsidTr="00A9545F">
        <w:trPr>
          <w:cantSplit/>
          <w:trHeight w:val="200"/>
          <w:jc w:val="center"/>
        </w:trPr>
        <w:tc>
          <w:tcPr>
            <w:tcW w:w="1710" w:type="dxa"/>
            <w:tcBorders>
              <w:top w:val="single" w:sz="24" w:space="0" w:color="auto"/>
            </w:tcBorders>
            <w:vAlign w:val="center"/>
          </w:tcPr>
          <w:p w14:paraId="19130771" w14:textId="77777777" w:rsidR="00EB4B67" w:rsidRDefault="00EB4B67">
            <w:pPr>
              <w:pStyle w:val="TableBody"/>
            </w:pPr>
            <w:r>
              <w:t>Ridership</w:t>
            </w:r>
          </w:p>
        </w:tc>
        <w:tc>
          <w:tcPr>
            <w:tcW w:w="2070" w:type="dxa"/>
            <w:tcBorders>
              <w:top w:val="single" w:sz="24" w:space="0" w:color="auto"/>
            </w:tcBorders>
            <w:vAlign w:val="center"/>
          </w:tcPr>
          <w:p w14:paraId="0A114582" w14:textId="210683FD" w:rsidR="00EB4B67" w:rsidRDefault="00EB4B67">
            <w:pPr>
              <w:pStyle w:val="TableBodyCenter"/>
            </w:pPr>
            <w:r w:rsidRPr="009533F1">
              <w:t>U</w:t>
            </w:r>
            <w:r w:rsidR="000F5E5C">
              <w:t>nlinked passenger trips</w:t>
            </w:r>
          </w:p>
        </w:tc>
        <w:tc>
          <w:tcPr>
            <w:tcW w:w="3600" w:type="dxa"/>
            <w:tcBorders>
              <w:top w:val="single" w:sz="24" w:space="0" w:color="auto"/>
            </w:tcBorders>
            <w:vAlign w:val="center"/>
          </w:tcPr>
          <w:p w14:paraId="53A43C54" w14:textId="7A7821EF" w:rsidR="00EB4B67" w:rsidRDefault="00EB4B67">
            <w:pPr>
              <w:pStyle w:val="TableBodyCenter"/>
            </w:pPr>
            <w:r>
              <w:t>Number of boardings on public transportation vehicles</w:t>
            </w:r>
          </w:p>
        </w:tc>
        <w:tc>
          <w:tcPr>
            <w:tcW w:w="1980" w:type="dxa"/>
            <w:tcBorders>
              <w:top w:val="single" w:sz="24" w:space="0" w:color="auto"/>
            </w:tcBorders>
            <w:vAlign w:val="center"/>
          </w:tcPr>
          <w:p w14:paraId="5EAB53E1" w14:textId="77777777" w:rsidR="00EB4B67" w:rsidRDefault="00EB4B67">
            <w:pPr>
              <w:pStyle w:val="TableBodyCenter"/>
            </w:pPr>
            <w:r w:rsidRPr="008213DD">
              <w:t>Higher</w:t>
            </w:r>
          </w:p>
        </w:tc>
      </w:tr>
      <w:tr w:rsidR="00EB4B67" w14:paraId="659CDDD5" w14:textId="77777777" w:rsidTr="00A9545F">
        <w:trPr>
          <w:cantSplit/>
          <w:trHeight w:val="430"/>
          <w:jc w:val="center"/>
        </w:trPr>
        <w:tc>
          <w:tcPr>
            <w:tcW w:w="1710" w:type="dxa"/>
            <w:tcBorders>
              <w:bottom w:val="single" w:sz="4" w:space="0" w:color="auto"/>
            </w:tcBorders>
            <w:vAlign w:val="center"/>
          </w:tcPr>
          <w:p w14:paraId="271900FE" w14:textId="77777777" w:rsidR="00EB4B67" w:rsidRDefault="00EB4B67">
            <w:pPr>
              <w:pStyle w:val="TableBody"/>
            </w:pPr>
            <w:r>
              <w:t>Ridership</w:t>
            </w:r>
          </w:p>
        </w:tc>
        <w:tc>
          <w:tcPr>
            <w:tcW w:w="2070" w:type="dxa"/>
            <w:tcBorders>
              <w:bottom w:val="single" w:sz="4" w:space="0" w:color="auto"/>
            </w:tcBorders>
            <w:vAlign w:val="center"/>
          </w:tcPr>
          <w:p w14:paraId="0547E120" w14:textId="321A18BE" w:rsidR="00EB4B67" w:rsidRDefault="00EB4B67">
            <w:pPr>
              <w:pStyle w:val="TableBodyCenter"/>
            </w:pPr>
            <w:r w:rsidRPr="00AF3096">
              <w:t>U</w:t>
            </w:r>
            <w:r w:rsidR="000F5E5C">
              <w:t>nlinked passenger trips</w:t>
            </w:r>
            <w:r w:rsidRPr="00AF3096">
              <w:t xml:space="preserve"> per </w:t>
            </w:r>
            <w:r w:rsidR="00AE5278">
              <w:t>vehicle revenue mile</w:t>
            </w:r>
          </w:p>
        </w:tc>
        <w:tc>
          <w:tcPr>
            <w:tcW w:w="3600" w:type="dxa"/>
            <w:tcBorders>
              <w:bottom w:val="single" w:sz="4" w:space="0" w:color="auto"/>
            </w:tcBorders>
            <w:vAlign w:val="center"/>
          </w:tcPr>
          <w:p w14:paraId="31943BBA" w14:textId="2E340146" w:rsidR="00EB4B67" w:rsidRDefault="00EB4B67">
            <w:pPr>
              <w:pStyle w:val="TableBodyCenter"/>
            </w:pPr>
            <w:r>
              <w:t>U</w:t>
            </w:r>
            <w:r w:rsidR="000F5E5C">
              <w:t>nlinked passenger trips</w:t>
            </w:r>
            <w:r>
              <w:t xml:space="preserve"> divided by total miles operated while vehicles are in service (revenue miles)</w:t>
            </w:r>
          </w:p>
        </w:tc>
        <w:tc>
          <w:tcPr>
            <w:tcW w:w="1980" w:type="dxa"/>
            <w:tcBorders>
              <w:bottom w:val="single" w:sz="4" w:space="0" w:color="auto"/>
            </w:tcBorders>
            <w:vAlign w:val="center"/>
          </w:tcPr>
          <w:p w14:paraId="1EC423C4" w14:textId="77777777" w:rsidR="00EB4B67" w:rsidRPr="00987688" w:rsidRDefault="00EB4B67">
            <w:pPr>
              <w:pStyle w:val="TableBodyCenter"/>
            </w:pPr>
            <w:r>
              <w:t>Higher</w:t>
            </w:r>
          </w:p>
        </w:tc>
      </w:tr>
      <w:tr w:rsidR="00EB4B67" w14:paraId="6956C0EC" w14:textId="77777777" w:rsidTr="00A9545F">
        <w:trPr>
          <w:cantSplit/>
          <w:jc w:val="center"/>
        </w:trPr>
        <w:tc>
          <w:tcPr>
            <w:tcW w:w="1710" w:type="dxa"/>
            <w:vAlign w:val="center"/>
          </w:tcPr>
          <w:p w14:paraId="4DF72718" w14:textId="77777777" w:rsidR="00EB4B67" w:rsidRDefault="00EB4B67">
            <w:pPr>
              <w:pStyle w:val="TableBody"/>
            </w:pPr>
            <w:r>
              <w:t>Ridership</w:t>
            </w:r>
          </w:p>
        </w:tc>
        <w:tc>
          <w:tcPr>
            <w:tcW w:w="2070" w:type="dxa"/>
            <w:vAlign w:val="center"/>
          </w:tcPr>
          <w:p w14:paraId="1DA3A115" w14:textId="51644B63" w:rsidR="00EB4B67" w:rsidRDefault="00EB4B67">
            <w:pPr>
              <w:pStyle w:val="TableBodyCenter"/>
            </w:pPr>
            <w:r w:rsidRPr="00AF3096">
              <w:t>U</w:t>
            </w:r>
            <w:r w:rsidR="000F5E5C">
              <w:t>nlinked passenger trips</w:t>
            </w:r>
            <w:r w:rsidRPr="00AF3096">
              <w:t xml:space="preserve"> per </w:t>
            </w:r>
            <w:r w:rsidR="00A904AE">
              <w:t>vehicle revenue hour</w:t>
            </w:r>
          </w:p>
        </w:tc>
        <w:tc>
          <w:tcPr>
            <w:tcW w:w="3600" w:type="dxa"/>
            <w:vAlign w:val="center"/>
          </w:tcPr>
          <w:p w14:paraId="2967628B" w14:textId="0FACFFF7" w:rsidR="00EB4B67" w:rsidRDefault="00EB4B67">
            <w:pPr>
              <w:pStyle w:val="TableBodyCenter"/>
            </w:pPr>
            <w:r>
              <w:t>U</w:t>
            </w:r>
            <w:r w:rsidR="000F5E5C">
              <w:t>nlinked passenger trips</w:t>
            </w:r>
            <w:r>
              <w:t xml:space="preserve"> divided by total hours operated while vehicles are in service (revenue hours)</w:t>
            </w:r>
          </w:p>
        </w:tc>
        <w:tc>
          <w:tcPr>
            <w:tcW w:w="1980" w:type="dxa"/>
            <w:vAlign w:val="center"/>
          </w:tcPr>
          <w:p w14:paraId="7E3C4602" w14:textId="77777777" w:rsidR="00EB4B67" w:rsidRDefault="00EB4B67">
            <w:pPr>
              <w:pStyle w:val="TableBodyCenter"/>
            </w:pPr>
            <w:r>
              <w:t>Higher</w:t>
            </w:r>
          </w:p>
        </w:tc>
      </w:tr>
      <w:tr w:rsidR="00EB4B67" w14:paraId="36478B3A" w14:textId="77777777" w:rsidTr="00A9545F">
        <w:trPr>
          <w:cantSplit/>
          <w:jc w:val="center"/>
        </w:trPr>
        <w:tc>
          <w:tcPr>
            <w:tcW w:w="1710" w:type="dxa"/>
            <w:vAlign w:val="center"/>
          </w:tcPr>
          <w:p w14:paraId="403403DD" w14:textId="77777777" w:rsidR="00EB4B67" w:rsidRDefault="00EB4B67">
            <w:pPr>
              <w:pStyle w:val="TableBody"/>
            </w:pPr>
            <w:r>
              <w:t>Financial</w:t>
            </w:r>
          </w:p>
        </w:tc>
        <w:tc>
          <w:tcPr>
            <w:tcW w:w="2070" w:type="dxa"/>
            <w:vAlign w:val="center"/>
          </w:tcPr>
          <w:p w14:paraId="2684FEDE" w14:textId="7AE468E4" w:rsidR="00EB4B67" w:rsidRDefault="00EB4B67">
            <w:pPr>
              <w:pStyle w:val="TableBodyCenter"/>
            </w:pPr>
            <w:r w:rsidRPr="00AF3096">
              <w:t xml:space="preserve">Operating expenses per </w:t>
            </w:r>
            <w:r w:rsidR="00AE5278">
              <w:t>vehicle revenue mile</w:t>
            </w:r>
          </w:p>
        </w:tc>
        <w:tc>
          <w:tcPr>
            <w:tcW w:w="3600" w:type="dxa"/>
            <w:vAlign w:val="center"/>
          </w:tcPr>
          <w:p w14:paraId="57324C5C" w14:textId="77777777" w:rsidR="00EB4B67" w:rsidRDefault="00EB4B67">
            <w:pPr>
              <w:pStyle w:val="TableBodyCenter"/>
            </w:pPr>
            <w:r>
              <w:t>Total fully allocated operating expense divided by revenue miles</w:t>
            </w:r>
          </w:p>
        </w:tc>
        <w:tc>
          <w:tcPr>
            <w:tcW w:w="1980" w:type="dxa"/>
            <w:vAlign w:val="center"/>
          </w:tcPr>
          <w:p w14:paraId="3FA84ABA" w14:textId="77777777" w:rsidR="00EB4B67" w:rsidRDefault="00EB4B67">
            <w:pPr>
              <w:pStyle w:val="TableBodyCenter"/>
            </w:pPr>
            <w:r>
              <w:t>Lower</w:t>
            </w:r>
          </w:p>
        </w:tc>
      </w:tr>
      <w:tr w:rsidR="00EB4B67" w14:paraId="5623E74F" w14:textId="77777777" w:rsidTr="00A9545F">
        <w:trPr>
          <w:cantSplit/>
          <w:jc w:val="center"/>
        </w:trPr>
        <w:tc>
          <w:tcPr>
            <w:tcW w:w="1710" w:type="dxa"/>
            <w:vAlign w:val="center"/>
          </w:tcPr>
          <w:p w14:paraId="71B4F8C0" w14:textId="77777777" w:rsidR="00EB4B67" w:rsidRDefault="00EB4B67">
            <w:pPr>
              <w:pStyle w:val="TableBody"/>
            </w:pPr>
            <w:r>
              <w:t>Financial</w:t>
            </w:r>
          </w:p>
        </w:tc>
        <w:tc>
          <w:tcPr>
            <w:tcW w:w="2070" w:type="dxa"/>
            <w:vAlign w:val="center"/>
          </w:tcPr>
          <w:p w14:paraId="46B7BEEF" w14:textId="2798DB94" w:rsidR="00EB4B67" w:rsidRDefault="00EB4B67">
            <w:pPr>
              <w:pStyle w:val="TableBodyCenter"/>
            </w:pPr>
            <w:r w:rsidRPr="00AF3096">
              <w:t xml:space="preserve">Operating expenses per </w:t>
            </w:r>
            <w:r w:rsidR="00AE5278">
              <w:t>vehicle revenue hour</w:t>
            </w:r>
          </w:p>
        </w:tc>
        <w:tc>
          <w:tcPr>
            <w:tcW w:w="3600" w:type="dxa"/>
            <w:vAlign w:val="center"/>
          </w:tcPr>
          <w:p w14:paraId="1224A0EE" w14:textId="77777777" w:rsidR="00EB4B67" w:rsidRDefault="00EB4B67">
            <w:pPr>
              <w:pStyle w:val="TableBodyCenter"/>
            </w:pPr>
            <w:r>
              <w:t>Total fully allocated operating expense divided by revenue hours</w:t>
            </w:r>
          </w:p>
        </w:tc>
        <w:tc>
          <w:tcPr>
            <w:tcW w:w="1980" w:type="dxa"/>
            <w:vAlign w:val="center"/>
          </w:tcPr>
          <w:p w14:paraId="223E9697" w14:textId="77777777" w:rsidR="00EB4B67" w:rsidRDefault="00EB4B67">
            <w:pPr>
              <w:pStyle w:val="TableBodyCenter"/>
            </w:pPr>
            <w:r>
              <w:t>Lower</w:t>
            </w:r>
          </w:p>
        </w:tc>
      </w:tr>
      <w:tr w:rsidR="00EB4B67" w14:paraId="259B4794" w14:textId="77777777" w:rsidTr="00A9545F">
        <w:trPr>
          <w:cantSplit/>
          <w:jc w:val="center"/>
        </w:trPr>
        <w:tc>
          <w:tcPr>
            <w:tcW w:w="1710" w:type="dxa"/>
            <w:vAlign w:val="center"/>
          </w:tcPr>
          <w:p w14:paraId="3A6DB457" w14:textId="77777777" w:rsidR="00EB4B67" w:rsidRDefault="00EB4B67">
            <w:pPr>
              <w:pStyle w:val="TableBody"/>
            </w:pPr>
            <w:r>
              <w:t>Financial</w:t>
            </w:r>
          </w:p>
        </w:tc>
        <w:tc>
          <w:tcPr>
            <w:tcW w:w="2070" w:type="dxa"/>
            <w:vAlign w:val="center"/>
          </w:tcPr>
          <w:p w14:paraId="1DAC4400" w14:textId="2E2C9435" w:rsidR="00EB4B67" w:rsidRDefault="00EB4B67">
            <w:pPr>
              <w:pStyle w:val="TableBodyCenter"/>
            </w:pPr>
            <w:r w:rsidRPr="00AF3096">
              <w:t xml:space="preserve">Operating expenses per </w:t>
            </w:r>
            <w:r w:rsidR="000F5E5C">
              <w:t>unlinked passenger trip</w:t>
            </w:r>
          </w:p>
        </w:tc>
        <w:tc>
          <w:tcPr>
            <w:tcW w:w="3600" w:type="dxa"/>
            <w:vAlign w:val="center"/>
          </w:tcPr>
          <w:p w14:paraId="74B97808" w14:textId="7F3E8E1E" w:rsidR="00EB4B67" w:rsidRDefault="00EB4B67">
            <w:pPr>
              <w:pStyle w:val="TableBodyCenter"/>
            </w:pPr>
            <w:r>
              <w:t xml:space="preserve">Total fully allocated operating expense divided by revenue </w:t>
            </w:r>
            <w:r w:rsidR="000F5E5C">
              <w:t>unlinked passenger trips</w:t>
            </w:r>
          </w:p>
        </w:tc>
        <w:tc>
          <w:tcPr>
            <w:tcW w:w="1980" w:type="dxa"/>
            <w:vAlign w:val="center"/>
          </w:tcPr>
          <w:p w14:paraId="0A3EC86A" w14:textId="77777777" w:rsidR="00EB4B67" w:rsidRDefault="00EB4B67">
            <w:pPr>
              <w:pStyle w:val="TableBodyCenter"/>
            </w:pPr>
            <w:r>
              <w:t>Lower</w:t>
            </w:r>
          </w:p>
        </w:tc>
      </w:tr>
      <w:tr w:rsidR="00EB4B67" w14:paraId="0002DB55" w14:textId="77777777" w:rsidTr="00A9545F">
        <w:trPr>
          <w:cantSplit/>
          <w:jc w:val="center"/>
        </w:trPr>
        <w:tc>
          <w:tcPr>
            <w:tcW w:w="1710" w:type="dxa"/>
            <w:vAlign w:val="center"/>
          </w:tcPr>
          <w:p w14:paraId="5115ADAA" w14:textId="77777777" w:rsidR="00EB4B67" w:rsidRDefault="00EB4B67">
            <w:pPr>
              <w:pStyle w:val="TableBody"/>
            </w:pPr>
            <w:r>
              <w:t>Financial</w:t>
            </w:r>
          </w:p>
        </w:tc>
        <w:tc>
          <w:tcPr>
            <w:tcW w:w="2070" w:type="dxa"/>
            <w:vAlign w:val="center"/>
          </w:tcPr>
          <w:p w14:paraId="47B435BD" w14:textId="181B944E" w:rsidR="00EB4B67" w:rsidRDefault="00EB4B67">
            <w:pPr>
              <w:pStyle w:val="TableBodyCenter"/>
            </w:pPr>
            <w:r w:rsidRPr="008112AA">
              <w:t>Farebox recovery ratio</w:t>
            </w:r>
          </w:p>
        </w:tc>
        <w:tc>
          <w:tcPr>
            <w:tcW w:w="3600" w:type="dxa"/>
            <w:vAlign w:val="center"/>
          </w:tcPr>
          <w:p w14:paraId="677E6B79" w14:textId="77777777" w:rsidR="00EB4B67" w:rsidRDefault="00EB4B67">
            <w:pPr>
              <w:pStyle w:val="TableBodyCenter"/>
            </w:pPr>
            <w:r>
              <w:t>Total fully allocated operating expense divided by farebox revenue</w:t>
            </w:r>
          </w:p>
        </w:tc>
        <w:tc>
          <w:tcPr>
            <w:tcW w:w="1980" w:type="dxa"/>
            <w:vAlign w:val="center"/>
          </w:tcPr>
          <w:p w14:paraId="77EDFCA9" w14:textId="77777777" w:rsidR="00EB4B67" w:rsidRDefault="00EB4B67">
            <w:pPr>
              <w:pStyle w:val="TableBodyCenter"/>
            </w:pPr>
            <w:r>
              <w:t>Higher</w:t>
            </w:r>
          </w:p>
        </w:tc>
      </w:tr>
      <w:tr w:rsidR="00EB4B67" w14:paraId="453BDCCD" w14:textId="77777777" w:rsidTr="00A9545F">
        <w:trPr>
          <w:cantSplit/>
          <w:jc w:val="center"/>
        </w:trPr>
        <w:tc>
          <w:tcPr>
            <w:tcW w:w="1710" w:type="dxa"/>
            <w:vAlign w:val="center"/>
          </w:tcPr>
          <w:p w14:paraId="08A4E9C7" w14:textId="47F47884" w:rsidR="00EB4B67" w:rsidRDefault="00EB4B67">
            <w:pPr>
              <w:pStyle w:val="TableBody"/>
            </w:pPr>
            <w:r>
              <w:t xml:space="preserve">Customer Service </w:t>
            </w:r>
            <w:r w:rsidR="0005440C">
              <w:t xml:space="preserve">and </w:t>
            </w:r>
            <w:r>
              <w:t>Satisfaction</w:t>
            </w:r>
          </w:p>
        </w:tc>
        <w:tc>
          <w:tcPr>
            <w:tcW w:w="2070" w:type="dxa"/>
            <w:vAlign w:val="center"/>
          </w:tcPr>
          <w:p w14:paraId="39A93CFA" w14:textId="75154362" w:rsidR="00EB4B67" w:rsidRDefault="00AB13EF">
            <w:pPr>
              <w:pStyle w:val="TableBodyCenter"/>
            </w:pPr>
            <w:r>
              <w:t>O</w:t>
            </w:r>
            <w:r w:rsidR="000F5E5C">
              <w:t>n-time performance</w:t>
            </w:r>
          </w:p>
        </w:tc>
        <w:tc>
          <w:tcPr>
            <w:tcW w:w="3600" w:type="dxa"/>
            <w:vAlign w:val="center"/>
          </w:tcPr>
          <w:p w14:paraId="2C9527A6" w14:textId="38383CB0" w:rsidR="00EB4B67" w:rsidRDefault="00EB4B67">
            <w:pPr>
              <w:pStyle w:val="TableBodyCenter"/>
            </w:pPr>
            <w:r>
              <w:t>Vehicle departures that meet the RTA definition of “on-time” (</w:t>
            </w:r>
            <w:r w:rsidR="0005440C">
              <w:t xml:space="preserve">refer to </w:t>
            </w:r>
            <w:r>
              <w:t>Section</w:t>
            </w:r>
            <w:r w:rsidR="002058FC">
              <w:t xml:space="preserve"> </w:t>
            </w:r>
            <w:r w:rsidR="002058FC">
              <w:fldChar w:fldCharType="begin"/>
            </w:r>
            <w:r w:rsidR="002058FC">
              <w:instrText xml:space="preserve"> REF _Ref221287549 \r \h </w:instrText>
            </w:r>
            <w:r w:rsidR="002058FC">
              <w:fldChar w:fldCharType="separate"/>
            </w:r>
            <w:r w:rsidR="00E4623A">
              <w:t>6.1.3</w:t>
            </w:r>
            <w:r w:rsidR="002058FC">
              <w:fldChar w:fldCharType="end"/>
            </w:r>
            <w:r>
              <w:t>)</w:t>
            </w:r>
          </w:p>
        </w:tc>
        <w:tc>
          <w:tcPr>
            <w:tcW w:w="1980" w:type="dxa"/>
            <w:vAlign w:val="center"/>
          </w:tcPr>
          <w:p w14:paraId="711ECA18" w14:textId="77777777" w:rsidR="00EB4B67" w:rsidRDefault="00EB4B67">
            <w:pPr>
              <w:pStyle w:val="TableBodyCenter"/>
            </w:pPr>
            <w:r>
              <w:t>Higher</w:t>
            </w:r>
          </w:p>
        </w:tc>
      </w:tr>
      <w:tr w:rsidR="00EB4B67" w14:paraId="509C5878" w14:textId="77777777" w:rsidTr="00A9545F">
        <w:trPr>
          <w:cantSplit/>
          <w:jc w:val="center"/>
        </w:trPr>
        <w:tc>
          <w:tcPr>
            <w:tcW w:w="1710" w:type="dxa"/>
            <w:vAlign w:val="center"/>
          </w:tcPr>
          <w:p w14:paraId="24927579" w14:textId="5463E443" w:rsidR="00EB4B67" w:rsidRDefault="00EB4B67">
            <w:pPr>
              <w:pStyle w:val="TableBody"/>
            </w:pPr>
            <w:r>
              <w:lastRenderedPageBreak/>
              <w:t xml:space="preserve">Customer Service </w:t>
            </w:r>
            <w:r w:rsidR="0005440C">
              <w:t xml:space="preserve">and </w:t>
            </w:r>
            <w:r>
              <w:t>Satisfaction</w:t>
            </w:r>
          </w:p>
        </w:tc>
        <w:tc>
          <w:tcPr>
            <w:tcW w:w="2070" w:type="dxa"/>
            <w:vAlign w:val="center"/>
          </w:tcPr>
          <w:p w14:paraId="21B163FF" w14:textId="7F60EB14" w:rsidR="00EB4B67" w:rsidRDefault="00EB4B67">
            <w:pPr>
              <w:pStyle w:val="TableBodyCenter"/>
            </w:pPr>
            <w:r w:rsidRPr="00AF3096">
              <w:t>S</w:t>
            </w:r>
            <w:r w:rsidR="000D0F60">
              <w:t>cheduled trips operated</w:t>
            </w:r>
          </w:p>
        </w:tc>
        <w:tc>
          <w:tcPr>
            <w:tcW w:w="3600" w:type="dxa"/>
            <w:vAlign w:val="center"/>
          </w:tcPr>
          <w:p w14:paraId="2D55FA97" w14:textId="380118A8" w:rsidR="00EB4B67" w:rsidRDefault="00EB4B67">
            <w:pPr>
              <w:pStyle w:val="TableBodyCenter"/>
            </w:pPr>
            <w:r>
              <w:t xml:space="preserve">Proportion of scheduled trips </w:t>
            </w:r>
            <w:r w:rsidR="0005440C">
              <w:t xml:space="preserve">that </w:t>
            </w:r>
            <w:r>
              <w:t>are operated (i.e., not “dropped”)</w:t>
            </w:r>
          </w:p>
        </w:tc>
        <w:tc>
          <w:tcPr>
            <w:tcW w:w="1980" w:type="dxa"/>
            <w:vAlign w:val="center"/>
          </w:tcPr>
          <w:p w14:paraId="567B3B3C" w14:textId="77777777" w:rsidR="00EB4B67" w:rsidRDefault="00EB4B67">
            <w:pPr>
              <w:pStyle w:val="TableBodyCenter"/>
            </w:pPr>
            <w:r>
              <w:t>Higher</w:t>
            </w:r>
          </w:p>
        </w:tc>
      </w:tr>
      <w:tr w:rsidR="00EB4B67" w14:paraId="76C541B6" w14:textId="77777777" w:rsidTr="00A9545F">
        <w:trPr>
          <w:cantSplit/>
          <w:jc w:val="center"/>
        </w:trPr>
        <w:tc>
          <w:tcPr>
            <w:tcW w:w="1710" w:type="dxa"/>
            <w:vAlign w:val="center"/>
          </w:tcPr>
          <w:p w14:paraId="18FACE1C" w14:textId="77777777" w:rsidR="00EB4B67" w:rsidRDefault="00EB4B67">
            <w:pPr>
              <w:pStyle w:val="TableBody"/>
            </w:pPr>
            <w:r>
              <w:t>Asset Management</w:t>
            </w:r>
          </w:p>
        </w:tc>
        <w:tc>
          <w:tcPr>
            <w:tcW w:w="2070" w:type="dxa"/>
            <w:vAlign w:val="center"/>
          </w:tcPr>
          <w:p w14:paraId="68C1CBD4" w14:textId="77777777" w:rsidR="00EB4B67" w:rsidRDefault="00EB4B67">
            <w:pPr>
              <w:pStyle w:val="TableBodyCenter"/>
            </w:pPr>
            <w:r>
              <w:t xml:space="preserve">State of Good Repair </w:t>
            </w:r>
          </w:p>
        </w:tc>
        <w:tc>
          <w:tcPr>
            <w:tcW w:w="3600" w:type="dxa"/>
            <w:vAlign w:val="center"/>
          </w:tcPr>
          <w:p w14:paraId="6DB5850A" w14:textId="368FFDC3" w:rsidR="00EB4B67" w:rsidRDefault="00EB4B67">
            <w:pPr>
              <w:pStyle w:val="TableBodyCenter"/>
            </w:pPr>
            <w:r>
              <w:t xml:space="preserve">Proportion of capital assets </w:t>
            </w:r>
            <w:r w:rsidR="00067F7F">
              <w:t xml:space="preserve">not </w:t>
            </w:r>
            <w:r>
              <w:t>meeting state of good repair goals (</w:t>
            </w:r>
            <w:r w:rsidR="0005440C">
              <w:t xml:space="preserve">refer to </w:t>
            </w:r>
            <w:r>
              <w:t>Section</w:t>
            </w:r>
            <w:r w:rsidR="002058FC">
              <w:t xml:space="preserve"> </w:t>
            </w:r>
            <w:r w:rsidR="002058FC">
              <w:fldChar w:fldCharType="begin"/>
            </w:r>
            <w:r w:rsidR="002058FC">
              <w:instrText xml:space="preserve"> REF _Ref221287563 \r \h </w:instrText>
            </w:r>
            <w:r w:rsidR="002058FC">
              <w:fldChar w:fldCharType="separate"/>
            </w:r>
            <w:r w:rsidR="00E4623A">
              <w:t>6.1.4</w:t>
            </w:r>
            <w:r w:rsidR="002058FC">
              <w:fldChar w:fldCharType="end"/>
            </w:r>
            <w:r>
              <w:t>)</w:t>
            </w:r>
          </w:p>
        </w:tc>
        <w:tc>
          <w:tcPr>
            <w:tcW w:w="1980" w:type="dxa"/>
            <w:vAlign w:val="center"/>
          </w:tcPr>
          <w:p w14:paraId="67BDC897" w14:textId="160FB727" w:rsidR="00EB4B67" w:rsidRDefault="00067F7F">
            <w:pPr>
              <w:pStyle w:val="TableBodyCenter"/>
            </w:pPr>
            <w:r>
              <w:t>Lower</w:t>
            </w:r>
          </w:p>
        </w:tc>
      </w:tr>
      <w:tr w:rsidR="00EB4B67" w14:paraId="73B3FF22" w14:textId="77777777" w:rsidTr="00A9545F">
        <w:trPr>
          <w:cantSplit/>
          <w:jc w:val="center"/>
        </w:trPr>
        <w:tc>
          <w:tcPr>
            <w:tcW w:w="1710" w:type="dxa"/>
            <w:vAlign w:val="center"/>
          </w:tcPr>
          <w:p w14:paraId="0876E2CC" w14:textId="17EBC607" w:rsidR="00EB4B67" w:rsidRDefault="00EB4B67">
            <w:pPr>
              <w:pStyle w:val="TableBody"/>
            </w:pPr>
            <w:r>
              <w:t>Safety</w:t>
            </w:r>
          </w:p>
        </w:tc>
        <w:tc>
          <w:tcPr>
            <w:tcW w:w="2070" w:type="dxa"/>
            <w:vAlign w:val="center"/>
          </w:tcPr>
          <w:p w14:paraId="53E7735E" w14:textId="77777777" w:rsidR="00EB4B67" w:rsidRDefault="00EB4B67">
            <w:pPr>
              <w:pStyle w:val="TableBodyCenter"/>
            </w:pPr>
            <w:r>
              <w:t>Multiple safety metrics</w:t>
            </w:r>
          </w:p>
        </w:tc>
        <w:tc>
          <w:tcPr>
            <w:tcW w:w="3600" w:type="dxa"/>
            <w:vAlign w:val="center"/>
          </w:tcPr>
          <w:p w14:paraId="7141AD05" w14:textId="1BE182B4" w:rsidR="00EB4B67" w:rsidRDefault="00EB4B67">
            <w:pPr>
              <w:pStyle w:val="TableBodyCenter"/>
            </w:pPr>
            <w:r>
              <w:t>Progress on meeting safety goals (</w:t>
            </w:r>
            <w:r w:rsidR="0005440C">
              <w:t xml:space="preserve">refer to </w:t>
            </w:r>
            <w:r>
              <w:t>Section</w:t>
            </w:r>
            <w:r w:rsidR="002058FC">
              <w:t xml:space="preserve"> </w:t>
            </w:r>
            <w:r w:rsidR="002058FC">
              <w:fldChar w:fldCharType="begin"/>
            </w:r>
            <w:r w:rsidR="002058FC">
              <w:instrText xml:space="preserve"> REF _Ref221287578 \r \h </w:instrText>
            </w:r>
            <w:r w:rsidR="002058FC">
              <w:fldChar w:fldCharType="separate"/>
            </w:r>
            <w:r w:rsidR="00E4623A">
              <w:t>6.1.5</w:t>
            </w:r>
            <w:r w:rsidR="002058FC">
              <w:fldChar w:fldCharType="end"/>
            </w:r>
            <w:r>
              <w:t>)</w:t>
            </w:r>
          </w:p>
        </w:tc>
        <w:tc>
          <w:tcPr>
            <w:tcW w:w="1980" w:type="dxa"/>
            <w:vAlign w:val="center"/>
          </w:tcPr>
          <w:p w14:paraId="7F978AC7" w14:textId="77777777" w:rsidR="00EB4B67" w:rsidRDefault="00EB4B67">
            <w:pPr>
              <w:pStyle w:val="TableBodyCenter"/>
            </w:pPr>
            <w:r>
              <w:t>Varies</w:t>
            </w:r>
          </w:p>
        </w:tc>
      </w:tr>
    </w:tbl>
    <w:p w14:paraId="1A73E403" w14:textId="77777777" w:rsidR="00EB4B67" w:rsidRPr="001D05E2" w:rsidRDefault="00EB4B67" w:rsidP="00EB4B67">
      <w:pPr>
        <w:pStyle w:val="Heading3"/>
      </w:pPr>
      <w:bookmarkStart w:id="406" w:name="_Toc222142665"/>
      <w:r w:rsidRPr="001D05E2">
        <w:t>Ridership</w:t>
      </w:r>
      <w:bookmarkEnd w:id="406"/>
    </w:p>
    <w:p w14:paraId="6AFF00A2" w14:textId="10B9ACAE" w:rsidR="00EB4B67" w:rsidRPr="00D12813" w:rsidRDefault="00EB4B67" w:rsidP="00D12813">
      <w:pPr>
        <w:pStyle w:val="BodyText"/>
      </w:pPr>
      <w:r w:rsidRPr="00D12813">
        <w:t xml:space="preserve">Ridership is reported as </w:t>
      </w:r>
      <w:r w:rsidR="005F478D">
        <w:t>unlinked passenger trips</w:t>
      </w:r>
      <w:r w:rsidRPr="00D12813">
        <w:t xml:space="preserve">. Each boarding is counted and summed toward the overall </w:t>
      </w:r>
      <w:r w:rsidR="005F478D">
        <w:t>unlinked passenger trip</w:t>
      </w:r>
      <w:r w:rsidR="005F478D" w:rsidRPr="00D12813">
        <w:t xml:space="preserve"> </w:t>
      </w:r>
      <w:r w:rsidRPr="00D12813">
        <w:t xml:space="preserve">metric. This metric is also normalized by </w:t>
      </w:r>
      <w:r w:rsidR="009E494A">
        <w:t>vehicle revenue miles</w:t>
      </w:r>
      <w:r w:rsidR="009E494A" w:rsidRPr="00D12813">
        <w:t xml:space="preserve"> </w:t>
      </w:r>
      <w:r w:rsidRPr="00D12813">
        <w:t xml:space="preserve">and </w:t>
      </w:r>
      <w:r w:rsidR="009E494A">
        <w:t>vehicle revenue hours</w:t>
      </w:r>
      <w:r w:rsidR="009E494A" w:rsidRPr="00D12813">
        <w:t xml:space="preserve"> </w:t>
      </w:r>
      <w:r w:rsidRPr="00D12813">
        <w:t xml:space="preserve">to better understand how ridership compares to the level of service provided. SRTA ridership metrics and targets are shown in </w:t>
      </w:r>
      <w:r w:rsidRPr="00D12813">
        <w:fldChar w:fldCharType="begin"/>
      </w:r>
      <w:r w:rsidRPr="00D12813">
        <w:instrText xml:space="preserve"> REF _Ref210928207 \h </w:instrText>
      </w:r>
      <w:r w:rsidR="00D12813">
        <w:instrText xml:space="preserve"> \* MERGEFORMAT </w:instrText>
      </w:r>
      <w:r w:rsidRPr="00D12813">
        <w:fldChar w:fldCharType="separate"/>
      </w:r>
      <w:r w:rsidR="00E4623A" w:rsidRPr="001D05E2">
        <w:t xml:space="preserve">Table </w:t>
      </w:r>
      <w:r w:rsidR="00E4623A">
        <w:t>24</w:t>
      </w:r>
      <w:r w:rsidRPr="00D12813">
        <w:fldChar w:fldCharType="end"/>
      </w:r>
      <w:r w:rsidRPr="00D12813">
        <w:t xml:space="preserve">. Monthly data </w:t>
      </w:r>
      <w:r w:rsidR="003C418D">
        <w:t>are</w:t>
      </w:r>
      <w:r w:rsidR="003C418D" w:rsidRPr="00D12813">
        <w:t xml:space="preserve"> </w:t>
      </w:r>
      <w:r w:rsidRPr="00D12813">
        <w:t xml:space="preserve">submitted quarterly and compared </w:t>
      </w:r>
      <w:r w:rsidR="00557ED0">
        <w:t xml:space="preserve">to </w:t>
      </w:r>
      <w:r w:rsidRPr="00D12813">
        <w:t>annual target</w:t>
      </w:r>
      <w:r w:rsidR="00B14F2C">
        <w:t>s</w:t>
      </w:r>
      <w:r w:rsidRPr="00D12813">
        <w:t xml:space="preserve"> set by SRTA. </w:t>
      </w:r>
    </w:p>
    <w:p w14:paraId="53C833DF" w14:textId="2B5020F6" w:rsidR="00EB4B67" w:rsidRDefault="00EB4B67" w:rsidP="00EB4B67">
      <w:pPr>
        <w:pStyle w:val="Caption"/>
      </w:pPr>
      <w:bookmarkStart w:id="407" w:name="_Ref210928207"/>
      <w:bookmarkStart w:id="408" w:name="_Toc222142779"/>
      <w:r w:rsidRPr="001D05E2">
        <w:t xml:space="preserve">Table </w:t>
      </w:r>
      <w:r w:rsidRPr="001D05E2">
        <w:fldChar w:fldCharType="begin"/>
      </w:r>
      <w:r w:rsidRPr="001D05E2">
        <w:instrText xml:space="preserve"> SEQ Table \* ARABIC </w:instrText>
      </w:r>
      <w:r w:rsidRPr="001D05E2">
        <w:fldChar w:fldCharType="separate"/>
      </w:r>
      <w:r w:rsidR="00E4623A">
        <w:rPr>
          <w:noProof/>
        </w:rPr>
        <w:t>24</w:t>
      </w:r>
      <w:r w:rsidRPr="001D05E2">
        <w:fldChar w:fldCharType="end"/>
      </w:r>
      <w:bookmarkEnd w:id="407"/>
      <w:r w:rsidRPr="001D05E2">
        <w:t>. Ridership Metrics</w:t>
      </w:r>
      <w:r w:rsidR="0098108A">
        <w:t xml:space="preserve"> </w:t>
      </w:r>
      <w:r w:rsidR="005D2E56">
        <w:t>and</w:t>
      </w:r>
      <w:r w:rsidRPr="001D05E2">
        <w:t xml:space="preserve"> Targets</w:t>
      </w:r>
      <w:r w:rsidR="003C418D">
        <w:t xml:space="preserve"> (FY 2026)</w:t>
      </w:r>
      <w:bookmarkEnd w:id="408"/>
    </w:p>
    <w:tbl>
      <w:tblPr>
        <w:tblStyle w:val="TableGrid"/>
        <w:tblW w:w="0" w:type="auto"/>
        <w:jc w:val="center"/>
        <w:tblBorders>
          <w:left w:val="none" w:sz="0" w:space="0" w:color="auto"/>
          <w:right w:val="none" w:sz="0" w:space="0" w:color="auto"/>
        </w:tblBorders>
        <w:tblLook w:val="04A0" w:firstRow="1" w:lastRow="0" w:firstColumn="1" w:lastColumn="0" w:noHBand="0" w:noVBand="1"/>
      </w:tblPr>
      <w:tblGrid>
        <w:gridCol w:w="5220"/>
        <w:gridCol w:w="1890"/>
        <w:gridCol w:w="2160"/>
      </w:tblGrid>
      <w:tr w:rsidR="00EB4B67" w14:paraId="484FDDDE" w14:textId="77777777" w:rsidTr="00C402DE">
        <w:trPr>
          <w:cnfStyle w:val="100000000000" w:firstRow="1" w:lastRow="0" w:firstColumn="0" w:lastColumn="0" w:oddVBand="0" w:evenVBand="0" w:oddHBand="0" w:evenHBand="0" w:firstRowFirstColumn="0" w:firstRowLastColumn="0" w:lastRowFirstColumn="0" w:lastRowLastColumn="0"/>
          <w:cantSplit/>
          <w:tblHeader/>
          <w:jc w:val="center"/>
        </w:trPr>
        <w:tc>
          <w:tcPr>
            <w:tcW w:w="5220" w:type="dxa"/>
            <w:tcBorders>
              <w:bottom w:val="single" w:sz="24" w:space="0" w:color="auto"/>
            </w:tcBorders>
            <w:vAlign w:val="bottom"/>
          </w:tcPr>
          <w:p w14:paraId="427AD6F1" w14:textId="77777777" w:rsidR="00EB4B67" w:rsidRPr="00910396" w:rsidRDefault="00EB4B67" w:rsidP="0098108A">
            <w:pPr>
              <w:pStyle w:val="TableHeading"/>
            </w:pPr>
            <w:r>
              <w:t xml:space="preserve">Metric </w:t>
            </w:r>
          </w:p>
        </w:tc>
        <w:tc>
          <w:tcPr>
            <w:tcW w:w="1890" w:type="dxa"/>
            <w:tcBorders>
              <w:bottom w:val="single" w:sz="24" w:space="0" w:color="auto"/>
            </w:tcBorders>
          </w:tcPr>
          <w:p w14:paraId="4B19C4DB" w14:textId="41B64251" w:rsidR="00EB4B67" w:rsidRPr="00910396" w:rsidRDefault="00EB4B67" w:rsidP="00557ED0">
            <w:pPr>
              <w:pStyle w:val="TableHeadingCenter"/>
            </w:pPr>
            <w:r>
              <w:t xml:space="preserve">Fixed Route </w:t>
            </w:r>
          </w:p>
        </w:tc>
        <w:tc>
          <w:tcPr>
            <w:tcW w:w="2160" w:type="dxa"/>
            <w:tcBorders>
              <w:bottom w:val="single" w:sz="24" w:space="0" w:color="auto"/>
            </w:tcBorders>
          </w:tcPr>
          <w:p w14:paraId="7BD8D427" w14:textId="73325FBE" w:rsidR="00EB4B67" w:rsidRPr="00910396" w:rsidRDefault="00EB4B67" w:rsidP="00557ED0">
            <w:pPr>
              <w:pStyle w:val="TableHeadingCenter"/>
            </w:pPr>
            <w:r>
              <w:t>Demand Response</w:t>
            </w:r>
          </w:p>
        </w:tc>
      </w:tr>
      <w:tr w:rsidR="00EB4B67" w14:paraId="766E94E9" w14:textId="77777777" w:rsidTr="00C402DE">
        <w:trPr>
          <w:cantSplit/>
          <w:trHeight w:val="16"/>
          <w:jc w:val="center"/>
        </w:trPr>
        <w:tc>
          <w:tcPr>
            <w:tcW w:w="5220" w:type="dxa"/>
            <w:tcBorders>
              <w:top w:val="single" w:sz="24" w:space="0" w:color="auto"/>
            </w:tcBorders>
            <w:vAlign w:val="center"/>
          </w:tcPr>
          <w:p w14:paraId="3AFF77AC" w14:textId="71359B11" w:rsidR="00EB4B67" w:rsidRDefault="00EB4B67">
            <w:pPr>
              <w:pStyle w:val="TableBody"/>
            </w:pPr>
            <w:r w:rsidRPr="009533F1">
              <w:t>Unlinked passenger trips</w:t>
            </w:r>
          </w:p>
        </w:tc>
        <w:tc>
          <w:tcPr>
            <w:tcW w:w="1890" w:type="dxa"/>
            <w:tcBorders>
              <w:top w:val="single" w:sz="24" w:space="0" w:color="auto"/>
            </w:tcBorders>
            <w:vAlign w:val="center"/>
          </w:tcPr>
          <w:p w14:paraId="759EDC25" w14:textId="77777777" w:rsidR="00EB4B67" w:rsidRDefault="00EB4B67">
            <w:pPr>
              <w:pStyle w:val="TableBodyCenter"/>
            </w:pPr>
            <w:r>
              <w:t>4,000,000</w:t>
            </w:r>
          </w:p>
        </w:tc>
        <w:tc>
          <w:tcPr>
            <w:tcW w:w="2160" w:type="dxa"/>
            <w:tcBorders>
              <w:top w:val="single" w:sz="24" w:space="0" w:color="auto"/>
            </w:tcBorders>
            <w:vAlign w:val="center"/>
          </w:tcPr>
          <w:p w14:paraId="6A706F66" w14:textId="77777777" w:rsidR="00EB4B67" w:rsidRDefault="00EB4B67">
            <w:pPr>
              <w:pStyle w:val="TableBodyCenter"/>
            </w:pPr>
            <w:r w:rsidRPr="00987688">
              <w:t>130,000</w:t>
            </w:r>
          </w:p>
        </w:tc>
      </w:tr>
      <w:tr w:rsidR="00EB4B67" w14:paraId="212DFC6C" w14:textId="77777777" w:rsidTr="00C402DE">
        <w:trPr>
          <w:cantSplit/>
          <w:jc w:val="center"/>
        </w:trPr>
        <w:tc>
          <w:tcPr>
            <w:tcW w:w="5220" w:type="dxa"/>
            <w:tcBorders>
              <w:bottom w:val="single" w:sz="4" w:space="0" w:color="auto"/>
            </w:tcBorders>
            <w:vAlign w:val="center"/>
          </w:tcPr>
          <w:p w14:paraId="0B53AE53" w14:textId="575D0906" w:rsidR="00EB4B67" w:rsidRDefault="00EB4B67">
            <w:pPr>
              <w:pStyle w:val="TableBody"/>
            </w:pPr>
            <w:r w:rsidRPr="00AF3096">
              <w:t>U</w:t>
            </w:r>
            <w:r w:rsidR="000F5E5C">
              <w:t>nlinked passenger trips</w:t>
            </w:r>
            <w:r w:rsidRPr="00AF3096">
              <w:t xml:space="preserve"> per vehicle revenue mile</w:t>
            </w:r>
          </w:p>
        </w:tc>
        <w:tc>
          <w:tcPr>
            <w:tcW w:w="1890" w:type="dxa"/>
            <w:tcBorders>
              <w:bottom w:val="single" w:sz="4" w:space="0" w:color="auto"/>
            </w:tcBorders>
            <w:vAlign w:val="center"/>
          </w:tcPr>
          <w:p w14:paraId="24536D69" w14:textId="77777777" w:rsidR="00EB4B67" w:rsidRDefault="00EB4B67">
            <w:pPr>
              <w:pStyle w:val="TableBodyCenter"/>
            </w:pPr>
            <w:r>
              <w:t>2.20</w:t>
            </w:r>
          </w:p>
        </w:tc>
        <w:tc>
          <w:tcPr>
            <w:tcW w:w="2160" w:type="dxa"/>
            <w:tcBorders>
              <w:bottom w:val="single" w:sz="4" w:space="0" w:color="auto"/>
            </w:tcBorders>
            <w:vAlign w:val="center"/>
          </w:tcPr>
          <w:p w14:paraId="2F992505" w14:textId="77777777" w:rsidR="00EB4B67" w:rsidRDefault="00EB4B67">
            <w:pPr>
              <w:pStyle w:val="TableBodyCenter"/>
            </w:pPr>
            <w:r w:rsidRPr="00987688">
              <w:t>0.13</w:t>
            </w:r>
          </w:p>
        </w:tc>
      </w:tr>
      <w:tr w:rsidR="00EB4B67" w14:paraId="3AD7A19E" w14:textId="77777777" w:rsidTr="00C402DE">
        <w:trPr>
          <w:cantSplit/>
          <w:jc w:val="center"/>
        </w:trPr>
        <w:tc>
          <w:tcPr>
            <w:tcW w:w="5220" w:type="dxa"/>
            <w:vAlign w:val="center"/>
          </w:tcPr>
          <w:p w14:paraId="7C397946" w14:textId="77F585B8" w:rsidR="00EB4B67" w:rsidRDefault="00EB4B67">
            <w:pPr>
              <w:pStyle w:val="TableBody"/>
            </w:pPr>
            <w:r w:rsidRPr="00AF3096">
              <w:t>U</w:t>
            </w:r>
            <w:r w:rsidR="000F5E5C">
              <w:t>nlinked passenger trips</w:t>
            </w:r>
            <w:r w:rsidRPr="00AF3096">
              <w:t xml:space="preserve"> per vehicle revenue hour</w:t>
            </w:r>
          </w:p>
        </w:tc>
        <w:tc>
          <w:tcPr>
            <w:tcW w:w="1890" w:type="dxa"/>
            <w:vAlign w:val="center"/>
          </w:tcPr>
          <w:p w14:paraId="43EE5B8E" w14:textId="77777777" w:rsidR="00EB4B67" w:rsidRDefault="00EB4B67">
            <w:pPr>
              <w:pStyle w:val="TableBodyCenter"/>
            </w:pPr>
            <w:r>
              <w:t>27.01</w:t>
            </w:r>
          </w:p>
        </w:tc>
        <w:tc>
          <w:tcPr>
            <w:tcW w:w="2160" w:type="dxa"/>
            <w:vAlign w:val="center"/>
          </w:tcPr>
          <w:p w14:paraId="2A3B2A6F" w14:textId="77777777" w:rsidR="00EB4B67" w:rsidRDefault="00EB4B67">
            <w:pPr>
              <w:pStyle w:val="TableBodyCenter"/>
            </w:pPr>
            <w:r w:rsidRPr="00987688">
              <w:t>1.99</w:t>
            </w:r>
          </w:p>
        </w:tc>
      </w:tr>
    </w:tbl>
    <w:p w14:paraId="7D5FF433" w14:textId="77777777" w:rsidR="00EB4B67" w:rsidRDefault="00EB4B67" w:rsidP="00D12813">
      <w:pPr>
        <w:pStyle w:val="Source"/>
      </w:pPr>
      <w:r>
        <w:t>Source: MassDOT</w:t>
      </w:r>
    </w:p>
    <w:p w14:paraId="65284581" w14:textId="77777777" w:rsidR="00EB4B67" w:rsidRPr="001D05E2" w:rsidRDefault="00EB4B67" w:rsidP="00EB4B67">
      <w:pPr>
        <w:pStyle w:val="Heading3"/>
      </w:pPr>
      <w:bookmarkStart w:id="409" w:name="_Toc222142666"/>
      <w:r w:rsidRPr="001D05E2">
        <w:t>Financial</w:t>
      </w:r>
      <w:bookmarkEnd w:id="409"/>
    </w:p>
    <w:p w14:paraId="54FF652A" w14:textId="3CFF643A" w:rsidR="00EB4B67" w:rsidRPr="00D12813" w:rsidRDefault="00EB4B67" w:rsidP="00D12813">
      <w:pPr>
        <w:pStyle w:val="BodyText"/>
      </w:pPr>
      <w:r w:rsidRPr="00D12813">
        <w:t xml:space="preserve">Each RTA differs in the level of service, geographic area, modes operated, and other aspects of its operation, and as such, financial metrics are normalized by revenue miles, revenue hours, and </w:t>
      </w:r>
      <w:r w:rsidR="005F478D">
        <w:t>unlinked passenger trips</w:t>
      </w:r>
      <w:r w:rsidRPr="00D12813">
        <w:t xml:space="preserve">. SRTA financial metrics and targets are displayed in </w:t>
      </w:r>
      <w:r w:rsidRPr="00D12813">
        <w:fldChar w:fldCharType="begin"/>
      </w:r>
      <w:r w:rsidRPr="00D12813">
        <w:instrText xml:space="preserve"> REF _Ref210928265 \h </w:instrText>
      </w:r>
      <w:r w:rsidR="00D12813">
        <w:instrText xml:space="preserve"> \* MERGEFORMAT </w:instrText>
      </w:r>
      <w:r w:rsidRPr="00D12813">
        <w:fldChar w:fldCharType="separate"/>
      </w:r>
      <w:r w:rsidR="00E4623A" w:rsidRPr="001D05E2">
        <w:t xml:space="preserve">Table </w:t>
      </w:r>
      <w:r w:rsidR="00E4623A">
        <w:t>25</w:t>
      </w:r>
      <w:r w:rsidRPr="00D12813">
        <w:fldChar w:fldCharType="end"/>
      </w:r>
      <w:r w:rsidRPr="00D12813">
        <w:t xml:space="preserve">. Typically, each RTA verifies its financial data annually through an end-of-year audit. </w:t>
      </w:r>
      <w:r w:rsidR="000770B4">
        <w:t xml:space="preserve">Data </w:t>
      </w:r>
      <w:r w:rsidR="003C418D">
        <w:t xml:space="preserve">are </w:t>
      </w:r>
      <w:r w:rsidR="000770B4">
        <w:t xml:space="preserve">submitted as </w:t>
      </w:r>
      <w:r w:rsidR="009814D0">
        <w:t>the raw operating cost and farebox revenue collection, then normalized</w:t>
      </w:r>
      <w:r w:rsidRPr="00D12813">
        <w:t xml:space="preserve"> for comparison against performance targets</w:t>
      </w:r>
      <w:r w:rsidR="00BF38B2">
        <w:t xml:space="preserve">. </w:t>
      </w:r>
      <w:r w:rsidR="007348D1">
        <w:t xml:space="preserve">Here, operating expenses are measured in units of </w:t>
      </w:r>
      <w:r w:rsidR="009E494A">
        <w:t>vehicle revenue miles</w:t>
      </w:r>
      <w:r w:rsidR="0003309D">
        <w:t xml:space="preserve">, </w:t>
      </w:r>
      <w:r w:rsidR="009E494A">
        <w:t>vehicle revenue hours</w:t>
      </w:r>
      <w:r w:rsidR="0003309D">
        <w:t xml:space="preserve">, and </w:t>
      </w:r>
      <w:r w:rsidR="009E494A">
        <w:t>unlinked passenger trips</w:t>
      </w:r>
      <w:r w:rsidR="006B38BF">
        <w:t>.</w:t>
      </w:r>
    </w:p>
    <w:p w14:paraId="64D8ED66" w14:textId="4C0BAB11" w:rsidR="00EB4B67" w:rsidRPr="00D12813" w:rsidRDefault="006B38BF" w:rsidP="00D12813">
      <w:pPr>
        <w:pStyle w:val="BodyText"/>
      </w:pPr>
      <w:r>
        <w:t>F</w:t>
      </w:r>
      <w:r w:rsidR="00DA0ABA">
        <w:t xml:space="preserve">arebox </w:t>
      </w:r>
      <w:r w:rsidR="00557ED0">
        <w:t>recovery ratio</w:t>
      </w:r>
      <w:r w:rsidR="00557ED0" w:rsidRPr="00D12813">
        <w:t xml:space="preserve"> </w:t>
      </w:r>
      <w:r w:rsidR="00EB4B67" w:rsidRPr="00D12813">
        <w:t xml:space="preserve">is a measure of revenue collected through fares as a ratio to operating expenses. As of </w:t>
      </w:r>
      <w:r w:rsidR="003C418D">
        <w:t>FY</w:t>
      </w:r>
      <w:r w:rsidR="00EB4B67" w:rsidRPr="00D12813">
        <w:t xml:space="preserve"> 2026, all RTAs will operate fare-free fixed route service and fare-free ADA demand response (though “premium” service beyond federal ADA requirements may still charge fares). As such, the target all RTAs use for fixed route </w:t>
      </w:r>
      <w:r w:rsidR="00DA0ABA">
        <w:t>farebox recovery ratio</w:t>
      </w:r>
      <w:r w:rsidR="00DA0ABA" w:rsidRPr="00D12813">
        <w:t xml:space="preserve"> </w:t>
      </w:r>
      <w:r w:rsidR="00EB4B67" w:rsidRPr="00D12813">
        <w:t xml:space="preserve">is </w:t>
      </w:r>
      <w:r w:rsidR="00B83324">
        <w:t>0</w:t>
      </w:r>
      <w:r w:rsidR="00C515B8">
        <w:t> </w:t>
      </w:r>
      <w:r w:rsidR="003C418D">
        <w:t>percent</w:t>
      </w:r>
      <w:r w:rsidR="00EB4B67" w:rsidRPr="00D12813">
        <w:t xml:space="preserve">. Demand response target is reflective of </w:t>
      </w:r>
      <w:r w:rsidR="00307699">
        <w:t>the</w:t>
      </w:r>
      <w:r w:rsidR="00562893">
        <w:t xml:space="preserve"> farebox recovery ratio</w:t>
      </w:r>
      <w:r w:rsidR="00562893" w:rsidRPr="00D12813">
        <w:t xml:space="preserve"> </w:t>
      </w:r>
      <w:r w:rsidR="00EB4B67" w:rsidRPr="00D12813">
        <w:t xml:space="preserve">for these premium services. </w:t>
      </w:r>
    </w:p>
    <w:p w14:paraId="71184688" w14:textId="14EE044C" w:rsidR="00EB4B67" w:rsidRDefault="00EB4B67" w:rsidP="00EB4B67">
      <w:pPr>
        <w:pStyle w:val="Caption"/>
      </w:pPr>
      <w:bookmarkStart w:id="410" w:name="_Ref210928265"/>
      <w:bookmarkStart w:id="411" w:name="_Toc222142780"/>
      <w:r w:rsidRPr="001D05E2">
        <w:t xml:space="preserve">Table </w:t>
      </w:r>
      <w:r w:rsidRPr="001D05E2">
        <w:fldChar w:fldCharType="begin"/>
      </w:r>
      <w:r w:rsidRPr="001D05E2">
        <w:instrText xml:space="preserve"> SEQ Table \* ARABIC </w:instrText>
      </w:r>
      <w:r w:rsidRPr="001D05E2">
        <w:fldChar w:fldCharType="separate"/>
      </w:r>
      <w:r w:rsidR="00E4623A">
        <w:rPr>
          <w:noProof/>
        </w:rPr>
        <w:t>25</w:t>
      </w:r>
      <w:r w:rsidRPr="001D05E2">
        <w:fldChar w:fldCharType="end"/>
      </w:r>
      <w:bookmarkEnd w:id="410"/>
      <w:r w:rsidRPr="001D05E2">
        <w:t>. Financial Metrics</w:t>
      </w:r>
      <w:r w:rsidR="0098108A">
        <w:t xml:space="preserve"> and</w:t>
      </w:r>
      <w:r w:rsidRPr="001D05E2">
        <w:t xml:space="preserve"> Targets</w:t>
      </w:r>
      <w:r w:rsidR="003C418D">
        <w:t xml:space="preserve"> (FY 2026)</w:t>
      </w:r>
      <w:bookmarkEnd w:id="411"/>
    </w:p>
    <w:tbl>
      <w:tblPr>
        <w:tblStyle w:val="TableGrid"/>
        <w:tblW w:w="5000" w:type="pct"/>
        <w:tblBorders>
          <w:left w:val="none" w:sz="0" w:space="0" w:color="auto"/>
          <w:right w:val="none" w:sz="0" w:space="0" w:color="auto"/>
        </w:tblBorders>
        <w:tblLook w:val="04A0" w:firstRow="1" w:lastRow="0" w:firstColumn="1" w:lastColumn="0" w:noHBand="0" w:noVBand="1"/>
      </w:tblPr>
      <w:tblGrid>
        <w:gridCol w:w="5310"/>
        <w:gridCol w:w="1890"/>
        <w:gridCol w:w="2160"/>
      </w:tblGrid>
      <w:tr w:rsidR="00EB4B67" w14:paraId="4756878B" w14:textId="77777777" w:rsidTr="00C402DE">
        <w:trPr>
          <w:cnfStyle w:val="100000000000" w:firstRow="1" w:lastRow="0" w:firstColumn="0" w:lastColumn="0" w:oddVBand="0" w:evenVBand="0" w:oddHBand="0" w:evenHBand="0" w:firstRowFirstColumn="0" w:firstRowLastColumn="0" w:lastRowFirstColumn="0" w:lastRowLastColumn="0"/>
          <w:cantSplit/>
          <w:tblHeader/>
        </w:trPr>
        <w:tc>
          <w:tcPr>
            <w:tcW w:w="5310" w:type="dxa"/>
            <w:tcBorders>
              <w:bottom w:val="single" w:sz="24" w:space="0" w:color="auto"/>
            </w:tcBorders>
            <w:vAlign w:val="bottom"/>
          </w:tcPr>
          <w:p w14:paraId="4B56BF80" w14:textId="77777777" w:rsidR="00EB4B67" w:rsidRPr="00910396" w:rsidRDefault="00EB4B67" w:rsidP="0098108A">
            <w:pPr>
              <w:pStyle w:val="TableHeading"/>
            </w:pPr>
            <w:r>
              <w:t xml:space="preserve">Metric </w:t>
            </w:r>
          </w:p>
        </w:tc>
        <w:tc>
          <w:tcPr>
            <w:tcW w:w="1890" w:type="dxa"/>
            <w:tcBorders>
              <w:bottom w:val="single" w:sz="24" w:space="0" w:color="auto"/>
            </w:tcBorders>
          </w:tcPr>
          <w:p w14:paraId="6884CBDD" w14:textId="25E616AC" w:rsidR="00EB4B67" w:rsidRPr="00910396" w:rsidRDefault="00EB4B67" w:rsidP="00557ED0">
            <w:pPr>
              <w:pStyle w:val="TableHeadingCenter"/>
            </w:pPr>
            <w:r>
              <w:t xml:space="preserve">Fixed Route </w:t>
            </w:r>
          </w:p>
        </w:tc>
        <w:tc>
          <w:tcPr>
            <w:tcW w:w="2160" w:type="dxa"/>
            <w:tcBorders>
              <w:bottom w:val="single" w:sz="24" w:space="0" w:color="auto"/>
            </w:tcBorders>
          </w:tcPr>
          <w:p w14:paraId="6026B0B9" w14:textId="42493A53" w:rsidR="00EB4B67" w:rsidRPr="00910396" w:rsidRDefault="00EB4B67" w:rsidP="00557ED0">
            <w:pPr>
              <w:pStyle w:val="TableHeadingCenter"/>
            </w:pPr>
            <w:r>
              <w:t>Demand Response</w:t>
            </w:r>
          </w:p>
        </w:tc>
      </w:tr>
      <w:tr w:rsidR="00EB4B67" w14:paraId="41E199A2" w14:textId="77777777" w:rsidTr="00C402DE">
        <w:trPr>
          <w:cantSplit/>
        </w:trPr>
        <w:tc>
          <w:tcPr>
            <w:tcW w:w="5310" w:type="dxa"/>
            <w:tcBorders>
              <w:top w:val="single" w:sz="24" w:space="0" w:color="auto"/>
            </w:tcBorders>
            <w:vAlign w:val="center"/>
          </w:tcPr>
          <w:p w14:paraId="5D9AAD45" w14:textId="6B0BC83B" w:rsidR="00EB4B67" w:rsidRDefault="00EB4B67">
            <w:pPr>
              <w:pStyle w:val="TableBody"/>
            </w:pPr>
            <w:r w:rsidRPr="00AF3096">
              <w:t xml:space="preserve">Operating expenses per </w:t>
            </w:r>
            <w:r w:rsidR="00AE5278">
              <w:t>vehicle revenue mile</w:t>
            </w:r>
          </w:p>
        </w:tc>
        <w:tc>
          <w:tcPr>
            <w:tcW w:w="1890" w:type="dxa"/>
            <w:tcBorders>
              <w:top w:val="single" w:sz="24" w:space="0" w:color="auto"/>
            </w:tcBorders>
            <w:vAlign w:val="center"/>
          </w:tcPr>
          <w:p w14:paraId="11F61EBD" w14:textId="77777777" w:rsidR="00EB4B67" w:rsidRDefault="00EB4B67">
            <w:pPr>
              <w:pStyle w:val="TableBodyCenter"/>
            </w:pPr>
            <w:r>
              <w:t>$14.06</w:t>
            </w:r>
          </w:p>
        </w:tc>
        <w:tc>
          <w:tcPr>
            <w:tcW w:w="2160" w:type="dxa"/>
            <w:tcBorders>
              <w:top w:val="single" w:sz="24" w:space="0" w:color="auto"/>
            </w:tcBorders>
            <w:vAlign w:val="center"/>
          </w:tcPr>
          <w:p w14:paraId="2A05F701" w14:textId="77777777" w:rsidR="00EB4B67" w:rsidRDefault="00EB4B67">
            <w:pPr>
              <w:pStyle w:val="TableBodyCenter"/>
            </w:pPr>
            <w:r w:rsidRPr="00D2164A">
              <w:t>$10.87</w:t>
            </w:r>
          </w:p>
        </w:tc>
      </w:tr>
      <w:tr w:rsidR="00EB4B67" w14:paraId="02F72AD8" w14:textId="77777777" w:rsidTr="00C402DE">
        <w:trPr>
          <w:cantSplit/>
        </w:trPr>
        <w:tc>
          <w:tcPr>
            <w:tcW w:w="5310" w:type="dxa"/>
            <w:tcBorders>
              <w:bottom w:val="single" w:sz="4" w:space="0" w:color="auto"/>
            </w:tcBorders>
            <w:vAlign w:val="center"/>
          </w:tcPr>
          <w:p w14:paraId="06CFC581" w14:textId="3E0D67BC" w:rsidR="00EB4B67" w:rsidRDefault="00EB4B67">
            <w:pPr>
              <w:pStyle w:val="TableBody"/>
            </w:pPr>
            <w:r w:rsidRPr="00AF3096">
              <w:t xml:space="preserve">Operating expenses per </w:t>
            </w:r>
            <w:r w:rsidR="00AE5278">
              <w:t>vehicle revenue hour</w:t>
            </w:r>
          </w:p>
        </w:tc>
        <w:tc>
          <w:tcPr>
            <w:tcW w:w="1890" w:type="dxa"/>
            <w:tcBorders>
              <w:bottom w:val="single" w:sz="4" w:space="0" w:color="auto"/>
            </w:tcBorders>
            <w:vAlign w:val="center"/>
          </w:tcPr>
          <w:p w14:paraId="6BD89DAF" w14:textId="77777777" w:rsidR="00EB4B67" w:rsidRDefault="00EB4B67">
            <w:pPr>
              <w:pStyle w:val="TableBodyCenter"/>
            </w:pPr>
            <w:r>
              <w:t>$172.35</w:t>
            </w:r>
          </w:p>
        </w:tc>
        <w:tc>
          <w:tcPr>
            <w:tcW w:w="2160" w:type="dxa"/>
            <w:tcBorders>
              <w:bottom w:val="single" w:sz="4" w:space="0" w:color="auto"/>
            </w:tcBorders>
            <w:vAlign w:val="center"/>
          </w:tcPr>
          <w:p w14:paraId="702628C6" w14:textId="77777777" w:rsidR="00EB4B67" w:rsidRDefault="00EB4B67">
            <w:pPr>
              <w:pStyle w:val="TableBodyCenter"/>
            </w:pPr>
            <w:r w:rsidRPr="00D2164A">
              <w:t>$165.47</w:t>
            </w:r>
          </w:p>
        </w:tc>
      </w:tr>
      <w:tr w:rsidR="00EB4B67" w14:paraId="18360334" w14:textId="77777777" w:rsidTr="00C402DE">
        <w:trPr>
          <w:cantSplit/>
        </w:trPr>
        <w:tc>
          <w:tcPr>
            <w:tcW w:w="5310" w:type="dxa"/>
            <w:vAlign w:val="center"/>
          </w:tcPr>
          <w:p w14:paraId="5F335E22" w14:textId="23516B25" w:rsidR="00EB4B67" w:rsidRDefault="00EB4B67">
            <w:pPr>
              <w:pStyle w:val="TableBody"/>
            </w:pPr>
            <w:r w:rsidRPr="00AF3096">
              <w:t xml:space="preserve">Operating expenses per </w:t>
            </w:r>
            <w:r w:rsidR="000F5E5C">
              <w:t>unlinked passenger trip</w:t>
            </w:r>
          </w:p>
        </w:tc>
        <w:tc>
          <w:tcPr>
            <w:tcW w:w="1890" w:type="dxa"/>
            <w:vAlign w:val="center"/>
          </w:tcPr>
          <w:p w14:paraId="50AF2B00" w14:textId="77777777" w:rsidR="00EB4B67" w:rsidRDefault="00EB4B67">
            <w:pPr>
              <w:pStyle w:val="TableBodyCenter"/>
            </w:pPr>
            <w:r>
              <w:t>$</w:t>
            </w:r>
            <w:r w:rsidRPr="002B565E">
              <w:t>6.38</w:t>
            </w:r>
          </w:p>
        </w:tc>
        <w:tc>
          <w:tcPr>
            <w:tcW w:w="2160" w:type="dxa"/>
            <w:vAlign w:val="center"/>
          </w:tcPr>
          <w:p w14:paraId="6B117803" w14:textId="77777777" w:rsidR="00EB4B67" w:rsidRDefault="00EB4B67">
            <w:pPr>
              <w:pStyle w:val="TableBodyCenter"/>
            </w:pPr>
            <w:r w:rsidRPr="00AF5A12">
              <w:t>$82.69</w:t>
            </w:r>
          </w:p>
        </w:tc>
      </w:tr>
      <w:tr w:rsidR="00EB4B67" w14:paraId="7155E805" w14:textId="77777777" w:rsidTr="00C402DE">
        <w:trPr>
          <w:cantSplit/>
        </w:trPr>
        <w:tc>
          <w:tcPr>
            <w:tcW w:w="5310" w:type="dxa"/>
            <w:vAlign w:val="center"/>
          </w:tcPr>
          <w:p w14:paraId="6B259BF5" w14:textId="0327B911" w:rsidR="00EB4B67" w:rsidRPr="00AF3096" w:rsidRDefault="00EB4B67">
            <w:pPr>
              <w:pStyle w:val="TableBody"/>
            </w:pPr>
            <w:r w:rsidRPr="008112AA">
              <w:lastRenderedPageBreak/>
              <w:t>Farebox recovery ratio</w:t>
            </w:r>
          </w:p>
        </w:tc>
        <w:tc>
          <w:tcPr>
            <w:tcW w:w="1890" w:type="dxa"/>
            <w:vAlign w:val="center"/>
          </w:tcPr>
          <w:p w14:paraId="1CDCFD71" w14:textId="77777777" w:rsidR="00EB4B67" w:rsidRDefault="00EB4B67">
            <w:pPr>
              <w:pStyle w:val="TableBodyCenter"/>
            </w:pPr>
            <w:r>
              <w:t>0.00%</w:t>
            </w:r>
          </w:p>
        </w:tc>
        <w:tc>
          <w:tcPr>
            <w:tcW w:w="2160" w:type="dxa"/>
            <w:vAlign w:val="center"/>
          </w:tcPr>
          <w:p w14:paraId="64F3A034" w14:textId="77777777" w:rsidR="00EB4B67" w:rsidRPr="00987688" w:rsidRDefault="00EB4B67">
            <w:pPr>
              <w:pStyle w:val="TableBodyCenter"/>
            </w:pPr>
            <w:r w:rsidRPr="00AF5A12">
              <w:t>0.00%</w:t>
            </w:r>
          </w:p>
        </w:tc>
      </w:tr>
    </w:tbl>
    <w:p w14:paraId="07B2EEB2" w14:textId="77777777" w:rsidR="00EB4B67" w:rsidRDefault="00EB4B67" w:rsidP="00D12813">
      <w:pPr>
        <w:pStyle w:val="Source"/>
      </w:pPr>
      <w:r>
        <w:t>Source: MassDOT</w:t>
      </w:r>
    </w:p>
    <w:p w14:paraId="767BE546" w14:textId="5C463A2E" w:rsidR="00EB4B67" w:rsidRPr="007E6BFA" w:rsidRDefault="00EB4B67" w:rsidP="00EB4B67">
      <w:pPr>
        <w:pStyle w:val="Heading3"/>
      </w:pPr>
      <w:bookmarkStart w:id="412" w:name="_Ref221287549"/>
      <w:bookmarkStart w:id="413" w:name="_Toc222142667"/>
      <w:r w:rsidRPr="007E6BFA">
        <w:t xml:space="preserve">Customer Service </w:t>
      </w:r>
      <w:r w:rsidR="00644C7D">
        <w:t>and</w:t>
      </w:r>
      <w:r w:rsidR="00644C7D" w:rsidRPr="007E6BFA">
        <w:t xml:space="preserve"> </w:t>
      </w:r>
      <w:r w:rsidRPr="007E6BFA">
        <w:t>Satisfaction</w:t>
      </w:r>
      <w:bookmarkEnd w:id="412"/>
      <w:bookmarkEnd w:id="413"/>
    </w:p>
    <w:p w14:paraId="0A179AA1" w14:textId="1C94B0BA" w:rsidR="00EB4B67" w:rsidRDefault="00EB4B67" w:rsidP="00EB4B67">
      <w:pPr>
        <w:pStyle w:val="BodyText"/>
      </w:pPr>
      <w:r>
        <w:t>Reliability of service is an important element when providing transit that meets customer needs. Therefore, customer service and satisfaction are measured through</w:t>
      </w:r>
      <w:r w:rsidR="00433A23">
        <w:t xml:space="preserve"> the</w:t>
      </w:r>
      <w:r>
        <w:t xml:space="preserve"> </w:t>
      </w:r>
      <w:r w:rsidR="00843532">
        <w:t xml:space="preserve">on-time performance </w:t>
      </w:r>
      <w:r>
        <w:t xml:space="preserve">of fixed route and demand response modes. The definitions of </w:t>
      </w:r>
      <w:r w:rsidR="00843532">
        <w:t xml:space="preserve">on-time performance </w:t>
      </w:r>
      <w:r>
        <w:t xml:space="preserve">for each mode are: </w:t>
      </w:r>
    </w:p>
    <w:p w14:paraId="4693D10E" w14:textId="77777777" w:rsidR="00EB4B67" w:rsidRPr="00F83B0A" w:rsidRDefault="00EB4B67" w:rsidP="00EB4B67">
      <w:pPr>
        <w:pStyle w:val="ListBullet"/>
      </w:pPr>
      <w:r w:rsidRPr="00520120">
        <w:rPr>
          <w:b/>
          <w:bCs/>
        </w:rPr>
        <w:t>Fixed Route</w:t>
      </w:r>
      <w:r>
        <w:t xml:space="preserve">: </w:t>
      </w:r>
      <w:r w:rsidRPr="00F83B0A">
        <w:t xml:space="preserve">Trips that </w:t>
      </w:r>
      <w:r>
        <w:t>depart</w:t>
      </w:r>
      <w:r w:rsidRPr="00F83B0A">
        <w:t xml:space="preserve"> within a 6-minute pickup window (1 minute before and up to</w:t>
      </w:r>
      <w:r>
        <w:t xml:space="preserve"> </w:t>
      </w:r>
      <w:r w:rsidRPr="00F83B0A">
        <w:t>5 minutes after) of scheduled departure from the first stop on the trip.</w:t>
      </w:r>
    </w:p>
    <w:p w14:paraId="2FC7D343" w14:textId="2DC9C72D" w:rsidR="00EB4B67" w:rsidRDefault="00EB4B67" w:rsidP="00EB4B67">
      <w:pPr>
        <w:pStyle w:val="ListBullet"/>
      </w:pPr>
      <w:r w:rsidRPr="00520120">
        <w:rPr>
          <w:b/>
          <w:bCs/>
        </w:rPr>
        <w:t>Demand Response</w:t>
      </w:r>
      <w:r>
        <w:t xml:space="preserve">: </w:t>
      </w:r>
      <w:r w:rsidRPr="00F83B0A">
        <w:t xml:space="preserve">Trips that </w:t>
      </w:r>
      <w:r>
        <w:t>depart</w:t>
      </w:r>
      <w:r w:rsidRPr="00F83B0A">
        <w:t xml:space="preserve"> within a 20</w:t>
      </w:r>
      <w:r w:rsidR="003C418D">
        <w:t>-</w:t>
      </w:r>
      <w:r w:rsidRPr="00F83B0A">
        <w:t>minute pickup window (5 minutes before and up to</w:t>
      </w:r>
      <w:r w:rsidR="003C418D">
        <w:t xml:space="preserve"> </w:t>
      </w:r>
      <w:r w:rsidRPr="00F83B0A">
        <w:t>15 minutes after) of the scheduled pick-up time.</w:t>
      </w:r>
    </w:p>
    <w:p w14:paraId="20008EA1" w14:textId="75F4B904" w:rsidR="00EB4B67" w:rsidRDefault="00EB4B67" w:rsidP="00EB4B67">
      <w:pPr>
        <w:pStyle w:val="BodyText"/>
      </w:pPr>
      <w:r>
        <w:t xml:space="preserve">The metric </w:t>
      </w:r>
      <w:r w:rsidRPr="00686A68">
        <w:t xml:space="preserve">for </w:t>
      </w:r>
      <w:r w:rsidR="00157EF6">
        <w:t xml:space="preserve">scheduled trips operated </w:t>
      </w:r>
      <w:r w:rsidRPr="00686A68">
        <w:t xml:space="preserve">serves as a measure of </w:t>
      </w:r>
      <w:r>
        <w:t xml:space="preserve">service reliability, as </w:t>
      </w:r>
      <w:r w:rsidRPr="00686A68">
        <w:t>"</w:t>
      </w:r>
      <w:r>
        <w:t>dropped</w:t>
      </w:r>
      <w:r w:rsidRPr="00686A68">
        <w:t>"</w:t>
      </w:r>
      <w:r>
        <w:t xml:space="preserve"> trips </w:t>
      </w:r>
      <w:r w:rsidRPr="00686A68">
        <w:t>often highlight issues such as</w:t>
      </w:r>
      <w:r>
        <w:t xml:space="preserve"> labor </w:t>
      </w:r>
      <w:r w:rsidRPr="00686A68">
        <w:t>shortages</w:t>
      </w:r>
      <w:r>
        <w:t xml:space="preserve">, equipment </w:t>
      </w:r>
      <w:r w:rsidRPr="00686A68">
        <w:t>failures</w:t>
      </w:r>
      <w:r>
        <w:t xml:space="preserve">, or other operational </w:t>
      </w:r>
      <w:r w:rsidRPr="00686A68">
        <w:t>challenges.</w:t>
      </w:r>
      <w:r>
        <w:t xml:space="preserve"> From the customer’s perspective, they are waiting for a bus that does not arrive, </w:t>
      </w:r>
      <w:r w:rsidRPr="00D12813">
        <w:t xml:space="preserve">which is especially challenging for routes with less frequent service. As shown in </w:t>
      </w:r>
      <w:r w:rsidRPr="00D12813">
        <w:fldChar w:fldCharType="begin"/>
      </w:r>
      <w:r w:rsidRPr="00D12813">
        <w:instrText xml:space="preserve"> REF _Ref210928300 \h </w:instrText>
      </w:r>
      <w:r w:rsidR="00D12813">
        <w:instrText xml:space="preserve"> \* MERGEFORMAT </w:instrText>
      </w:r>
      <w:r w:rsidRPr="00D12813">
        <w:fldChar w:fldCharType="separate"/>
      </w:r>
      <w:r w:rsidR="00E4623A" w:rsidRPr="001D05E2">
        <w:t xml:space="preserve">Table </w:t>
      </w:r>
      <w:r w:rsidR="00E4623A">
        <w:t>26</w:t>
      </w:r>
      <w:r w:rsidRPr="00D12813">
        <w:fldChar w:fldCharType="end"/>
      </w:r>
      <w:r w:rsidRPr="00D12813">
        <w:t>,</w:t>
      </w:r>
      <w:r w:rsidRPr="008F63B5">
        <w:t xml:space="preserve"> SRTA </w:t>
      </w:r>
      <w:r>
        <w:t>operates nearly 100</w:t>
      </w:r>
      <w:r w:rsidR="00C515B8">
        <w:t> </w:t>
      </w:r>
      <w:r>
        <w:t xml:space="preserve">percent of scheduled trips and has an </w:t>
      </w:r>
      <w:r w:rsidR="00843532">
        <w:t xml:space="preserve">on-time performance </w:t>
      </w:r>
      <w:r>
        <w:t>target of 85</w:t>
      </w:r>
      <w:r w:rsidR="00C515B8">
        <w:t> </w:t>
      </w:r>
      <w:r>
        <w:t>percent for fixed route service and 92</w:t>
      </w:r>
      <w:r w:rsidR="00C515B8">
        <w:t> </w:t>
      </w:r>
      <w:r>
        <w:t xml:space="preserve">percent for demand response service.  </w:t>
      </w:r>
    </w:p>
    <w:p w14:paraId="506C6F6F" w14:textId="77777777" w:rsidR="00EB4B67" w:rsidRPr="00EE288F" w:rsidRDefault="00EB4B67" w:rsidP="00EB4B67">
      <w:pPr>
        <w:pStyle w:val="BodyText"/>
      </w:pPr>
      <w:r>
        <w:t xml:space="preserve">Monthly data are submitted quarterly and compared against the annual target. </w:t>
      </w:r>
    </w:p>
    <w:p w14:paraId="6AFBD0F6" w14:textId="7D465756" w:rsidR="00EB4B67" w:rsidRDefault="00EB4B67" w:rsidP="00EB4B67">
      <w:pPr>
        <w:pStyle w:val="Caption"/>
      </w:pPr>
      <w:bookmarkStart w:id="414" w:name="_Ref210928300"/>
      <w:bookmarkStart w:id="415" w:name="_Toc222142781"/>
      <w:r w:rsidRPr="001D05E2">
        <w:t xml:space="preserve">Table </w:t>
      </w:r>
      <w:r w:rsidRPr="001D05E2">
        <w:fldChar w:fldCharType="begin"/>
      </w:r>
      <w:r w:rsidRPr="001D05E2">
        <w:instrText xml:space="preserve"> SEQ Table \* ARABIC </w:instrText>
      </w:r>
      <w:r w:rsidRPr="001D05E2">
        <w:fldChar w:fldCharType="separate"/>
      </w:r>
      <w:r w:rsidR="00E4623A">
        <w:rPr>
          <w:noProof/>
        </w:rPr>
        <w:t>26</w:t>
      </w:r>
      <w:r w:rsidRPr="001D05E2">
        <w:fldChar w:fldCharType="end"/>
      </w:r>
      <w:bookmarkEnd w:id="414"/>
      <w:r w:rsidRPr="001D05E2">
        <w:t xml:space="preserve">. Customer Service </w:t>
      </w:r>
      <w:r w:rsidR="00644C7D">
        <w:t>and</w:t>
      </w:r>
      <w:r w:rsidR="00644C7D" w:rsidRPr="001D05E2">
        <w:t xml:space="preserve"> </w:t>
      </w:r>
      <w:r w:rsidRPr="001D05E2">
        <w:t>Satisfaction Metrics</w:t>
      </w:r>
      <w:r w:rsidR="0098108A">
        <w:t xml:space="preserve"> and</w:t>
      </w:r>
      <w:r w:rsidRPr="001D05E2">
        <w:t xml:space="preserve"> Targets</w:t>
      </w:r>
      <w:r w:rsidR="00B26A0D">
        <w:t xml:space="preserve"> (FY 2026)</w:t>
      </w:r>
      <w:bookmarkEnd w:id="415"/>
    </w:p>
    <w:tbl>
      <w:tblPr>
        <w:tblStyle w:val="TableGrid"/>
        <w:tblW w:w="0" w:type="auto"/>
        <w:jc w:val="center"/>
        <w:tblBorders>
          <w:left w:val="none" w:sz="0" w:space="0" w:color="auto"/>
          <w:right w:val="none" w:sz="0" w:space="0" w:color="auto"/>
        </w:tblBorders>
        <w:tblLook w:val="04A0" w:firstRow="1" w:lastRow="0" w:firstColumn="1" w:lastColumn="0" w:noHBand="0" w:noVBand="1"/>
      </w:tblPr>
      <w:tblGrid>
        <w:gridCol w:w="4590"/>
        <w:gridCol w:w="2340"/>
        <w:gridCol w:w="2340"/>
      </w:tblGrid>
      <w:tr w:rsidR="00EB4B67" w14:paraId="434EE993" w14:textId="77777777" w:rsidTr="00301A2F">
        <w:trPr>
          <w:cnfStyle w:val="100000000000" w:firstRow="1" w:lastRow="0" w:firstColumn="0" w:lastColumn="0" w:oddVBand="0" w:evenVBand="0" w:oddHBand="0" w:evenHBand="0" w:firstRowFirstColumn="0" w:firstRowLastColumn="0" w:lastRowFirstColumn="0" w:lastRowLastColumn="0"/>
          <w:cantSplit/>
          <w:tblHeader/>
          <w:jc w:val="center"/>
        </w:trPr>
        <w:tc>
          <w:tcPr>
            <w:tcW w:w="4590" w:type="dxa"/>
            <w:tcBorders>
              <w:bottom w:val="single" w:sz="24" w:space="0" w:color="auto"/>
            </w:tcBorders>
            <w:vAlign w:val="bottom"/>
          </w:tcPr>
          <w:p w14:paraId="598C4CD3" w14:textId="77777777" w:rsidR="00EB4B67" w:rsidRPr="00910396" w:rsidRDefault="00EB4B67" w:rsidP="0098108A">
            <w:pPr>
              <w:pStyle w:val="TableHeading"/>
            </w:pPr>
            <w:r>
              <w:t xml:space="preserve">Metric </w:t>
            </w:r>
          </w:p>
        </w:tc>
        <w:tc>
          <w:tcPr>
            <w:tcW w:w="2340" w:type="dxa"/>
            <w:tcBorders>
              <w:bottom w:val="single" w:sz="24" w:space="0" w:color="auto"/>
            </w:tcBorders>
          </w:tcPr>
          <w:p w14:paraId="2DBC5C08" w14:textId="3448C908" w:rsidR="00EB4B67" w:rsidRPr="00910396" w:rsidRDefault="00EB4B67" w:rsidP="00557ED0">
            <w:pPr>
              <w:pStyle w:val="TableHeadingCenter"/>
            </w:pPr>
            <w:r>
              <w:t xml:space="preserve">Fixed Route </w:t>
            </w:r>
          </w:p>
        </w:tc>
        <w:tc>
          <w:tcPr>
            <w:tcW w:w="2340" w:type="dxa"/>
            <w:tcBorders>
              <w:bottom w:val="single" w:sz="24" w:space="0" w:color="auto"/>
            </w:tcBorders>
          </w:tcPr>
          <w:p w14:paraId="1D5E3CCB" w14:textId="64803715" w:rsidR="00EB4B67" w:rsidRPr="00910396" w:rsidRDefault="00EB4B67" w:rsidP="00557ED0">
            <w:pPr>
              <w:pStyle w:val="TableHeadingCenter"/>
            </w:pPr>
            <w:r>
              <w:t>Demand Response</w:t>
            </w:r>
          </w:p>
        </w:tc>
      </w:tr>
      <w:tr w:rsidR="00EB4B67" w14:paraId="1E33C51E" w14:textId="77777777" w:rsidTr="00301A2F">
        <w:trPr>
          <w:cantSplit/>
          <w:trHeight w:val="16"/>
          <w:jc w:val="center"/>
        </w:trPr>
        <w:tc>
          <w:tcPr>
            <w:tcW w:w="4590" w:type="dxa"/>
            <w:tcBorders>
              <w:top w:val="single" w:sz="24" w:space="0" w:color="auto"/>
            </w:tcBorders>
            <w:vAlign w:val="center"/>
          </w:tcPr>
          <w:p w14:paraId="45637E39" w14:textId="5BB30150" w:rsidR="00EB4B67" w:rsidRDefault="00EB4B67">
            <w:pPr>
              <w:pStyle w:val="TableBody"/>
            </w:pPr>
            <w:r w:rsidRPr="00AF3096">
              <w:t>On-time performance</w:t>
            </w:r>
          </w:p>
        </w:tc>
        <w:tc>
          <w:tcPr>
            <w:tcW w:w="2340" w:type="dxa"/>
            <w:tcBorders>
              <w:top w:val="single" w:sz="24" w:space="0" w:color="auto"/>
            </w:tcBorders>
            <w:vAlign w:val="center"/>
          </w:tcPr>
          <w:p w14:paraId="14EE3809" w14:textId="77777777" w:rsidR="00EB4B67" w:rsidRDefault="00EB4B67">
            <w:pPr>
              <w:pStyle w:val="TableBodyCenter"/>
            </w:pPr>
            <w:r w:rsidRPr="00404C6A">
              <w:t>8</w:t>
            </w:r>
            <w:r>
              <w:t>5</w:t>
            </w:r>
            <w:r w:rsidRPr="00404C6A">
              <w:t>.</w:t>
            </w:r>
            <w:r>
              <w:t>00</w:t>
            </w:r>
            <w:r w:rsidRPr="00404C6A">
              <w:t>%</w:t>
            </w:r>
          </w:p>
        </w:tc>
        <w:tc>
          <w:tcPr>
            <w:tcW w:w="2340" w:type="dxa"/>
            <w:tcBorders>
              <w:top w:val="single" w:sz="24" w:space="0" w:color="auto"/>
            </w:tcBorders>
            <w:vAlign w:val="center"/>
          </w:tcPr>
          <w:p w14:paraId="11E87741" w14:textId="77777777" w:rsidR="00EB4B67" w:rsidRDefault="00EB4B67">
            <w:pPr>
              <w:pStyle w:val="TableBodyCenter"/>
            </w:pPr>
            <w:r w:rsidRPr="00404C6A">
              <w:t>9</w:t>
            </w:r>
            <w:r>
              <w:t>2.0</w:t>
            </w:r>
            <w:r w:rsidRPr="00404C6A">
              <w:t>0%</w:t>
            </w:r>
          </w:p>
        </w:tc>
      </w:tr>
      <w:tr w:rsidR="00EB4B67" w14:paraId="6EFA0BB8" w14:textId="77777777" w:rsidTr="00301A2F">
        <w:trPr>
          <w:cantSplit/>
          <w:jc w:val="center"/>
        </w:trPr>
        <w:tc>
          <w:tcPr>
            <w:tcW w:w="4590" w:type="dxa"/>
            <w:tcBorders>
              <w:bottom w:val="single" w:sz="4" w:space="0" w:color="auto"/>
            </w:tcBorders>
            <w:vAlign w:val="center"/>
          </w:tcPr>
          <w:p w14:paraId="431DD4D5" w14:textId="0DDC8192" w:rsidR="00EB4B67" w:rsidRDefault="00EB4B67">
            <w:pPr>
              <w:pStyle w:val="TableBody"/>
            </w:pPr>
            <w:r w:rsidRPr="00AF3096">
              <w:t>Scheduled trips operated</w:t>
            </w:r>
          </w:p>
        </w:tc>
        <w:tc>
          <w:tcPr>
            <w:tcW w:w="2340" w:type="dxa"/>
            <w:tcBorders>
              <w:bottom w:val="single" w:sz="4" w:space="0" w:color="auto"/>
            </w:tcBorders>
            <w:vAlign w:val="center"/>
          </w:tcPr>
          <w:p w14:paraId="6A7ACD69" w14:textId="77777777" w:rsidR="00EB4B67" w:rsidRDefault="00EB4B67">
            <w:pPr>
              <w:pStyle w:val="TableBodyCenter"/>
            </w:pPr>
            <w:r>
              <w:t>98.00%</w:t>
            </w:r>
          </w:p>
        </w:tc>
        <w:tc>
          <w:tcPr>
            <w:tcW w:w="2340" w:type="dxa"/>
            <w:tcBorders>
              <w:bottom w:val="single" w:sz="4" w:space="0" w:color="auto"/>
            </w:tcBorders>
            <w:vAlign w:val="center"/>
          </w:tcPr>
          <w:p w14:paraId="042733C7" w14:textId="77777777" w:rsidR="00EB4B67" w:rsidRDefault="00EB4B67">
            <w:pPr>
              <w:pStyle w:val="TableBodyCenter"/>
            </w:pPr>
            <w:r w:rsidRPr="00404C6A">
              <w:t>9</w:t>
            </w:r>
            <w:r>
              <w:t>8.00</w:t>
            </w:r>
            <w:r w:rsidRPr="00404C6A">
              <w:t>%</w:t>
            </w:r>
          </w:p>
        </w:tc>
      </w:tr>
    </w:tbl>
    <w:p w14:paraId="09A0750D" w14:textId="77777777" w:rsidR="00EB4B67" w:rsidRDefault="00EB4B67" w:rsidP="00D12813">
      <w:pPr>
        <w:pStyle w:val="Source"/>
      </w:pPr>
      <w:r>
        <w:t>Source: MassDOT</w:t>
      </w:r>
    </w:p>
    <w:p w14:paraId="6BB73A14" w14:textId="77777777" w:rsidR="00EB4B67" w:rsidRPr="001D05E2" w:rsidRDefault="00EB4B67" w:rsidP="00EB4B67">
      <w:pPr>
        <w:pStyle w:val="Heading3"/>
      </w:pPr>
      <w:bookmarkStart w:id="416" w:name="_Ref221287563"/>
      <w:bookmarkStart w:id="417" w:name="_Toc222142668"/>
      <w:r w:rsidRPr="001D05E2">
        <w:t>Asset Management</w:t>
      </w:r>
      <w:bookmarkEnd w:id="416"/>
      <w:bookmarkEnd w:id="417"/>
    </w:p>
    <w:p w14:paraId="6F3C009B" w14:textId="15E7AB89" w:rsidR="00EB4B67" w:rsidRPr="00D12813" w:rsidRDefault="00EB4B67" w:rsidP="00EB4B67">
      <w:pPr>
        <w:pStyle w:val="BodyText"/>
      </w:pPr>
      <w:r w:rsidRPr="003F38F0">
        <w:t xml:space="preserve">The state of good repair for </w:t>
      </w:r>
      <w:r>
        <w:t xml:space="preserve">capital assets is a priority of MassDOT, FTA, and SRTA. Equipment in poor condition can result in reliability issues, safety risks, poor customer perceptions, and other problems that impede successful transit operation. Each RTA has a </w:t>
      </w:r>
      <w:r w:rsidR="00BE4D19">
        <w:t>TAM</w:t>
      </w:r>
      <w:r w:rsidRPr="00D12813">
        <w:t xml:space="preserve"> Plan that lays out the condition of </w:t>
      </w:r>
      <w:r w:rsidR="00BE4D19">
        <w:t xml:space="preserve">assets and </w:t>
      </w:r>
      <w:r w:rsidRPr="00D12813">
        <w:t xml:space="preserve">facilities </w:t>
      </w:r>
      <w:r w:rsidR="00BE4D19">
        <w:t>with</w:t>
      </w:r>
      <w:r w:rsidR="00BE4D19" w:rsidRPr="00D12813">
        <w:t xml:space="preserve"> </w:t>
      </w:r>
      <w:r w:rsidRPr="00D12813">
        <w:t xml:space="preserve">priorities for capital improvements. The </w:t>
      </w:r>
      <w:r w:rsidR="00BE4D19">
        <w:t>RTA-specific performance targets are updated annually, while the full TAM Plan is updated at least once every four years</w:t>
      </w:r>
      <w:r w:rsidRPr="00D12813">
        <w:t xml:space="preserve">. The targets listed in </w:t>
      </w:r>
      <w:r w:rsidRPr="00D12813">
        <w:fldChar w:fldCharType="begin"/>
      </w:r>
      <w:r w:rsidRPr="00D12813">
        <w:instrText xml:space="preserve"> REF _Ref210928422 \h </w:instrText>
      </w:r>
      <w:r w:rsidR="00D12813">
        <w:instrText xml:space="preserve"> \* MERGEFORMAT </w:instrText>
      </w:r>
      <w:r w:rsidRPr="00D12813">
        <w:fldChar w:fldCharType="separate"/>
      </w:r>
      <w:r w:rsidR="00E4623A" w:rsidRPr="001D05E2">
        <w:t xml:space="preserve">Table </w:t>
      </w:r>
      <w:r w:rsidR="00E4623A">
        <w:t>27</w:t>
      </w:r>
      <w:r w:rsidRPr="00D12813">
        <w:fldChar w:fldCharType="end"/>
      </w:r>
      <w:r w:rsidRPr="00D12813">
        <w:t xml:space="preserve"> represent the percentage of each asset </w:t>
      </w:r>
      <w:r w:rsidR="000571CB">
        <w:t>class</w:t>
      </w:r>
      <w:r w:rsidRPr="00D12813">
        <w:t xml:space="preserve"> that </w:t>
      </w:r>
      <w:r w:rsidR="000571CB">
        <w:t>is expected to be</w:t>
      </w:r>
      <w:r w:rsidRPr="00D12813">
        <w:t xml:space="preserve"> beyond useful life at the close of FY 2025. </w:t>
      </w:r>
    </w:p>
    <w:p w14:paraId="6BF03783" w14:textId="6A500B6F" w:rsidR="00EB4B67" w:rsidRDefault="00EB4B67" w:rsidP="00EB4B67">
      <w:pPr>
        <w:pStyle w:val="Caption"/>
      </w:pPr>
      <w:bookmarkStart w:id="418" w:name="_Ref210928422"/>
      <w:bookmarkStart w:id="419" w:name="_Toc222142782"/>
      <w:r w:rsidRPr="001D05E2">
        <w:t xml:space="preserve">Table </w:t>
      </w:r>
      <w:r w:rsidRPr="001D05E2">
        <w:fldChar w:fldCharType="begin"/>
      </w:r>
      <w:r w:rsidRPr="001D05E2">
        <w:instrText xml:space="preserve"> SEQ Table \* ARABIC </w:instrText>
      </w:r>
      <w:r w:rsidRPr="001D05E2">
        <w:fldChar w:fldCharType="separate"/>
      </w:r>
      <w:r w:rsidR="00E4623A">
        <w:rPr>
          <w:noProof/>
        </w:rPr>
        <w:t>27</w:t>
      </w:r>
      <w:r w:rsidRPr="001D05E2">
        <w:fldChar w:fldCharType="end"/>
      </w:r>
      <w:bookmarkEnd w:id="418"/>
      <w:r w:rsidRPr="001D05E2">
        <w:t>. Asset Management Metrics</w:t>
      </w:r>
      <w:r w:rsidR="0098108A">
        <w:t xml:space="preserve"> and</w:t>
      </w:r>
      <w:r w:rsidRPr="001D05E2">
        <w:t xml:space="preserve"> Targets</w:t>
      </w:r>
      <w:r w:rsidR="00B26A0D">
        <w:t xml:space="preserve"> (FY 2025)</w:t>
      </w:r>
      <w:bookmarkEnd w:id="419"/>
    </w:p>
    <w:tbl>
      <w:tblPr>
        <w:tblStyle w:val="TableGrid"/>
        <w:tblW w:w="0" w:type="auto"/>
        <w:tblBorders>
          <w:left w:val="none" w:sz="0" w:space="0" w:color="auto"/>
          <w:right w:val="none" w:sz="0" w:space="0" w:color="auto"/>
        </w:tblBorders>
        <w:tblLook w:val="04A0" w:firstRow="1" w:lastRow="0" w:firstColumn="1" w:lastColumn="0" w:noHBand="0" w:noVBand="1"/>
      </w:tblPr>
      <w:tblGrid>
        <w:gridCol w:w="6660"/>
        <w:gridCol w:w="2340"/>
      </w:tblGrid>
      <w:tr w:rsidR="00EB4B67" w14:paraId="67EA79E2" w14:textId="77777777" w:rsidTr="00301A2F">
        <w:trPr>
          <w:cnfStyle w:val="100000000000" w:firstRow="1" w:lastRow="0" w:firstColumn="0" w:lastColumn="0" w:oddVBand="0" w:evenVBand="0" w:oddHBand="0" w:evenHBand="0" w:firstRowFirstColumn="0" w:firstRowLastColumn="0" w:lastRowFirstColumn="0" w:lastRowLastColumn="0"/>
          <w:cantSplit/>
          <w:tblHeader/>
        </w:trPr>
        <w:tc>
          <w:tcPr>
            <w:tcW w:w="6660" w:type="dxa"/>
            <w:tcBorders>
              <w:bottom w:val="single" w:sz="24" w:space="0" w:color="auto"/>
            </w:tcBorders>
          </w:tcPr>
          <w:p w14:paraId="798E8A82" w14:textId="77777777" w:rsidR="00EB4B67" w:rsidRPr="00910396" w:rsidRDefault="00EB4B67">
            <w:pPr>
              <w:pStyle w:val="TableHeading"/>
            </w:pPr>
            <w:r>
              <w:t xml:space="preserve">Metric </w:t>
            </w:r>
          </w:p>
        </w:tc>
        <w:tc>
          <w:tcPr>
            <w:tcW w:w="2340" w:type="dxa"/>
            <w:tcBorders>
              <w:bottom w:val="single" w:sz="24" w:space="0" w:color="auto"/>
            </w:tcBorders>
          </w:tcPr>
          <w:p w14:paraId="6C64890C" w14:textId="6DB16F5C" w:rsidR="00EB4B67" w:rsidRPr="00910396" w:rsidRDefault="00557ED0">
            <w:pPr>
              <w:pStyle w:val="TableHeadingCenter"/>
            </w:pPr>
            <w:r>
              <w:t>Target</w:t>
            </w:r>
          </w:p>
        </w:tc>
      </w:tr>
      <w:tr w:rsidR="00EB4B67" w14:paraId="353DFD3B" w14:textId="77777777" w:rsidTr="00301A2F">
        <w:trPr>
          <w:cantSplit/>
        </w:trPr>
        <w:tc>
          <w:tcPr>
            <w:tcW w:w="6660" w:type="dxa"/>
            <w:tcBorders>
              <w:top w:val="single" w:sz="24" w:space="0" w:color="auto"/>
            </w:tcBorders>
            <w:vAlign w:val="center"/>
          </w:tcPr>
          <w:p w14:paraId="2952BBEE" w14:textId="77777777" w:rsidR="00EB4B67" w:rsidRDefault="00EB4B67">
            <w:pPr>
              <w:pStyle w:val="TableBody"/>
            </w:pPr>
            <w:r>
              <w:t>Bus</w:t>
            </w:r>
          </w:p>
        </w:tc>
        <w:tc>
          <w:tcPr>
            <w:tcW w:w="2340" w:type="dxa"/>
            <w:tcBorders>
              <w:top w:val="single" w:sz="24" w:space="0" w:color="auto"/>
            </w:tcBorders>
            <w:vAlign w:val="center"/>
          </w:tcPr>
          <w:p w14:paraId="6600515B" w14:textId="77777777" w:rsidR="00EB4B67" w:rsidRDefault="00EB4B67">
            <w:pPr>
              <w:pStyle w:val="TableBodyCenter"/>
            </w:pPr>
            <w:r>
              <w:t>25%</w:t>
            </w:r>
          </w:p>
        </w:tc>
      </w:tr>
      <w:tr w:rsidR="00EB4B67" w14:paraId="22995168" w14:textId="77777777" w:rsidTr="00301A2F">
        <w:trPr>
          <w:cantSplit/>
        </w:trPr>
        <w:tc>
          <w:tcPr>
            <w:tcW w:w="6660" w:type="dxa"/>
            <w:tcBorders>
              <w:bottom w:val="single" w:sz="4" w:space="0" w:color="auto"/>
            </w:tcBorders>
            <w:vAlign w:val="center"/>
          </w:tcPr>
          <w:p w14:paraId="26288CDD" w14:textId="77777777" w:rsidR="00EB4B67" w:rsidRPr="00AF3096" w:rsidRDefault="00EB4B67">
            <w:pPr>
              <w:pStyle w:val="TableBody"/>
            </w:pPr>
            <w:r>
              <w:t xml:space="preserve">Cutaway Bus </w:t>
            </w:r>
          </w:p>
        </w:tc>
        <w:tc>
          <w:tcPr>
            <w:tcW w:w="2340" w:type="dxa"/>
            <w:tcBorders>
              <w:bottom w:val="single" w:sz="4" w:space="0" w:color="auto"/>
            </w:tcBorders>
            <w:vAlign w:val="center"/>
          </w:tcPr>
          <w:p w14:paraId="7CB0B83F" w14:textId="77777777" w:rsidR="00EB4B67" w:rsidRPr="00404C6A" w:rsidRDefault="00EB4B67">
            <w:pPr>
              <w:pStyle w:val="TableBodyCenter"/>
            </w:pPr>
            <w:r w:rsidRPr="000A1138">
              <w:t>25%</w:t>
            </w:r>
          </w:p>
        </w:tc>
      </w:tr>
      <w:tr w:rsidR="00EB4B67" w14:paraId="60DE3B7C" w14:textId="77777777" w:rsidTr="00301A2F">
        <w:trPr>
          <w:cantSplit/>
        </w:trPr>
        <w:tc>
          <w:tcPr>
            <w:tcW w:w="6660" w:type="dxa"/>
            <w:tcBorders>
              <w:bottom w:val="single" w:sz="4" w:space="0" w:color="auto"/>
            </w:tcBorders>
            <w:vAlign w:val="center"/>
          </w:tcPr>
          <w:p w14:paraId="6ED4DAD2" w14:textId="77777777" w:rsidR="00EB4B67" w:rsidRPr="00AF3096" w:rsidRDefault="00EB4B67">
            <w:pPr>
              <w:pStyle w:val="TableBody"/>
            </w:pPr>
            <w:r>
              <w:t>Automobile</w:t>
            </w:r>
          </w:p>
        </w:tc>
        <w:tc>
          <w:tcPr>
            <w:tcW w:w="2340" w:type="dxa"/>
            <w:tcBorders>
              <w:bottom w:val="single" w:sz="4" w:space="0" w:color="auto"/>
            </w:tcBorders>
            <w:vAlign w:val="center"/>
          </w:tcPr>
          <w:p w14:paraId="76DB9489" w14:textId="77777777" w:rsidR="00EB4B67" w:rsidRPr="00404C6A" w:rsidRDefault="00EB4B67">
            <w:pPr>
              <w:pStyle w:val="TableBodyCenter"/>
            </w:pPr>
            <w:r w:rsidRPr="000A1138">
              <w:t>50%</w:t>
            </w:r>
          </w:p>
        </w:tc>
      </w:tr>
      <w:tr w:rsidR="00EB4B67" w14:paraId="48CBBCBF" w14:textId="77777777" w:rsidTr="00301A2F">
        <w:trPr>
          <w:cantSplit/>
        </w:trPr>
        <w:tc>
          <w:tcPr>
            <w:tcW w:w="6660" w:type="dxa"/>
            <w:tcBorders>
              <w:bottom w:val="single" w:sz="4" w:space="0" w:color="auto"/>
            </w:tcBorders>
            <w:vAlign w:val="center"/>
          </w:tcPr>
          <w:p w14:paraId="489CFDA8" w14:textId="77777777" w:rsidR="00EB4B67" w:rsidRPr="00AF3096" w:rsidRDefault="00EB4B67">
            <w:pPr>
              <w:pStyle w:val="TableBody"/>
            </w:pPr>
            <w:r>
              <w:t xml:space="preserve">Trucks and Other Rubber Tire Vehicles </w:t>
            </w:r>
          </w:p>
        </w:tc>
        <w:tc>
          <w:tcPr>
            <w:tcW w:w="2340" w:type="dxa"/>
            <w:tcBorders>
              <w:bottom w:val="single" w:sz="4" w:space="0" w:color="auto"/>
            </w:tcBorders>
            <w:vAlign w:val="center"/>
          </w:tcPr>
          <w:p w14:paraId="49BBE84D" w14:textId="77777777" w:rsidR="00EB4B67" w:rsidRPr="00404C6A" w:rsidRDefault="00EB4B67">
            <w:pPr>
              <w:pStyle w:val="TableBodyCenter"/>
            </w:pPr>
            <w:r w:rsidRPr="000A1138">
              <w:t>50%</w:t>
            </w:r>
          </w:p>
        </w:tc>
      </w:tr>
      <w:tr w:rsidR="00EB4B67" w14:paraId="2630E47D" w14:textId="77777777" w:rsidTr="00301A2F">
        <w:trPr>
          <w:cantSplit/>
        </w:trPr>
        <w:tc>
          <w:tcPr>
            <w:tcW w:w="6660" w:type="dxa"/>
            <w:tcBorders>
              <w:bottom w:val="single" w:sz="4" w:space="0" w:color="auto"/>
            </w:tcBorders>
            <w:vAlign w:val="center"/>
          </w:tcPr>
          <w:p w14:paraId="4B14BF02" w14:textId="77777777" w:rsidR="00EB4B67" w:rsidRPr="00AF3096" w:rsidRDefault="00EB4B67">
            <w:pPr>
              <w:pStyle w:val="TableBody"/>
            </w:pPr>
            <w:r>
              <w:lastRenderedPageBreak/>
              <w:t>Passenger and Parking Facilities</w:t>
            </w:r>
          </w:p>
        </w:tc>
        <w:tc>
          <w:tcPr>
            <w:tcW w:w="2340" w:type="dxa"/>
            <w:tcBorders>
              <w:bottom w:val="single" w:sz="4" w:space="0" w:color="auto"/>
            </w:tcBorders>
            <w:vAlign w:val="center"/>
          </w:tcPr>
          <w:p w14:paraId="75F07E79" w14:textId="77777777" w:rsidR="00EB4B67" w:rsidRPr="00404C6A" w:rsidRDefault="00EB4B67">
            <w:pPr>
              <w:pStyle w:val="TableBodyCenter"/>
            </w:pPr>
            <w:r w:rsidRPr="000A1138">
              <w:t>0%</w:t>
            </w:r>
          </w:p>
        </w:tc>
      </w:tr>
      <w:tr w:rsidR="00EB4B67" w14:paraId="4B3E463F" w14:textId="77777777" w:rsidTr="00301A2F">
        <w:trPr>
          <w:cantSplit/>
        </w:trPr>
        <w:tc>
          <w:tcPr>
            <w:tcW w:w="6660" w:type="dxa"/>
            <w:tcBorders>
              <w:bottom w:val="single" w:sz="4" w:space="0" w:color="auto"/>
            </w:tcBorders>
            <w:vAlign w:val="center"/>
          </w:tcPr>
          <w:p w14:paraId="3CBA650E" w14:textId="77777777" w:rsidR="00EB4B67" w:rsidRDefault="00EB4B67">
            <w:pPr>
              <w:pStyle w:val="TableBody"/>
            </w:pPr>
            <w:r>
              <w:t>Admin and Maintenance Facilities</w:t>
            </w:r>
          </w:p>
        </w:tc>
        <w:tc>
          <w:tcPr>
            <w:tcW w:w="2340" w:type="dxa"/>
            <w:tcBorders>
              <w:bottom w:val="single" w:sz="4" w:space="0" w:color="auto"/>
            </w:tcBorders>
            <w:vAlign w:val="center"/>
          </w:tcPr>
          <w:p w14:paraId="55C3952A" w14:textId="77777777" w:rsidR="00EB4B67" w:rsidRDefault="00EB4B67">
            <w:pPr>
              <w:pStyle w:val="TableBodyCenter"/>
            </w:pPr>
            <w:r w:rsidRPr="000A1138">
              <w:t>0%</w:t>
            </w:r>
          </w:p>
        </w:tc>
      </w:tr>
    </w:tbl>
    <w:p w14:paraId="2F19BE7F" w14:textId="77777777" w:rsidR="00EB4B67" w:rsidRDefault="00EB4B67" w:rsidP="00D12813">
      <w:pPr>
        <w:pStyle w:val="Source"/>
      </w:pPr>
      <w:r>
        <w:t>Source: MassDOT</w:t>
      </w:r>
    </w:p>
    <w:p w14:paraId="09ADDF4A" w14:textId="77777777" w:rsidR="00EB4B67" w:rsidRPr="001D05E2" w:rsidRDefault="00EB4B67" w:rsidP="00EB4B67">
      <w:pPr>
        <w:pStyle w:val="Heading3"/>
      </w:pPr>
      <w:bookmarkStart w:id="420" w:name="_Ref221287578"/>
      <w:bookmarkStart w:id="421" w:name="_Toc222142669"/>
      <w:r w:rsidRPr="001D05E2">
        <w:t>Safety</w:t>
      </w:r>
      <w:bookmarkEnd w:id="420"/>
      <w:bookmarkEnd w:id="421"/>
    </w:p>
    <w:p w14:paraId="6E5BC27E" w14:textId="587A3ECB" w:rsidR="00EB4B67" w:rsidRPr="00D12813" w:rsidRDefault="00EB4B67" w:rsidP="00D12813">
      <w:pPr>
        <w:pStyle w:val="BodyText"/>
      </w:pPr>
      <w:r w:rsidRPr="00D12813">
        <w:t>Safety is the number one priority when delivering transit service. As an urban system, SRTA develops a Public Transportation Agency Safety Plan (PTASP) that defines specific safety goals for the authority. These are updated annually in coordination with Southeastern Massachusetts Metropolitan Planning Organization</w:t>
      </w:r>
      <w:r w:rsidR="00185F57">
        <w:t xml:space="preserve"> (SMMPO)</w:t>
      </w:r>
      <w:r w:rsidRPr="00D12813">
        <w:t xml:space="preserve"> and MassDOT. Performance data </w:t>
      </w:r>
      <w:r w:rsidR="00B26A0D">
        <w:t>are</w:t>
      </w:r>
      <w:r w:rsidR="00B26A0D" w:rsidRPr="00D12813">
        <w:t xml:space="preserve"> </w:t>
      </w:r>
      <w:r w:rsidRPr="00D12813">
        <w:t xml:space="preserve">submitted annually </w:t>
      </w:r>
      <w:r w:rsidR="00EF199E">
        <w:t xml:space="preserve">to the NTD, and performance targets are reviewed annually and updated </w:t>
      </w:r>
      <w:r w:rsidR="009D7BFA">
        <w:t>as part of</w:t>
      </w:r>
      <w:r w:rsidRPr="00D12813">
        <w:t xml:space="preserve"> PTASP updates. Safety events are only tracked per 1 million </w:t>
      </w:r>
      <w:r w:rsidR="009E494A">
        <w:t>vehicle revenue miles</w:t>
      </w:r>
      <w:r w:rsidRPr="00D12813">
        <w:t xml:space="preserve">, as shown in </w:t>
      </w:r>
      <w:r w:rsidRPr="00D12813">
        <w:fldChar w:fldCharType="begin"/>
      </w:r>
      <w:r w:rsidRPr="00D12813">
        <w:instrText xml:space="preserve"> REF _Ref210926223 \h </w:instrText>
      </w:r>
      <w:r w:rsidR="00D12813">
        <w:instrText xml:space="preserve"> \* MERGEFORMAT </w:instrText>
      </w:r>
      <w:r w:rsidRPr="00D12813">
        <w:fldChar w:fldCharType="separate"/>
      </w:r>
      <w:r w:rsidR="00E4623A" w:rsidRPr="001D05E2">
        <w:t xml:space="preserve">Table </w:t>
      </w:r>
      <w:r w:rsidR="00E4623A">
        <w:t>28</w:t>
      </w:r>
      <w:r w:rsidRPr="00D12813">
        <w:fldChar w:fldCharType="end"/>
      </w:r>
      <w:r w:rsidRPr="00D12813">
        <w:t xml:space="preserve">. </w:t>
      </w:r>
    </w:p>
    <w:p w14:paraId="514146D8" w14:textId="3A700C7A" w:rsidR="00EB4B67" w:rsidRDefault="00EB4B67" w:rsidP="00EB4B67">
      <w:pPr>
        <w:pStyle w:val="Caption"/>
      </w:pPr>
      <w:bookmarkStart w:id="422" w:name="_Ref210926223"/>
      <w:bookmarkStart w:id="423" w:name="_Toc222142783"/>
      <w:r w:rsidRPr="001D05E2">
        <w:t xml:space="preserve">Table </w:t>
      </w:r>
      <w:r w:rsidRPr="001D05E2">
        <w:fldChar w:fldCharType="begin"/>
      </w:r>
      <w:r w:rsidRPr="001D05E2">
        <w:instrText xml:space="preserve"> SEQ Table \* ARABIC </w:instrText>
      </w:r>
      <w:r w:rsidRPr="001D05E2">
        <w:fldChar w:fldCharType="separate"/>
      </w:r>
      <w:r w:rsidR="00E4623A">
        <w:rPr>
          <w:noProof/>
        </w:rPr>
        <w:t>28</w:t>
      </w:r>
      <w:r w:rsidRPr="001D05E2">
        <w:fldChar w:fldCharType="end"/>
      </w:r>
      <w:bookmarkEnd w:id="422"/>
      <w:r w:rsidRPr="001D05E2">
        <w:t>. Safety Metrics</w:t>
      </w:r>
      <w:r w:rsidR="0098108A">
        <w:t xml:space="preserve"> </w:t>
      </w:r>
      <w:r w:rsidR="00644C7D">
        <w:t>and</w:t>
      </w:r>
      <w:r w:rsidR="00644C7D" w:rsidRPr="001D05E2">
        <w:t xml:space="preserve"> </w:t>
      </w:r>
      <w:r w:rsidRPr="001D05E2">
        <w:t>Targets</w:t>
      </w:r>
      <w:bookmarkEnd w:id="423"/>
    </w:p>
    <w:tbl>
      <w:tblPr>
        <w:tblStyle w:val="TableGrid"/>
        <w:tblW w:w="0" w:type="auto"/>
        <w:jc w:val="center"/>
        <w:tblBorders>
          <w:left w:val="none" w:sz="0" w:space="0" w:color="auto"/>
          <w:right w:val="none" w:sz="0" w:space="0" w:color="auto"/>
        </w:tblBorders>
        <w:tblLayout w:type="fixed"/>
        <w:tblLook w:val="04A0" w:firstRow="1" w:lastRow="0" w:firstColumn="1" w:lastColumn="0" w:noHBand="0" w:noVBand="1"/>
      </w:tblPr>
      <w:tblGrid>
        <w:gridCol w:w="1872"/>
        <w:gridCol w:w="1872"/>
        <w:gridCol w:w="1872"/>
        <w:gridCol w:w="1872"/>
        <w:gridCol w:w="1872"/>
      </w:tblGrid>
      <w:tr w:rsidR="00EB4B67" w14:paraId="05CB72F6" w14:textId="77777777" w:rsidTr="00301A2F">
        <w:trPr>
          <w:cnfStyle w:val="100000000000" w:firstRow="1" w:lastRow="0" w:firstColumn="0" w:lastColumn="0" w:oddVBand="0" w:evenVBand="0" w:oddHBand="0" w:evenHBand="0" w:firstRowFirstColumn="0" w:firstRowLastColumn="0" w:lastRowFirstColumn="0" w:lastRowLastColumn="0"/>
          <w:cantSplit/>
          <w:tblHeader/>
          <w:jc w:val="center"/>
        </w:trPr>
        <w:tc>
          <w:tcPr>
            <w:tcW w:w="1872" w:type="dxa"/>
            <w:tcBorders>
              <w:bottom w:val="single" w:sz="24" w:space="0" w:color="auto"/>
            </w:tcBorders>
            <w:vAlign w:val="bottom"/>
          </w:tcPr>
          <w:p w14:paraId="5047BC09" w14:textId="77777777" w:rsidR="00EB4B67" w:rsidRPr="00910396" w:rsidRDefault="00EB4B67" w:rsidP="00424810">
            <w:pPr>
              <w:pStyle w:val="TableHeading"/>
            </w:pPr>
            <w:r>
              <w:t xml:space="preserve">Metric </w:t>
            </w:r>
          </w:p>
        </w:tc>
        <w:tc>
          <w:tcPr>
            <w:tcW w:w="1872" w:type="dxa"/>
            <w:tcBorders>
              <w:bottom w:val="single" w:sz="24" w:space="0" w:color="auto"/>
            </w:tcBorders>
            <w:vAlign w:val="bottom"/>
          </w:tcPr>
          <w:p w14:paraId="6B0590DD" w14:textId="77777777" w:rsidR="00EB4B67" w:rsidRPr="00910396" w:rsidRDefault="00EB4B67" w:rsidP="00424810">
            <w:pPr>
              <w:pStyle w:val="TableHeadingCenter"/>
            </w:pPr>
            <w:r>
              <w:t>Fixed Route Target</w:t>
            </w:r>
          </w:p>
        </w:tc>
        <w:tc>
          <w:tcPr>
            <w:tcW w:w="1872" w:type="dxa"/>
            <w:tcBorders>
              <w:bottom w:val="single" w:sz="24" w:space="0" w:color="auto"/>
            </w:tcBorders>
            <w:vAlign w:val="bottom"/>
          </w:tcPr>
          <w:p w14:paraId="4F936831" w14:textId="1C5707E3" w:rsidR="00EB4B67" w:rsidRDefault="00EB4B67" w:rsidP="00424810">
            <w:pPr>
              <w:pStyle w:val="TableHeadingCenter"/>
            </w:pPr>
            <w:r>
              <w:t>Fixed Route Target per 1</w:t>
            </w:r>
            <w:r w:rsidR="00557ED0">
              <w:t xml:space="preserve"> million</w:t>
            </w:r>
            <w:r>
              <w:t xml:space="preserve"> V</w:t>
            </w:r>
            <w:r w:rsidR="00AE5278">
              <w:t>ehicle Revenue Miles</w:t>
            </w:r>
          </w:p>
        </w:tc>
        <w:tc>
          <w:tcPr>
            <w:tcW w:w="1872" w:type="dxa"/>
            <w:tcBorders>
              <w:bottom w:val="single" w:sz="24" w:space="0" w:color="auto"/>
            </w:tcBorders>
            <w:vAlign w:val="bottom"/>
          </w:tcPr>
          <w:p w14:paraId="5A53B712" w14:textId="58F9E5B2" w:rsidR="00EB4B67" w:rsidRPr="00910396" w:rsidRDefault="00EB4B67" w:rsidP="00424810">
            <w:pPr>
              <w:pStyle w:val="TableHeadingCenter"/>
            </w:pPr>
            <w:r>
              <w:t>Demand Response</w:t>
            </w:r>
            <w:r w:rsidR="00424810">
              <w:t xml:space="preserve"> </w:t>
            </w:r>
            <w:r>
              <w:t>Target</w:t>
            </w:r>
          </w:p>
        </w:tc>
        <w:tc>
          <w:tcPr>
            <w:tcW w:w="1872" w:type="dxa"/>
            <w:tcBorders>
              <w:bottom w:val="single" w:sz="24" w:space="0" w:color="auto"/>
            </w:tcBorders>
            <w:vAlign w:val="bottom"/>
          </w:tcPr>
          <w:p w14:paraId="58A324E6" w14:textId="7E15778F" w:rsidR="00EB4B67" w:rsidRDefault="00EB4B67" w:rsidP="00424810">
            <w:pPr>
              <w:pStyle w:val="TableHeadingCenter"/>
            </w:pPr>
            <w:r>
              <w:t>Demand Response Target per 1</w:t>
            </w:r>
            <w:r w:rsidR="00557ED0">
              <w:t xml:space="preserve"> million</w:t>
            </w:r>
            <w:r>
              <w:t xml:space="preserve"> V</w:t>
            </w:r>
            <w:r w:rsidR="00AE5278">
              <w:t>ehicle Revenue Miles</w:t>
            </w:r>
          </w:p>
        </w:tc>
      </w:tr>
      <w:tr w:rsidR="00EB4B67" w14:paraId="2E36DB11" w14:textId="77777777" w:rsidTr="00301A2F">
        <w:trPr>
          <w:cantSplit/>
          <w:jc w:val="center"/>
        </w:trPr>
        <w:tc>
          <w:tcPr>
            <w:tcW w:w="1872" w:type="dxa"/>
            <w:tcBorders>
              <w:top w:val="single" w:sz="24" w:space="0" w:color="auto"/>
            </w:tcBorders>
            <w:vAlign w:val="center"/>
          </w:tcPr>
          <w:p w14:paraId="6905EDF4" w14:textId="77777777" w:rsidR="00EB4B67" w:rsidRDefault="00EB4B67">
            <w:pPr>
              <w:pStyle w:val="TableBody"/>
            </w:pPr>
            <w:r>
              <w:t>Fatalities</w:t>
            </w:r>
          </w:p>
        </w:tc>
        <w:tc>
          <w:tcPr>
            <w:tcW w:w="1872" w:type="dxa"/>
            <w:tcBorders>
              <w:top w:val="single" w:sz="24" w:space="0" w:color="auto"/>
            </w:tcBorders>
          </w:tcPr>
          <w:p w14:paraId="23869863" w14:textId="77777777" w:rsidR="00EB4B67" w:rsidRDefault="00EB4B67">
            <w:pPr>
              <w:pStyle w:val="TableBodyCenter"/>
            </w:pPr>
            <w:r w:rsidRPr="000E6591">
              <w:t>0</w:t>
            </w:r>
          </w:p>
        </w:tc>
        <w:tc>
          <w:tcPr>
            <w:tcW w:w="1872" w:type="dxa"/>
            <w:tcBorders>
              <w:top w:val="single" w:sz="24" w:space="0" w:color="auto"/>
            </w:tcBorders>
          </w:tcPr>
          <w:p w14:paraId="7D90D345" w14:textId="77777777" w:rsidR="00EB4B67" w:rsidRPr="00404C6A" w:rsidRDefault="00EB4B67">
            <w:pPr>
              <w:pStyle w:val="TableBodyCenter"/>
            </w:pPr>
            <w:r w:rsidRPr="000E6591">
              <w:t>0.00</w:t>
            </w:r>
          </w:p>
        </w:tc>
        <w:tc>
          <w:tcPr>
            <w:tcW w:w="1872" w:type="dxa"/>
            <w:tcBorders>
              <w:top w:val="single" w:sz="24" w:space="0" w:color="auto"/>
            </w:tcBorders>
            <w:vAlign w:val="center"/>
          </w:tcPr>
          <w:p w14:paraId="3805FEF2" w14:textId="77777777" w:rsidR="00EB4B67" w:rsidRDefault="00EB4B67">
            <w:pPr>
              <w:pStyle w:val="TableBodyCenter"/>
            </w:pPr>
            <w:r w:rsidRPr="000E6591">
              <w:t>0</w:t>
            </w:r>
          </w:p>
        </w:tc>
        <w:tc>
          <w:tcPr>
            <w:tcW w:w="1872" w:type="dxa"/>
            <w:tcBorders>
              <w:top w:val="single" w:sz="24" w:space="0" w:color="auto"/>
            </w:tcBorders>
          </w:tcPr>
          <w:p w14:paraId="59124D93" w14:textId="77777777" w:rsidR="00EB4B67" w:rsidRPr="00404C6A" w:rsidRDefault="00EB4B67">
            <w:pPr>
              <w:pStyle w:val="TableBodyCenter"/>
            </w:pPr>
            <w:r w:rsidRPr="000E6591">
              <w:t>0.00</w:t>
            </w:r>
          </w:p>
        </w:tc>
      </w:tr>
      <w:tr w:rsidR="00EB4B67" w14:paraId="549AFA13" w14:textId="77777777" w:rsidTr="00301A2F">
        <w:trPr>
          <w:cantSplit/>
          <w:jc w:val="center"/>
        </w:trPr>
        <w:tc>
          <w:tcPr>
            <w:tcW w:w="1872" w:type="dxa"/>
            <w:vAlign w:val="center"/>
          </w:tcPr>
          <w:p w14:paraId="097EECC7" w14:textId="77777777" w:rsidR="00EB4B67" w:rsidRDefault="00EB4B67">
            <w:pPr>
              <w:pStyle w:val="TableBody"/>
            </w:pPr>
            <w:r>
              <w:t>Injuries</w:t>
            </w:r>
          </w:p>
        </w:tc>
        <w:tc>
          <w:tcPr>
            <w:tcW w:w="1872" w:type="dxa"/>
          </w:tcPr>
          <w:p w14:paraId="654E3A59" w14:textId="77777777" w:rsidR="00EB4B67" w:rsidRDefault="00EB4B67">
            <w:pPr>
              <w:pStyle w:val="TableBodyCenter"/>
            </w:pPr>
            <w:r w:rsidRPr="000E6591">
              <w:t>8</w:t>
            </w:r>
          </w:p>
        </w:tc>
        <w:tc>
          <w:tcPr>
            <w:tcW w:w="1872" w:type="dxa"/>
          </w:tcPr>
          <w:p w14:paraId="0521610C" w14:textId="77777777" w:rsidR="00EB4B67" w:rsidRPr="00404C6A" w:rsidRDefault="00EB4B67">
            <w:pPr>
              <w:pStyle w:val="TableBodyCenter"/>
            </w:pPr>
            <w:r w:rsidRPr="000E6591">
              <w:t>5.20</w:t>
            </w:r>
          </w:p>
        </w:tc>
        <w:tc>
          <w:tcPr>
            <w:tcW w:w="1872" w:type="dxa"/>
            <w:vAlign w:val="center"/>
          </w:tcPr>
          <w:p w14:paraId="6C94AE5F" w14:textId="77777777" w:rsidR="00EB4B67" w:rsidRDefault="00EB4B67">
            <w:pPr>
              <w:pStyle w:val="TableBodyCenter"/>
            </w:pPr>
            <w:r w:rsidRPr="000E6591">
              <w:t>1</w:t>
            </w:r>
          </w:p>
        </w:tc>
        <w:tc>
          <w:tcPr>
            <w:tcW w:w="1872" w:type="dxa"/>
          </w:tcPr>
          <w:p w14:paraId="1EF26860" w14:textId="77777777" w:rsidR="00EB4B67" w:rsidRPr="00404C6A" w:rsidRDefault="00EB4B67">
            <w:pPr>
              <w:pStyle w:val="TableBodyCenter"/>
            </w:pPr>
            <w:r w:rsidRPr="000E6591">
              <w:t>1.90</w:t>
            </w:r>
          </w:p>
        </w:tc>
      </w:tr>
      <w:tr w:rsidR="00EB4B67" w14:paraId="645B982F" w14:textId="77777777" w:rsidTr="00301A2F">
        <w:trPr>
          <w:cantSplit/>
          <w:jc w:val="center"/>
        </w:trPr>
        <w:tc>
          <w:tcPr>
            <w:tcW w:w="1872" w:type="dxa"/>
            <w:tcBorders>
              <w:bottom w:val="single" w:sz="4" w:space="0" w:color="auto"/>
            </w:tcBorders>
            <w:vAlign w:val="center"/>
          </w:tcPr>
          <w:p w14:paraId="58788484" w14:textId="77777777" w:rsidR="00EB4B67" w:rsidRPr="00AF3096" w:rsidRDefault="00EB4B67">
            <w:pPr>
              <w:pStyle w:val="TableBody"/>
            </w:pPr>
            <w:r>
              <w:t xml:space="preserve">Safety Events </w:t>
            </w:r>
          </w:p>
        </w:tc>
        <w:tc>
          <w:tcPr>
            <w:tcW w:w="1872" w:type="dxa"/>
            <w:tcBorders>
              <w:bottom w:val="single" w:sz="4" w:space="0" w:color="auto"/>
            </w:tcBorders>
          </w:tcPr>
          <w:p w14:paraId="22809F16" w14:textId="12D1331B" w:rsidR="00EB4B67" w:rsidRDefault="00004A85">
            <w:pPr>
              <w:pStyle w:val="TableBodyCenter"/>
            </w:pPr>
            <w:r>
              <w:t>8</w:t>
            </w:r>
          </w:p>
        </w:tc>
        <w:tc>
          <w:tcPr>
            <w:tcW w:w="1872" w:type="dxa"/>
            <w:tcBorders>
              <w:bottom w:val="single" w:sz="4" w:space="0" w:color="auto"/>
            </w:tcBorders>
          </w:tcPr>
          <w:p w14:paraId="3B63CE62" w14:textId="77777777" w:rsidR="00EB4B67" w:rsidRPr="00404C6A" w:rsidRDefault="00EB4B67">
            <w:pPr>
              <w:pStyle w:val="TableBodyCenter"/>
            </w:pPr>
            <w:r w:rsidRPr="000E6591">
              <w:t>5.20</w:t>
            </w:r>
          </w:p>
        </w:tc>
        <w:tc>
          <w:tcPr>
            <w:tcW w:w="1872" w:type="dxa"/>
            <w:tcBorders>
              <w:bottom w:val="single" w:sz="4" w:space="0" w:color="auto"/>
            </w:tcBorders>
            <w:vAlign w:val="center"/>
          </w:tcPr>
          <w:p w14:paraId="7EF152B3" w14:textId="748E75AE" w:rsidR="00EB4B67" w:rsidRPr="00404C6A" w:rsidRDefault="001849C8">
            <w:pPr>
              <w:pStyle w:val="TableBodyCenter"/>
            </w:pPr>
            <w:r>
              <w:t>1</w:t>
            </w:r>
          </w:p>
        </w:tc>
        <w:tc>
          <w:tcPr>
            <w:tcW w:w="1872" w:type="dxa"/>
            <w:tcBorders>
              <w:bottom w:val="single" w:sz="4" w:space="0" w:color="auto"/>
            </w:tcBorders>
          </w:tcPr>
          <w:p w14:paraId="0AFE99B6" w14:textId="77777777" w:rsidR="00EB4B67" w:rsidRPr="00404C6A" w:rsidRDefault="00EB4B67">
            <w:pPr>
              <w:pStyle w:val="TableBodyCenter"/>
            </w:pPr>
            <w:r w:rsidRPr="000E6591">
              <w:t>1.90</w:t>
            </w:r>
          </w:p>
        </w:tc>
      </w:tr>
    </w:tbl>
    <w:p w14:paraId="28EA1E57" w14:textId="77777777" w:rsidR="00EB4B67" w:rsidRDefault="00EB4B67" w:rsidP="00D12813">
      <w:pPr>
        <w:pStyle w:val="Source"/>
      </w:pPr>
      <w:r>
        <w:t>Source: MassDOT</w:t>
      </w:r>
    </w:p>
    <w:p w14:paraId="389AAC39" w14:textId="77777777" w:rsidR="00EB4B67" w:rsidRPr="001D05E2" w:rsidRDefault="00EB4B67" w:rsidP="00EB4B67">
      <w:pPr>
        <w:pStyle w:val="Heading3"/>
      </w:pPr>
      <w:bookmarkStart w:id="424" w:name="_Toc222142670"/>
      <w:r w:rsidRPr="001D05E2">
        <w:t>Annual Performance</w:t>
      </w:r>
      <w:bookmarkEnd w:id="424"/>
    </w:p>
    <w:p w14:paraId="20CDDE86" w14:textId="4B736A79" w:rsidR="00EB4B67" w:rsidRDefault="00EB4B67" w:rsidP="00EB4B67">
      <w:pPr>
        <w:pStyle w:val="BodyText"/>
      </w:pPr>
      <w:r>
        <w:t xml:space="preserve">Two annual performance metrics reported to MassDOT vary by RTA. </w:t>
      </w:r>
      <w:r w:rsidR="00E952AB">
        <w:t xml:space="preserve">As part of the </w:t>
      </w:r>
      <w:r w:rsidR="00C53D12">
        <w:t>bilateral</w:t>
      </w:r>
      <w:r w:rsidR="00E952AB">
        <w:t xml:space="preserve"> MOU negotiation process, e</w:t>
      </w:r>
      <w:r>
        <w:t>ach RTA identif</w:t>
      </w:r>
      <w:r w:rsidR="00E952AB">
        <w:t>ies</w:t>
      </w:r>
      <w:r>
        <w:t xml:space="preserve"> and report</w:t>
      </w:r>
      <w:r w:rsidR="00E952AB">
        <w:t>s</w:t>
      </w:r>
      <w:r>
        <w:t xml:space="preserve"> a metric and target of their choosing, and a second metric is chosen based on prioritized recommendations</w:t>
      </w:r>
      <w:r w:rsidR="00D64608">
        <w:t xml:space="preserve"> included in the CRTP</w:t>
      </w:r>
      <w:r>
        <w:t>.</w:t>
      </w:r>
      <w:r w:rsidR="0075341C">
        <w:t xml:space="preserve"> For the FY 2026 MOU period, the metric is tied to the 2020 CRTP.</w:t>
      </w:r>
      <w:r>
        <w:t xml:space="preserve"> The two metrics for SRTA are: </w:t>
      </w:r>
    </w:p>
    <w:p w14:paraId="14DE9007" w14:textId="5097E40F" w:rsidR="00EB4B67" w:rsidRPr="008204B8" w:rsidRDefault="00EB4B67" w:rsidP="00EB4B67">
      <w:pPr>
        <w:pStyle w:val="ListBullet"/>
      </w:pPr>
      <w:r w:rsidRPr="008204B8">
        <w:rPr>
          <w:b/>
          <w:bCs/>
        </w:rPr>
        <w:t>RTA-Choice Metric</w:t>
      </w:r>
      <w:r w:rsidRPr="008204B8">
        <w:t xml:space="preserve">: Cost </w:t>
      </w:r>
      <w:r w:rsidR="00B26A0D" w:rsidRPr="008204B8">
        <w:t xml:space="preserve">per </w:t>
      </w:r>
      <w:r w:rsidR="00B375C1">
        <w:t>unlinked passenger trips</w:t>
      </w:r>
      <w:r w:rsidR="00B375C1" w:rsidRPr="008204B8">
        <w:t xml:space="preserve"> </w:t>
      </w:r>
      <w:r w:rsidR="00B26A0D" w:rsidRPr="008204B8">
        <w:t>to collect fares</w:t>
      </w:r>
    </w:p>
    <w:p w14:paraId="39480BC0" w14:textId="2F26712D" w:rsidR="00EB4B67" w:rsidRPr="008204B8" w:rsidRDefault="00EB4B67" w:rsidP="00EB4B67">
      <w:pPr>
        <w:pStyle w:val="ListBullet"/>
      </w:pPr>
      <w:r w:rsidRPr="008204B8">
        <w:rPr>
          <w:b/>
          <w:bCs/>
        </w:rPr>
        <w:t>RTA-Choice Metric Tied to CRTP</w:t>
      </w:r>
      <w:r w:rsidRPr="008204B8">
        <w:t xml:space="preserve">: Cash </w:t>
      </w:r>
      <w:r w:rsidR="00B26A0D" w:rsidRPr="008204B8">
        <w:t>fare paid at the farebox</w:t>
      </w:r>
    </w:p>
    <w:p w14:paraId="1BF788DD" w14:textId="17C537EE" w:rsidR="00EB4B67" w:rsidRPr="00D12813" w:rsidRDefault="00EB4B67" w:rsidP="00D12813">
      <w:pPr>
        <w:pStyle w:val="BodyText"/>
      </w:pPr>
      <w:r w:rsidRPr="00D12813">
        <w:t xml:space="preserve">Other annual performance metrics are external partnerships and fleet composition by fuel type as shown in </w:t>
      </w:r>
      <w:r w:rsidRPr="00D12813">
        <w:fldChar w:fldCharType="begin"/>
      </w:r>
      <w:r w:rsidRPr="00D12813">
        <w:instrText xml:space="preserve"> REF _Ref210928500 \h </w:instrText>
      </w:r>
      <w:r w:rsidR="00D12813">
        <w:instrText xml:space="preserve"> \* MERGEFORMAT </w:instrText>
      </w:r>
      <w:r w:rsidRPr="00D12813">
        <w:fldChar w:fldCharType="separate"/>
      </w:r>
      <w:r w:rsidR="00E4623A" w:rsidRPr="001D05E2">
        <w:t xml:space="preserve">Table </w:t>
      </w:r>
      <w:r w:rsidR="00E4623A">
        <w:t>29</w:t>
      </w:r>
      <w:r w:rsidRPr="00D12813">
        <w:fldChar w:fldCharType="end"/>
      </w:r>
      <w:r w:rsidRPr="00D12813">
        <w:t xml:space="preserve">. Both are reported annually and are not compared against an annual target. </w:t>
      </w:r>
    </w:p>
    <w:p w14:paraId="024A3E09" w14:textId="51588030" w:rsidR="00EB4B67" w:rsidRDefault="00EB4B67" w:rsidP="00EB4B67">
      <w:pPr>
        <w:pStyle w:val="Caption"/>
      </w:pPr>
      <w:bookmarkStart w:id="425" w:name="_Ref210928500"/>
      <w:bookmarkStart w:id="426" w:name="_Toc222142784"/>
      <w:r w:rsidRPr="001D05E2">
        <w:t xml:space="preserve">Table </w:t>
      </w:r>
      <w:r w:rsidRPr="001D05E2">
        <w:fldChar w:fldCharType="begin"/>
      </w:r>
      <w:r w:rsidRPr="001D05E2">
        <w:instrText xml:space="preserve"> SEQ Table \* ARABIC </w:instrText>
      </w:r>
      <w:r w:rsidRPr="001D05E2">
        <w:fldChar w:fldCharType="separate"/>
      </w:r>
      <w:r w:rsidR="00E4623A">
        <w:rPr>
          <w:noProof/>
        </w:rPr>
        <w:t>29</w:t>
      </w:r>
      <w:r w:rsidRPr="001D05E2">
        <w:fldChar w:fldCharType="end"/>
      </w:r>
      <w:bookmarkEnd w:id="425"/>
      <w:r w:rsidRPr="001D05E2">
        <w:t xml:space="preserve">. </w:t>
      </w:r>
      <w:r>
        <w:t xml:space="preserve"> Fleet Composition by Fuel Type and External Partnership </w:t>
      </w:r>
      <w:r w:rsidRPr="001D05E2">
        <w:t>Annual Performance Metrics</w:t>
      </w:r>
      <w:r w:rsidR="0098108A">
        <w:t xml:space="preserve"> </w:t>
      </w:r>
      <w:r w:rsidR="00B26A0D">
        <w:t>(FY 2026)</w:t>
      </w:r>
      <w:bookmarkEnd w:id="426"/>
    </w:p>
    <w:tbl>
      <w:tblPr>
        <w:tblStyle w:val="TableGrid"/>
        <w:tblW w:w="0" w:type="auto"/>
        <w:jc w:val="center"/>
        <w:tblBorders>
          <w:left w:val="none" w:sz="0" w:space="0" w:color="auto"/>
          <w:right w:val="none" w:sz="0" w:space="0" w:color="auto"/>
        </w:tblBorders>
        <w:tblLook w:val="04A0" w:firstRow="1" w:lastRow="0" w:firstColumn="1" w:lastColumn="0" w:noHBand="0" w:noVBand="1"/>
      </w:tblPr>
      <w:tblGrid>
        <w:gridCol w:w="5670"/>
        <w:gridCol w:w="1530"/>
        <w:gridCol w:w="2160"/>
      </w:tblGrid>
      <w:tr w:rsidR="00EB4B67" w14:paraId="79BF638B" w14:textId="77777777" w:rsidTr="00C21812">
        <w:trPr>
          <w:cnfStyle w:val="100000000000" w:firstRow="1" w:lastRow="0" w:firstColumn="0" w:lastColumn="0" w:oddVBand="0" w:evenVBand="0" w:oddHBand="0" w:evenHBand="0" w:firstRowFirstColumn="0" w:firstRowLastColumn="0" w:lastRowFirstColumn="0" w:lastRowLastColumn="0"/>
          <w:cantSplit/>
          <w:tblHeader/>
          <w:jc w:val="center"/>
        </w:trPr>
        <w:tc>
          <w:tcPr>
            <w:tcW w:w="5670" w:type="dxa"/>
            <w:tcBorders>
              <w:bottom w:val="single" w:sz="24" w:space="0" w:color="auto"/>
            </w:tcBorders>
            <w:vAlign w:val="bottom"/>
          </w:tcPr>
          <w:p w14:paraId="753A9823" w14:textId="77777777" w:rsidR="00EB4B67" w:rsidRPr="00910396" w:rsidRDefault="00EB4B67" w:rsidP="00424810">
            <w:pPr>
              <w:pStyle w:val="TableHeading"/>
            </w:pPr>
            <w:r>
              <w:t xml:space="preserve">Metric </w:t>
            </w:r>
          </w:p>
        </w:tc>
        <w:tc>
          <w:tcPr>
            <w:tcW w:w="1530" w:type="dxa"/>
            <w:tcBorders>
              <w:bottom w:val="single" w:sz="24" w:space="0" w:color="auto"/>
            </w:tcBorders>
          </w:tcPr>
          <w:p w14:paraId="5A77A70B" w14:textId="505D118A" w:rsidR="00EB4B67" w:rsidRPr="00910396" w:rsidRDefault="00EB4B67" w:rsidP="00B86494">
            <w:pPr>
              <w:pStyle w:val="TableHeadingCenter"/>
            </w:pPr>
            <w:r>
              <w:t xml:space="preserve">Fixed Route </w:t>
            </w:r>
          </w:p>
        </w:tc>
        <w:tc>
          <w:tcPr>
            <w:tcW w:w="2160" w:type="dxa"/>
            <w:tcBorders>
              <w:bottom w:val="single" w:sz="24" w:space="0" w:color="auto"/>
            </w:tcBorders>
          </w:tcPr>
          <w:p w14:paraId="0F84EE87" w14:textId="141FFF3A" w:rsidR="00EB4B67" w:rsidRPr="00910396" w:rsidRDefault="00EB4B67" w:rsidP="00B86494">
            <w:pPr>
              <w:pStyle w:val="TableHeadingCenter"/>
            </w:pPr>
            <w:r>
              <w:t>Demand Response</w:t>
            </w:r>
          </w:p>
        </w:tc>
      </w:tr>
      <w:tr w:rsidR="00EB4B67" w14:paraId="6A425C5F" w14:textId="77777777" w:rsidTr="00C21812">
        <w:trPr>
          <w:cantSplit/>
          <w:jc w:val="center"/>
        </w:trPr>
        <w:tc>
          <w:tcPr>
            <w:tcW w:w="5670" w:type="dxa"/>
            <w:tcBorders>
              <w:top w:val="single" w:sz="24" w:space="0" w:color="auto"/>
            </w:tcBorders>
            <w:vAlign w:val="center"/>
          </w:tcPr>
          <w:p w14:paraId="3E5AB5AB" w14:textId="77777777" w:rsidR="00EB4B67" w:rsidRDefault="00EB4B67">
            <w:pPr>
              <w:pStyle w:val="TableBody"/>
            </w:pPr>
            <w:r>
              <w:t>Percent Fleet Composition- Electric</w:t>
            </w:r>
          </w:p>
        </w:tc>
        <w:tc>
          <w:tcPr>
            <w:tcW w:w="1530" w:type="dxa"/>
            <w:tcBorders>
              <w:top w:val="single" w:sz="24" w:space="0" w:color="auto"/>
            </w:tcBorders>
            <w:vAlign w:val="center"/>
          </w:tcPr>
          <w:p w14:paraId="38F849CC" w14:textId="77777777" w:rsidR="00EB4B67" w:rsidRDefault="00EB4B67">
            <w:pPr>
              <w:pStyle w:val="TableBodyCenter"/>
            </w:pPr>
            <w:r w:rsidRPr="009716E0">
              <w:t>5%</w:t>
            </w:r>
          </w:p>
        </w:tc>
        <w:tc>
          <w:tcPr>
            <w:tcW w:w="2160" w:type="dxa"/>
            <w:tcBorders>
              <w:top w:val="single" w:sz="24" w:space="0" w:color="auto"/>
            </w:tcBorders>
          </w:tcPr>
          <w:p w14:paraId="2833E76F" w14:textId="77777777" w:rsidR="00EB4B67" w:rsidRDefault="00EB4B67">
            <w:pPr>
              <w:pStyle w:val="TableBodyCenter"/>
            </w:pPr>
            <w:r w:rsidRPr="009716E0">
              <w:t>0%</w:t>
            </w:r>
          </w:p>
        </w:tc>
      </w:tr>
      <w:tr w:rsidR="00EB4B67" w14:paraId="47D348DA" w14:textId="77777777" w:rsidTr="00C21812">
        <w:trPr>
          <w:cantSplit/>
          <w:jc w:val="center"/>
        </w:trPr>
        <w:tc>
          <w:tcPr>
            <w:tcW w:w="5670" w:type="dxa"/>
            <w:tcBorders>
              <w:bottom w:val="single" w:sz="4" w:space="0" w:color="auto"/>
            </w:tcBorders>
            <w:vAlign w:val="center"/>
          </w:tcPr>
          <w:p w14:paraId="0EDE9A8E" w14:textId="77777777" w:rsidR="00EB4B67" w:rsidRDefault="00EB4B67">
            <w:pPr>
              <w:pStyle w:val="TableBody"/>
            </w:pPr>
            <w:r>
              <w:t>Percent Fleet Composition- Hybrid</w:t>
            </w:r>
          </w:p>
        </w:tc>
        <w:tc>
          <w:tcPr>
            <w:tcW w:w="1530" w:type="dxa"/>
            <w:tcBorders>
              <w:bottom w:val="single" w:sz="4" w:space="0" w:color="auto"/>
            </w:tcBorders>
            <w:vAlign w:val="center"/>
          </w:tcPr>
          <w:p w14:paraId="0CDBFE99" w14:textId="77777777" w:rsidR="00EB4B67" w:rsidRDefault="00EB4B67">
            <w:pPr>
              <w:pStyle w:val="TableBodyCenter"/>
            </w:pPr>
            <w:r w:rsidRPr="009716E0">
              <w:t>54%</w:t>
            </w:r>
          </w:p>
        </w:tc>
        <w:tc>
          <w:tcPr>
            <w:tcW w:w="2160" w:type="dxa"/>
            <w:tcBorders>
              <w:bottom w:val="single" w:sz="4" w:space="0" w:color="auto"/>
            </w:tcBorders>
          </w:tcPr>
          <w:p w14:paraId="6EC2F238" w14:textId="77777777" w:rsidR="00EB4B67" w:rsidRDefault="00EB4B67">
            <w:pPr>
              <w:pStyle w:val="TableBodyCenter"/>
            </w:pPr>
            <w:r w:rsidRPr="009716E0">
              <w:t>0%</w:t>
            </w:r>
          </w:p>
        </w:tc>
      </w:tr>
      <w:tr w:rsidR="00EB4B67" w14:paraId="0B7E2328" w14:textId="77777777" w:rsidTr="00C21812">
        <w:trPr>
          <w:cantSplit/>
          <w:jc w:val="center"/>
        </w:trPr>
        <w:tc>
          <w:tcPr>
            <w:tcW w:w="5670" w:type="dxa"/>
            <w:vAlign w:val="center"/>
          </w:tcPr>
          <w:p w14:paraId="0F9EAC70" w14:textId="795379CD" w:rsidR="00EB4B67" w:rsidRDefault="00EB4B67">
            <w:pPr>
              <w:pStyle w:val="TableBody"/>
            </w:pPr>
            <w:r>
              <w:lastRenderedPageBreak/>
              <w:t xml:space="preserve">Percent Fleet Composition- </w:t>
            </w:r>
            <w:r w:rsidR="00A9545F">
              <w:t xml:space="preserve">Compressed Natural Gas </w:t>
            </w:r>
          </w:p>
        </w:tc>
        <w:tc>
          <w:tcPr>
            <w:tcW w:w="1530" w:type="dxa"/>
            <w:vAlign w:val="center"/>
          </w:tcPr>
          <w:p w14:paraId="554A04FA" w14:textId="77777777" w:rsidR="00EB4B67" w:rsidRDefault="00EB4B67">
            <w:pPr>
              <w:pStyle w:val="TableBodyCenter"/>
            </w:pPr>
            <w:r w:rsidRPr="009716E0">
              <w:t>0</w:t>
            </w:r>
            <w:r>
              <w:t>%</w:t>
            </w:r>
          </w:p>
        </w:tc>
        <w:tc>
          <w:tcPr>
            <w:tcW w:w="2160" w:type="dxa"/>
          </w:tcPr>
          <w:p w14:paraId="13ADBED1" w14:textId="77777777" w:rsidR="00EB4B67" w:rsidRDefault="00EB4B67">
            <w:pPr>
              <w:pStyle w:val="TableBodyCenter"/>
            </w:pPr>
            <w:r w:rsidRPr="009716E0">
              <w:t>0%</w:t>
            </w:r>
          </w:p>
        </w:tc>
      </w:tr>
      <w:tr w:rsidR="00EB4B67" w14:paraId="365CCA60" w14:textId="77777777" w:rsidTr="00C21812">
        <w:trPr>
          <w:cantSplit/>
          <w:jc w:val="center"/>
        </w:trPr>
        <w:tc>
          <w:tcPr>
            <w:tcW w:w="5670" w:type="dxa"/>
            <w:vAlign w:val="center"/>
          </w:tcPr>
          <w:p w14:paraId="01177719" w14:textId="77777777" w:rsidR="00EB4B67" w:rsidRPr="008112AA" w:rsidRDefault="00EB4B67">
            <w:pPr>
              <w:pStyle w:val="TableBody"/>
            </w:pPr>
            <w:r>
              <w:t>Percent Fleet Composition- Diesel</w:t>
            </w:r>
          </w:p>
        </w:tc>
        <w:tc>
          <w:tcPr>
            <w:tcW w:w="1530" w:type="dxa"/>
            <w:vAlign w:val="center"/>
          </w:tcPr>
          <w:p w14:paraId="7C40AB15" w14:textId="77777777" w:rsidR="00EB4B67" w:rsidRDefault="00EB4B67">
            <w:pPr>
              <w:pStyle w:val="TableBodyCenter"/>
            </w:pPr>
            <w:r w:rsidRPr="009716E0">
              <w:t>41%</w:t>
            </w:r>
          </w:p>
        </w:tc>
        <w:tc>
          <w:tcPr>
            <w:tcW w:w="2160" w:type="dxa"/>
          </w:tcPr>
          <w:p w14:paraId="57F03CE4" w14:textId="77777777" w:rsidR="00EB4B67" w:rsidRPr="00AF5A12" w:rsidRDefault="00EB4B67">
            <w:pPr>
              <w:pStyle w:val="TableBodyCenter"/>
            </w:pPr>
            <w:r w:rsidRPr="009716E0">
              <w:t>0%</w:t>
            </w:r>
          </w:p>
        </w:tc>
      </w:tr>
      <w:tr w:rsidR="00EB4B67" w14:paraId="2028CC4F" w14:textId="77777777" w:rsidTr="00C21812">
        <w:trPr>
          <w:cantSplit/>
          <w:jc w:val="center"/>
        </w:trPr>
        <w:tc>
          <w:tcPr>
            <w:tcW w:w="5670" w:type="dxa"/>
            <w:vAlign w:val="center"/>
          </w:tcPr>
          <w:p w14:paraId="20CC8CA9" w14:textId="77777777" w:rsidR="00EB4B67" w:rsidRPr="008112AA" w:rsidRDefault="00EB4B67">
            <w:pPr>
              <w:pStyle w:val="TableBody"/>
            </w:pPr>
            <w:r>
              <w:t>Percent Fleet Composition- Gasoline</w:t>
            </w:r>
          </w:p>
        </w:tc>
        <w:tc>
          <w:tcPr>
            <w:tcW w:w="1530" w:type="dxa"/>
            <w:vAlign w:val="center"/>
          </w:tcPr>
          <w:p w14:paraId="623CE351" w14:textId="77777777" w:rsidR="00EB4B67" w:rsidRDefault="00EB4B67">
            <w:pPr>
              <w:pStyle w:val="TableBodyCenter"/>
            </w:pPr>
            <w:r w:rsidRPr="009716E0">
              <w:t>0%</w:t>
            </w:r>
          </w:p>
        </w:tc>
        <w:tc>
          <w:tcPr>
            <w:tcW w:w="2160" w:type="dxa"/>
          </w:tcPr>
          <w:p w14:paraId="54E995E8" w14:textId="77777777" w:rsidR="00EB4B67" w:rsidRPr="00AF5A12" w:rsidRDefault="00EB4B67">
            <w:pPr>
              <w:pStyle w:val="TableBodyCenter"/>
            </w:pPr>
            <w:r w:rsidRPr="009716E0">
              <w:t>100%</w:t>
            </w:r>
          </w:p>
        </w:tc>
      </w:tr>
      <w:tr w:rsidR="00EB4B67" w14:paraId="3071E0F3" w14:textId="77777777" w:rsidTr="00C21812">
        <w:trPr>
          <w:cantSplit/>
          <w:jc w:val="center"/>
        </w:trPr>
        <w:tc>
          <w:tcPr>
            <w:tcW w:w="5670" w:type="dxa"/>
            <w:vAlign w:val="center"/>
          </w:tcPr>
          <w:p w14:paraId="5832C32C" w14:textId="2C0A518A" w:rsidR="00EB4B67" w:rsidRPr="00AF3096" w:rsidRDefault="00EB4B67">
            <w:pPr>
              <w:pStyle w:val="TableBody"/>
            </w:pPr>
            <w:r>
              <w:t xml:space="preserve">Number of external partnerships </w:t>
            </w:r>
          </w:p>
        </w:tc>
        <w:tc>
          <w:tcPr>
            <w:tcW w:w="1530" w:type="dxa"/>
            <w:vAlign w:val="center"/>
          </w:tcPr>
          <w:p w14:paraId="2E764BF9" w14:textId="77777777" w:rsidR="00EB4B67" w:rsidRDefault="00EB4B67">
            <w:pPr>
              <w:pStyle w:val="TableBodyCenter"/>
            </w:pPr>
            <w:r w:rsidRPr="009716E0">
              <w:t>4</w:t>
            </w:r>
          </w:p>
        </w:tc>
        <w:tc>
          <w:tcPr>
            <w:tcW w:w="2160" w:type="dxa"/>
          </w:tcPr>
          <w:p w14:paraId="0B4D52E5" w14:textId="77777777" w:rsidR="00EB4B67" w:rsidRPr="00987688" w:rsidRDefault="00EB4B67">
            <w:pPr>
              <w:pStyle w:val="TableBodyCenter"/>
            </w:pPr>
            <w:r w:rsidRPr="009716E0">
              <w:t>14</w:t>
            </w:r>
          </w:p>
        </w:tc>
      </w:tr>
    </w:tbl>
    <w:p w14:paraId="1BCFA83D" w14:textId="77777777" w:rsidR="00EB4B67" w:rsidRDefault="00EB4B67" w:rsidP="00D12813">
      <w:pPr>
        <w:pStyle w:val="Source"/>
      </w:pPr>
      <w:r>
        <w:t>Source: MassDOT</w:t>
      </w:r>
    </w:p>
    <w:p w14:paraId="0875FD76" w14:textId="77777777" w:rsidR="00EB4B67" w:rsidRPr="001D05E2" w:rsidRDefault="00EB4B67" w:rsidP="00EB4B67">
      <w:pPr>
        <w:pStyle w:val="Heading2"/>
      </w:pPr>
      <w:bookmarkStart w:id="427" w:name="_Toc222142671"/>
      <w:r w:rsidRPr="001D05E2">
        <w:t>Additional Measures</w:t>
      </w:r>
      <w:bookmarkEnd w:id="427"/>
    </w:p>
    <w:p w14:paraId="691FE0A0" w14:textId="181899E2" w:rsidR="00CA2C85" w:rsidRPr="00967A9A" w:rsidRDefault="00EB4B67" w:rsidP="00EB4B67">
      <w:pPr>
        <w:pStyle w:val="BodyText"/>
      </w:pPr>
      <w:r>
        <w:t>At the time of this report, SRTA is exploring ways to implement additional performance measures beyond the ones required by MassDOT. These additional performance measures would be included in the annual ridership reports published on the SRTA website</w:t>
      </w:r>
      <w:r w:rsidR="00B26A0D">
        <w:t xml:space="preserve"> (</w:t>
      </w:r>
      <w:r w:rsidR="00B26A0D" w:rsidRPr="00B26A0D">
        <w:t xml:space="preserve">SRTA </w:t>
      </w:r>
      <w:r w:rsidR="00B26A0D">
        <w:t>2025a)</w:t>
      </w:r>
      <w:r>
        <w:t>.</w:t>
      </w:r>
    </w:p>
    <w:p w14:paraId="2DCF9771" w14:textId="77777777" w:rsidR="00D87EC7" w:rsidRDefault="00D87EC7" w:rsidP="00D87EC7">
      <w:pPr>
        <w:pStyle w:val="BodyText"/>
      </w:pPr>
    </w:p>
    <w:p w14:paraId="642027FD" w14:textId="77777777" w:rsidR="00D87EC7" w:rsidRDefault="00D87EC7" w:rsidP="00D87EC7">
      <w:pPr>
        <w:pStyle w:val="BodyText"/>
        <w:sectPr w:rsidR="00D87EC7" w:rsidSect="00D87EC7">
          <w:headerReference w:type="default" r:id="rId72"/>
          <w:pgSz w:w="12240" w:h="15840"/>
          <w:pgMar w:top="1134" w:right="1440" w:bottom="851" w:left="1440" w:header="709" w:footer="284" w:gutter="0"/>
          <w:cols w:space="708"/>
          <w:docGrid w:linePitch="360"/>
        </w:sectPr>
      </w:pPr>
    </w:p>
    <w:p w14:paraId="3FCC06B6" w14:textId="17374B35" w:rsidR="00D87EC7" w:rsidRDefault="00D9285C" w:rsidP="0088768E">
      <w:pPr>
        <w:pStyle w:val="Heading1"/>
      </w:pPr>
      <w:bookmarkStart w:id="428" w:name="_Ref216969398"/>
      <w:bookmarkStart w:id="429" w:name="_Ref216969408"/>
      <w:bookmarkStart w:id="430" w:name="_Toc222142672"/>
      <w:r w:rsidRPr="00D9285C">
        <w:lastRenderedPageBreak/>
        <w:t>Trends and Uncertainties</w:t>
      </w:r>
      <w:bookmarkEnd w:id="428"/>
      <w:bookmarkEnd w:id="429"/>
      <w:bookmarkEnd w:id="430"/>
    </w:p>
    <w:p w14:paraId="2ED74DFD" w14:textId="77777777" w:rsidR="00F36CA7" w:rsidRPr="00B22A73" w:rsidRDefault="00F36CA7" w:rsidP="00F36CA7">
      <w:pPr>
        <w:pStyle w:val="BodyText"/>
      </w:pPr>
      <w:r>
        <w:t xml:space="preserve">SRTA held an alternatives workshop to explore future market trends and uncertainties that could potentially impact transit over the next five years. During this exercise, SRTA examined how these trends might influence ridership levels and identified how it may respond to each scenario. </w:t>
      </w:r>
      <w:r w:rsidRPr="003B1EA8">
        <w:t xml:space="preserve">In developing this CRTP, it is essential that the final recommendations align with operational, policy, and financial realities over time. </w:t>
      </w:r>
      <w:r w:rsidRPr="00CD5E9B">
        <w:t xml:space="preserve">The recommendations </w:t>
      </w:r>
      <w:r>
        <w:t>are informed by</w:t>
      </w:r>
      <w:r w:rsidRPr="00CD5E9B">
        <w:t xml:space="preserve"> ridership scenarios, enabling </w:t>
      </w:r>
      <w:r>
        <w:t>SRTA</w:t>
      </w:r>
      <w:r w:rsidRPr="00CD5E9B">
        <w:t xml:space="preserve"> to identify which recommendations are most applicable based on </w:t>
      </w:r>
      <w:r>
        <w:t>current</w:t>
      </w:r>
      <w:r w:rsidRPr="00CD5E9B">
        <w:t xml:space="preserve"> conditions.</w:t>
      </w:r>
      <w:r>
        <w:t xml:space="preserve"> K</w:t>
      </w:r>
      <w:r w:rsidRPr="00761751">
        <w:t>ey topics and solutions that arose during the scenario discussions</w:t>
      </w:r>
      <w:r>
        <w:t xml:space="preserve"> for SRTA to consider in the future are presented below.</w:t>
      </w:r>
    </w:p>
    <w:p w14:paraId="14D7A6F3" w14:textId="77777777" w:rsidR="00F36CA7" w:rsidRPr="005A2F6C" w:rsidRDefault="00F36CA7" w:rsidP="00F36CA7">
      <w:pPr>
        <w:pStyle w:val="Heading2"/>
      </w:pPr>
      <w:bookmarkStart w:id="431" w:name="_Toc222142673"/>
      <w:r w:rsidRPr="005A2F6C">
        <w:t>Future Uncertainties</w:t>
      </w:r>
      <w:bookmarkEnd w:id="431"/>
    </w:p>
    <w:p w14:paraId="302C690F" w14:textId="77777777" w:rsidR="00F36CA7" w:rsidRPr="00447730" w:rsidRDefault="00F36CA7" w:rsidP="00F36CA7">
      <w:pPr>
        <w:pStyle w:val="BodyText"/>
      </w:pPr>
      <w:r>
        <w:t>As SRTA prepares for the next five years, it is important to recognize and plan for trends that are both highly impactful and deeply uncertain. These uncertainties may define the operating circumstances of SRTA, possibly influencing factors such as public expectations of transit, service models, funding sources, transit technologies and infrastructure, and ultimately ridership demand. The following section outlines critical uncertainties that were explored during the workshop due to their potential to plausibly shape the future of SRTA’</w:t>
      </w:r>
      <w:r w:rsidRPr="000B2677">
        <w:t>s</w:t>
      </w:r>
      <w:r>
        <w:t xml:space="preserve"> operations. </w:t>
      </w:r>
    </w:p>
    <w:p w14:paraId="32C72171" w14:textId="77777777" w:rsidR="00F36CA7" w:rsidRPr="005A2F6C" w:rsidRDefault="00F36CA7" w:rsidP="00F36CA7">
      <w:pPr>
        <w:pStyle w:val="Heading3"/>
      </w:pPr>
      <w:bookmarkStart w:id="432" w:name="_Toc222142674"/>
      <w:r w:rsidRPr="005A2F6C">
        <w:t>Population and Demographics</w:t>
      </w:r>
      <w:bookmarkEnd w:id="432"/>
    </w:p>
    <w:p w14:paraId="1C5AC059" w14:textId="77777777" w:rsidR="00F36CA7" w:rsidRPr="005A2F6C" w:rsidRDefault="00F36CA7" w:rsidP="00F36CA7">
      <w:pPr>
        <w:pStyle w:val="Heading4"/>
      </w:pPr>
      <w:r w:rsidRPr="005A2F6C">
        <w:t>General Population Trends</w:t>
      </w:r>
    </w:p>
    <w:p w14:paraId="6091D712" w14:textId="5B927F8A" w:rsidR="00F36CA7" w:rsidRDefault="00F36CA7" w:rsidP="00F36CA7">
      <w:pPr>
        <w:pStyle w:val="BodyText"/>
      </w:pPr>
      <w:r>
        <w:t xml:space="preserve">Massachusetts has experienced consistent population growth throughout the twenty-first century and at a pace that exceeds neighboring New England states. This is particularly true in most recent years, as Massachusetts recorded the largest annual percentage increase in population in over a decade from 2023 to 2024 (UMass Donahue Institute 2025). However, as seen in </w:t>
      </w:r>
      <w:r>
        <w:fldChar w:fldCharType="begin"/>
      </w:r>
      <w:r>
        <w:instrText xml:space="preserve"> REF _Ref208502454 \h </w:instrText>
      </w:r>
      <w:r>
        <w:fldChar w:fldCharType="separate"/>
      </w:r>
      <w:r w:rsidR="00E4623A" w:rsidRPr="005A2F6C">
        <w:t xml:space="preserve">Figure </w:t>
      </w:r>
      <w:r w:rsidR="00E4623A">
        <w:rPr>
          <w:noProof/>
        </w:rPr>
        <w:t>52</w:t>
      </w:r>
      <w:r>
        <w:fldChar w:fldCharType="end"/>
      </w:r>
      <w:r>
        <w:t>, the population of Massachusetts is projected to plateau with little to no growth from 2025 to 2035 and then decline from 2035 to 2050 (Renski 2015; UMass Donahue Institute 2025). A slow down and eventual decline in population is largely attributed to two factors: domestic out-migration and international migration uncertainty. First, multiple migration measures, such as the U-Haul Growth Index, indicate very large rates of domestic migration out of the state (U-Haul 2025). In 2022, Massachusetts lost an estimated 24,000 working-age adults and 54,000 residents total through migration to other states. Second, international migration</w:t>
      </w:r>
      <w:r>
        <w:softHyphen/>
        <w:t xml:space="preserve">—one of the largest and most consistent sources of new residents to the Commonwealth—is highly uncertain and subject to significant changes in the future. </w:t>
      </w:r>
    </w:p>
    <w:p w14:paraId="55F4A4FB" w14:textId="020D4F48" w:rsidR="00F36CA7" w:rsidRPr="005A2F6C" w:rsidRDefault="00F36CA7" w:rsidP="00F36CA7">
      <w:pPr>
        <w:pStyle w:val="Caption"/>
      </w:pPr>
      <w:bookmarkStart w:id="433" w:name="_Ref208502454"/>
      <w:bookmarkStart w:id="434" w:name="_Toc222142750"/>
      <w:r w:rsidRPr="005A2F6C">
        <w:lastRenderedPageBreak/>
        <w:t xml:space="preserve">Figure </w:t>
      </w:r>
      <w:r w:rsidR="00686922">
        <w:fldChar w:fldCharType="begin"/>
      </w:r>
      <w:r w:rsidR="00686922">
        <w:instrText xml:space="preserve"> SEQ Figure \* ARABIC </w:instrText>
      </w:r>
      <w:r w:rsidR="00686922">
        <w:fldChar w:fldCharType="separate"/>
      </w:r>
      <w:r w:rsidR="00E4623A">
        <w:rPr>
          <w:noProof/>
        </w:rPr>
        <w:t>52</w:t>
      </w:r>
      <w:r w:rsidR="00686922">
        <w:fldChar w:fldCharType="end"/>
      </w:r>
      <w:bookmarkEnd w:id="433"/>
      <w:r w:rsidRPr="005A2F6C">
        <w:t>. Long-term Population Projections for Massachusetts (2000-2050)</w:t>
      </w:r>
      <w:bookmarkEnd w:id="434"/>
    </w:p>
    <w:p w14:paraId="256A0A0D" w14:textId="77777777" w:rsidR="00F36CA7" w:rsidRPr="00DE08DF" w:rsidRDefault="00F36CA7" w:rsidP="00345896">
      <w:pPr>
        <w:pStyle w:val="FigureParagraph"/>
        <w:rPr>
          <w:rFonts w:ascii="Avenir Next LT Pro Demi" w:hAnsi="Avenir Next LT Pro Demi"/>
        </w:rPr>
      </w:pPr>
      <w:r>
        <w:rPr>
          <w:noProof/>
        </w:rPr>
        <w:drawing>
          <wp:inline distT="0" distB="0" distL="0" distR="0" wp14:anchorId="1E840ECE" wp14:editId="2EB2A8BC">
            <wp:extent cx="5943600" cy="3200400"/>
            <wp:effectExtent l="0" t="0" r="0" b="0"/>
            <wp:docPr id="101453985" name="Chart 1" descr="A line graph visualizing the long-term population projections for Massachusetts beginning in 2000 and projecting until 2050. Massachusetts’s population has gradually increased from 6.35 million in the year 2000 to 7.08 million in 2025. Massachusetts’s population is projected to continue increasing to a peak of 7.12 million people in 2035 but then decrease to 7.02 million by 2050.">
              <a:extLst xmlns:a="http://schemas.openxmlformats.org/drawingml/2006/main">
                <a:ext uri="{FF2B5EF4-FFF2-40B4-BE49-F238E27FC236}">
                  <a16:creationId xmlns:a16="http://schemas.microsoft.com/office/drawing/2014/main" id="{AAFA3DA3-94B1-1941-D93B-BB0EE5ECAFF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3"/>
              </a:graphicData>
            </a:graphic>
          </wp:inline>
        </w:drawing>
      </w:r>
    </w:p>
    <w:p w14:paraId="70105888" w14:textId="77777777" w:rsidR="00F36CA7" w:rsidRPr="00663909" w:rsidRDefault="00F36CA7" w:rsidP="00F36CA7">
      <w:pPr>
        <w:pStyle w:val="Source"/>
      </w:pPr>
      <w:r w:rsidRPr="00663909">
        <w:t>Source: UMass Donahue Institute</w:t>
      </w:r>
      <w:r>
        <w:t xml:space="preserve"> 2025</w:t>
      </w:r>
    </w:p>
    <w:p w14:paraId="3E214202" w14:textId="77777777" w:rsidR="00F36CA7" w:rsidRDefault="00F36CA7" w:rsidP="00F36CA7">
      <w:pPr>
        <w:pStyle w:val="BodyText"/>
      </w:pPr>
      <w:r>
        <w:t xml:space="preserve">Population and demographic trends have a defining influence on transportation needs, the quality of transit service, and the cultural expectations around transit. A stagnant or declining population may manifest in a variety of ways for SRTA, including: </w:t>
      </w:r>
    </w:p>
    <w:p w14:paraId="1CEE1015" w14:textId="77777777" w:rsidR="00F36CA7" w:rsidRDefault="00F36CA7" w:rsidP="00F36CA7">
      <w:pPr>
        <w:pStyle w:val="ListBullet"/>
      </w:pPr>
      <w:r>
        <w:t xml:space="preserve">A reduced labor supply could present significant challenges to future workforce recruitment efforts. </w:t>
      </w:r>
    </w:p>
    <w:p w14:paraId="73EBC8CC" w14:textId="77777777" w:rsidR="00F36CA7" w:rsidRDefault="00F36CA7" w:rsidP="00F36CA7">
      <w:pPr>
        <w:pStyle w:val="ListBullet"/>
      </w:pPr>
      <w:r>
        <w:t xml:space="preserve">A smaller ridership base may reduce demand for transit and present the need for SRTA to make service changes. </w:t>
      </w:r>
    </w:p>
    <w:p w14:paraId="37832BC7" w14:textId="77777777" w:rsidR="00F36CA7" w:rsidRDefault="00F36CA7" w:rsidP="00F36CA7">
      <w:pPr>
        <w:pStyle w:val="ListBullet"/>
      </w:pPr>
      <w:r>
        <w:t xml:space="preserve">Changing demographics may shift public expectations about the function, frequency, and quality of regional transit service. </w:t>
      </w:r>
    </w:p>
    <w:p w14:paraId="3E3339E6" w14:textId="77777777" w:rsidR="00F36CA7" w:rsidRDefault="00F36CA7" w:rsidP="00F36CA7">
      <w:pPr>
        <w:pStyle w:val="BodyText"/>
      </w:pPr>
      <w:proofErr w:type="gramStart"/>
      <w:r>
        <w:t>All of</w:t>
      </w:r>
      <w:proofErr w:type="gramEnd"/>
      <w:r>
        <w:t xml:space="preserve"> these factors present uncertainties that are integral to determining SRTA’s operations over the next five years.</w:t>
      </w:r>
    </w:p>
    <w:p w14:paraId="4E4106C5" w14:textId="77777777" w:rsidR="00F36CA7" w:rsidRPr="005A2F6C" w:rsidRDefault="00F36CA7" w:rsidP="00F36CA7">
      <w:pPr>
        <w:pStyle w:val="Heading4"/>
      </w:pPr>
      <w:r w:rsidRPr="005A2F6C">
        <w:t>Aging Constituency</w:t>
      </w:r>
    </w:p>
    <w:p w14:paraId="2FAD81B8" w14:textId="7C1359CF" w:rsidR="00F36CA7" w:rsidRDefault="00F36CA7" w:rsidP="00F36CA7">
      <w:pPr>
        <w:pStyle w:val="BodyText"/>
      </w:pPr>
      <w:r>
        <w:t>Massachusetts’ population is both older than and aging at a rate that exceeds the national average. In 2025, 20.4</w:t>
      </w:r>
      <w:r w:rsidR="00C515B8">
        <w:t> </w:t>
      </w:r>
      <w:r>
        <w:t>percent of the state was 65 years or older compared to 18</w:t>
      </w:r>
      <w:r w:rsidR="00C515B8">
        <w:t> </w:t>
      </w:r>
      <w:r>
        <w:t>percent of the US population (</w:t>
      </w:r>
      <w:r w:rsidR="003657C6">
        <w:t xml:space="preserve">UMass </w:t>
      </w:r>
      <w:r>
        <w:t>Donahue Institute 2025; US Census Bureau 2025</w:t>
      </w:r>
      <w:r w:rsidR="009B7AD4">
        <w:t>a</w:t>
      </w:r>
      <w:r>
        <w:t>). Individuals aged 65 years or older are projected to increase to 22.3</w:t>
      </w:r>
      <w:r w:rsidR="00C515B8">
        <w:t> </w:t>
      </w:r>
      <w:r>
        <w:t>percent of the state’s population by 2030. Meanwhile, the national population for this same age group is projected to increase to 21</w:t>
      </w:r>
      <w:r w:rsidR="00C515B8">
        <w:t> </w:t>
      </w:r>
      <w:r>
        <w:t>percent of the population (US Census Bureau 2018). Coincidingly, the proportion of Massachusetts residents aged 2 or younger is projected to decline through 2030 (</w:t>
      </w:r>
      <w:r w:rsidR="006B1976" w:rsidRPr="008E6B87">
        <w:t xml:space="preserve">Point32Health Foundation </w:t>
      </w:r>
      <w:r w:rsidR="006B1976" w:rsidRPr="00D74435">
        <w:t>2025</w:t>
      </w:r>
      <w:r>
        <w:t xml:space="preserve">). Not only does the rate of aging in Massachusetts outpace national averages, but it also exceeds earlier state-level estimates (Renski 2015). </w:t>
      </w:r>
    </w:p>
    <w:p w14:paraId="2E5634A1" w14:textId="0BDF7E52" w:rsidR="00F36CA7" w:rsidRDefault="00F36CA7" w:rsidP="00F36CA7">
      <w:pPr>
        <w:pStyle w:val="BodyText"/>
      </w:pPr>
      <w:r>
        <w:t xml:space="preserve">SRTA’s ridership base is projected to decrease in total population, but not in aging population (UMass Donahue Institute 2025).  This trend is expected to </w:t>
      </w:r>
      <w:r w:rsidRPr="006F643E">
        <w:t>create more pronounced effects</w:t>
      </w:r>
      <w:r>
        <w:t xml:space="preserve"> on transit service compared to statewide estimates. Massachusetts’ increasingly older </w:t>
      </w:r>
      <w:r w:rsidR="003657C6">
        <w:t xml:space="preserve">adult </w:t>
      </w:r>
      <w:r>
        <w:t>population places more pressure on demand response transportation services. Given the cost-</w:t>
      </w:r>
      <w:r>
        <w:lastRenderedPageBreak/>
        <w:t>intensiveness of demand response compared to fixed route transit, accommodating increased demand response activity imposes large workforce needs and potentially higher operating costs on SRTA</w:t>
      </w:r>
      <w:r w:rsidRPr="009142A7">
        <w:t>.</w:t>
      </w:r>
      <w:r>
        <w:t xml:space="preserve"> Meanwhile, workforce recruitment challenges may be exacerbated as a larger proportion of the population ages out of their working years. The impact of aging among Massachusetts residents therefore presents uncertainty that should be considered in SRTA’s future operations.</w:t>
      </w:r>
    </w:p>
    <w:p w14:paraId="3C2DD496" w14:textId="77777777" w:rsidR="00F36CA7" w:rsidRPr="005A2F6C" w:rsidRDefault="00F36CA7" w:rsidP="00F36CA7">
      <w:pPr>
        <w:pStyle w:val="Heading3"/>
      </w:pPr>
      <w:bookmarkStart w:id="435" w:name="_Toc222142675"/>
      <w:r w:rsidRPr="005A2F6C">
        <w:t>Affordability</w:t>
      </w:r>
      <w:bookmarkEnd w:id="435"/>
    </w:p>
    <w:p w14:paraId="45415F00" w14:textId="583FC859" w:rsidR="00F36CA7" w:rsidRDefault="00F36CA7" w:rsidP="00F36CA7">
      <w:pPr>
        <w:pStyle w:val="BodyText"/>
      </w:pPr>
      <w:r>
        <w:t>The cost of living has increased considerably in Massachusetts, representing some of the highest rates across the United States. High, and rapidly growing, housing prices are at the center of the Commonwealth’s affordability dilemma. Soaring housing costs are largely attributed to an insufficient supply of units. The Massachusetts Comprehensive Housing Plan estimates 222,000 homes need to be produced from 2025 to 2035 to adequately meet the needs of all residents (</w:t>
      </w:r>
      <w:r w:rsidR="00C95DEB" w:rsidRPr="00327424">
        <w:t>Commonwealth of Massachusetts</w:t>
      </w:r>
      <w:r w:rsidR="00C95DEB" w:rsidRPr="00876FCE">
        <w:t xml:space="preserve"> </w:t>
      </w:r>
      <w:r w:rsidR="00C95DEB" w:rsidRPr="001A3E4A">
        <w:t>2025</w:t>
      </w:r>
      <w:r w:rsidR="00C95DEB">
        <w:t>a</w:t>
      </w:r>
      <w:r>
        <w:t xml:space="preserve">). Production rates in recent years have fallen below the annual rate required to meet this goal, thus signaling continued shortages and rising housing prices into the future. </w:t>
      </w:r>
    </w:p>
    <w:p w14:paraId="77E65B0A" w14:textId="2CA1E734" w:rsidR="00F36CA7" w:rsidRPr="00447730" w:rsidRDefault="00F36CA7" w:rsidP="00F36CA7">
      <w:pPr>
        <w:pStyle w:val="BodyText"/>
      </w:pPr>
      <w:r>
        <w:t>In tandem with housing costs, transportation expenses have also imposed an outsized burden on Massachusetts residents in recent years. According to Transportation for Massachusetts’ 2024 survey, 71</w:t>
      </w:r>
      <w:r w:rsidR="00C515B8">
        <w:t> </w:t>
      </w:r>
      <w:r>
        <w:t>percent of Massachusetts residents report housing cost burden, while 57</w:t>
      </w:r>
      <w:r w:rsidR="00C515B8">
        <w:t> </w:t>
      </w:r>
      <w:r>
        <w:t>percent are burdened by transportation costs</w:t>
      </w:r>
      <w:r w:rsidR="00F0566E">
        <w:t xml:space="preserve"> (</w:t>
      </w:r>
      <w:r w:rsidR="00F0566E" w:rsidRPr="00E46857">
        <w:t>Transportation for Massachusetts 2024</w:t>
      </w:r>
      <w:r w:rsidR="00F0566E">
        <w:t>)</w:t>
      </w:r>
      <w:r>
        <w:t>. Among the cost-burdened, 53</w:t>
      </w:r>
      <w:r w:rsidR="00C515B8">
        <w:t> </w:t>
      </w:r>
      <w:r>
        <w:t>percent of these residents foresee themselves relocating within or out of Massachusetts due to issues of affordability, further fueling rates of out-migration and geographic disparities. Within Bristol County, which contains SRTA’s main transit hubs (New Bedford and Fall River), residents spend an estimated average of 44</w:t>
      </w:r>
      <w:r w:rsidR="00C515B8">
        <w:t> </w:t>
      </w:r>
      <w:r>
        <w:t xml:space="preserve">percent of income on housing and transportation expenses as seen in </w:t>
      </w:r>
      <w:r>
        <w:fldChar w:fldCharType="begin"/>
      </w:r>
      <w:r>
        <w:instrText xml:space="preserve"> REF _Ref208502314 \h </w:instrText>
      </w:r>
      <w:r>
        <w:fldChar w:fldCharType="separate"/>
      </w:r>
      <w:r w:rsidR="00E4623A" w:rsidRPr="005A2F6C">
        <w:t xml:space="preserve">Figure </w:t>
      </w:r>
      <w:r w:rsidR="00E4623A">
        <w:rPr>
          <w:noProof/>
        </w:rPr>
        <w:t>53</w:t>
      </w:r>
      <w:r>
        <w:fldChar w:fldCharType="end"/>
      </w:r>
      <w:r>
        <w:t xml:space="preserve"> (Center for Neighborhood Technology 2025).</w:t>
      </w:r>
    </w:p>
    <w:p w14:paraId="5B3F78E1" w14:textId="77777777" w:rsidR="00F36CA7" w:rsidRDefault="00F36CA7" w:rsidP="00F36CA7">
      <w:pPr>
        <w:pStyle w:val="BodyText"/>
      </w:pPr>
      <w:r>
        <w:t xml:space="preserve">Affordability is one of the single most influential factors in determining an individual’s place of residence and transportation needs. Issues of affordability widen disparities around transportation access within communities and induce sprawling development and migration patterns that strain the transportation system between communities. As the basic expenses of shelter and getting around continue to rise, individual commuting distances and demand for less expensive transportation options will likely increase. This poses a unique challenge to SRTA to appropriately balance more extensive transportation needs of the individual while accommodating a potentially increased ridership demand at the community level. </w:t>
      </w:r>
    </w:p>
    <w:p w14:paraId="469EA61D" w14:textId="40878ECE" w:rsidR="00F36CA7" w:rsidRDefault="00F36CA7" w:rsidP="00F36CA7">
      <w:pPr>
        <w:pStyle w:val="Caption"/>
        <w:rPr>
          <w:noProof/>
        </w:rPr>
      </w:pPr>
      <w:bookmarkStart w:id="436" w:name="_Ref208502314"/>
      <w:bookmarkStart w:id="437" w:name="_Toc222142751"/>
      <w:r w:rsidRPr="005A2F6C">
        <w:lastRenderedPageBreak/>
        <w:t xml:space="preserve">Figure </w:t>
      </w:r>
      <w:r w:rsidR="00686922">
        <w:fldChar w:fldCharType="begin"/>
      </w:r>
      <w:r w:rsidR="00686922">
        <w:instrText xml:space="preserve"> SEQ Figure \* ARABIC </w:instrText>
      </w:r>
      <w:r w:rsidR="00686922">
        <w:fldChar w:fldCharType="separate"/>
      </w:r>
      <w:r w:rsidR="00E4623A">
        <w:rPr>
          <w:noProof/>
        </w:rPr>
        <w:t>53</w:t>
      </w:r>
      <w:r w:rsidR="00686922">
        <w:fldChar w:fldCharType="end"/>
      </w:r>
      <w:bookmarkEnd w:id="436"/>
      <w:r w:rsidRPr="00CD479A">
        <w:t>. Bristol County</w:t>
      </w:r>
      <w:r w:rsidRPr="005A2F6C">
        <w:t xml:space="preserve"> Housing and Transportation Costs as a Percentage of Residents’ Income</w:t>
      </w:r>
      <w:bookmarkEnd w:id="437"/>
    </w:p>
    <w:p w14:paraId="14B0F975" w14:textId="77777777" w:rsidR="00F36CA7" w:rsidRDefault="00F36CA7" w:rsidP="00F36CA7">
      <w:pPr>
        <w:pStyle w:val="FigureParagraph"/>
      </w:pPr>
      <w:r w:rsidRPr="00F36CA7">
        <w:rPr>
          <w:noProof/>
        </w:rPr>
        <w:drawing>
          <wp:inline distT="0" distB="0" distL="0" distR="0" wp14:anchorId="71A91F93" wp14:editId="57DD2C95">
            <wp:extent cx="5833249" cy="2651760"/>
            <wp:effectExtent l="19050" t="19050" r="15240" b="15240"/>
            <wp:docPr id="1892309846" name="Picture 2" descr="A histogram visualizing the distribution of census block groups in Bristol County by the average cost of housing and transportation as a percentage of residents’ income. On average, SRTA’s residents spend 44 percent of their income on housing and transporta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92309846" name="Picture 2" descr="A histogram visualizing the distribution of census block groups in Bristol County by the average cost of housing and transportation as a percentage of residents’ income. On average, SRTA’s residents spend 44 percent of their income on housing and transportation."/>
                    <pic:cNvPicPr>
                      <a:picLocks noChangeAspect="1" noChangeArrowheads="1"/>
                    </pic:cNvPicPr>
                  </pic:nvPicPr>
                  <pic:blipFill>
                    <a:blip r:embed="rId74">
                      <a:extLst>
                        <a:ext uri="{28A0092B-C50C-407E-A947-70E740481C1C}">
                          <a14:useLocalDpi xmlns:a14="http://schemas.microsoft.com/office/drawing/2010/main" val="0"/>
                        </a:ext>
                      </a:extLst>
                    </a:blip>
                    <a:srcRect/>
                    <a:stretch>
                      <a:fillRect/>
                    </a:stretch>
                  </pic:blipFill>
                  <pic:spPr bwMode="auto">
                    <a:xfrm>
                      <a:off x="0" y="0"/>
                      <a:ext cx="5833249" cy="2651760"/>
                    </a:xfrm>
                    <a:prstGeom prst="rect">
                      <a:avLst/>
                    </a:prstGeom>
                    <a:noFill/>
                    <a:ln>
                      <a:solidFill>
                        <a:schemeClr val="tx1">
                          <a:lumMod val="65000"/>
                          <a:lumOff val="35000"/>
                        </a:schemeClr>
                      </a:solidFill>
                    </a:ln>
                  </pic:spPr>
                </pic:pic>
              </a:graphicData>
            </a:graphic>
          </wp:inline>
        </w:drawing>
      </w:r>
      <w:r w:rsidRPr="00CD479A">
        <w:t xml:space="preserve"> </w:t>
      </w:r>
    </w:p>
    <w:p w14:paraId="2D0D3F75" w14:textId="5533DEC1" w:rsidR="00F36CA7" w:rsidRPr="00447730" w:rsidRDefault="00F36CA7" w:rsidP="00F36CA7">
      <w:pPr>
        <w:pStyle w:val="Source"/>
      </w:pPr>
      <w:r>
        <w:t>Source: Center for Neighborhood Technology 2025</w:t>
      </w:r>
    </w:p>
    <w:p w14:paraId="70483EAC" w14:textId="77777777" w:rsidR="00F36CA7" w:rsidRPr="005A2F6C" w:rsidRDefault="00F36CA7" w:rsidP="00F36CA7">
      <w:pPr>
        <w:pStyle w:val="Heading3"/>
      </w:pPr>
      <w:bookmarkStart w:id="438" w:name="_Toc222142676"/>
      <w:r w:rsidRPr="005A2F6C">
        <w:t>Technology</w:t>
      </w:r>
      <w:bookmarkEnd w:id="438"/>
    </w:p>
    <w:p w14:paraId="1E993E27" w14:textId="5B659D49" w:rsidR="00F36CA7" w:rsidRDefault="00F36CA7" w:rsidP="00F36CA7">
      <w:pPr>
        <w:pStyle w:val="BodyText"/>
      </w:pPr>
      <w:r>
        <w:t>Transit agencies across Massachusetts and the United States have employed diverse approaches and levels of initiative towards fleet modernization. Fleet modernization within regional transit agencies has also become highly contingent upon available funding streams at both the federal and state levels. At the federal level, the FTA Section 5339(c) Low or No Emission “Low-No” grant program is trending toward funding a wider array of vehicle procurements outside of “no-emissions</w:t>
      </w:r>
      <w:r w:rsidR="00D43284">
        <w:t>”</w:t>
      </w:r>
      <w:r>
        <w:t xml:space="preserve"> procurements (Ekbatani 2025). </w:t>
      </w:r>
    </w:p>
    <w:p w14:paraId="77F226C5" w14:textId="0039F7C5" w:rsidR="00F36CA7" w:rsidRDefault="00F36CA7" w:rsidP="00F36CA7">
      <w:pPr>
        <w:pStyle w:val="BodyText"/>
      </w:pPr>
      <w:r>
        <w:t xml:space="preserve">Despite federal policy changes, Massachusetts has maintained fleet modernization goals. However, inadequate energy infrastructure has consistently presented a significant challenge </w:t>
      </w:r>
      <w:r w:rsidRPr="00F31E95">
        <w:t xml:space="preserve">to adoption of </w:t>
      </w:r>
      <w:r w:rsidR="003657C6" w:rsidRPr="00F31E95">
        <w:t>zero-emission vehicles</w:t>
      </w:r>
      <w:r w:rsidRPr="00F31E95">
        <w:t xml:space="preserve">. As seen in </w:t>
      </w:r>
      <w:r w:rsidRPr="00F31E95">
        <w:fldChar w:fldCharType="begin"/>
      </w:r>
      <w:r w:rsidRPr="00F31E95">
        <w:instrText xml:space="preserve"> REF _Ref210119930 \h </w:instrText>
      </w:r>
      <w:r w:rsidR="00F31E95">
        <w:instrText xml:space="preserve"> \* MERGEFORMAT </w:instrText>
      </w:r>
      <w:r w:rsidRPr="00F31E95">
        <w:fldChar w:fldCharType="separate"/>
      </w:r>
      <w:r w:rsidR="00E4623A" w:rsidRPr="005A2F6C">
        <w:t xml:space="preserve">Figure </w:t>
      </w:r>
      <w:r w:rsidR="00E4623A">
        <w:t>54</w:t>
      </w:r>
      <w:r w:rsidRPr="00F31E95">
        <w:fldChar w:fldCharType="end"/>
      </w:r>
      <w:r w:rsidRPr="00F31E95">
        <w:t>, in a 2025 survey, 80</w:t>
      </w:r>
      <w:r w:rsidR="00C515B8">
        <w:t> </w:t>
      </w:r>
      <w:r w:rsidRPr="00F31E95">
        <w:t>percent of</w:t>
      </w:r>
      <w:r w:rsidRPr="00A83815">
        <w:t xml:space="preserve"> transit agencies reported infrastructure delays as the largest challenge to adopting </w:t>
      </w:r>
      <w:r w:rsidR="007772E2">
        <w:t xml:space="preserve">zero-emission vehicles </w:t>
      </w:r>
      <w:r>
        <w:t>(Optibus 2025). Insufficient electrical capacity, complex negotiations, and long lead times with utility providers can delay charging infrastructure. As SRTA continues to work on fleet modernization, there is a focus on hybrid vehicles due to space and power constraints at SRTA facilities</w:t>
      </w:r>
      <w:r w:rsidR="008D037D">
        <w:t>. T</w:t>
      </w:r>
      <w:r w:rsidR="001D2170">
        <w:t>he Fall River maintenance facility,</w:t>
      </w:r>
      <w:r w:rsidR="008D037D">
        <w:t xml:space="preserve"> for instance, does not have the required power to install charging </w:t>
      </w:r>
      <w:r w:rsidR="008D6FE8">
        <w:t>infra</w:t>
      </w:r>
      <w:r w:rsidR="008D037D">
        <w:t>structure</w:t>
      </w:r>
      <w:r>
        <w:t xml:space="preserve">. </w:t>
      </w:r>
      <w:r w:rsidR="00987530">
        <w:t>Collaboration</w:t>
      </w:r>
      <w:r w:rsidR="00914C00">
        <w:t xml:space="preserve"> with utility providers will be key as SRTA explores upgrades at its maintenance facilities to </w:t>
      </w:r>
      <w:r w:rsidR="00987530">
        <w:t>accommodate charging capabilities.</w:t>
      </w:r>
    </w:p>
    <w:p w14:paraId="1FC65425" w14:textId="550BB3CE" w:rsidR="00F36CA7" w:rsidRDefault="00F36CA7" w:rsidP="00F36CA7">
      <w:pPr>
        <w:pStyle w:val="Caption"/>
      </w:pPr>
      <w:bookmarkStart w:id="439" w:name="_Ref210119930"/>
      <w:bookmarkStart w:id="440" w:name="_Toc222142752"/>
      <w:r w:rsidRPr="005A2F6C">
        <w:lastRenderedPageBreak/>
        <w:t xml:space="preserve">Figure </w:t>
      </w:r>
      <w:r w:rsidR="00686922">
        <w:fldChar w:fldCharType="begin"/>
      </w:r>
      <w:r w:rsidR="00686922">
        <w:instrText xml:space="preserve"> SEQ Figure \* ARABIC </w:instrText>
      </w:r>
      <w:r w:rsidR="00686922">
        <w:fldChar w:fldCharType="separate"/>
      </w:r>
      <w:r w:rsidR="00E4623A">
        <w:rPr>
          <w:noProof/>
        </w:rPr>
        <w:t>54</w:t>
      </w:r>
      <w:r w:rsidR="00686922">
        <w:fldChar w:fldCharType="end"/>
      </w:r>
      <w:bookmarkEnd w:id="439"/>
      <w:r w:rsidRPr="005A2F6C">
        <w:t>. Inadequate Charging Infrastructure is the Leading Obstacle to Fleet Modernization</w:t>
      </w:r>
      <w:bookmarkEnd w:id="440"/>
    </w:p>
    <w:p w14:paraId="1696DD98" w14:textId="77777777" w:rsidR="00F36CA7" w:rsidRPr="00893368" w:rsidRDefault="00F36CA7" w:rsidP="00F36CA7">
      <w:pPr>
        <w:pStyle w:val="FigureParagraph"/>
        <w:rPr>
          <w:rFonts w:ascii="Avenir Next LT Pro Demi" w:hAnsi="Avenir Next LT Pro Demi"/>
          <w:b/>
          <w:bCs/>
          <w:noProof/>
        </w:rPr>
      </w:pPr>
      <w:r>
        <w:rPr>
          <w:noProof/>
        </w:rPr>
        <w:drawing>
          <wp:inline distT="0" distB="0" distL="0" distR="0" wp14:anchorId="2DF29702" wp14:editId="66D96E52">
            <wp:extent cx="5943600" cy="2286000"/>
            <wp:effectExtent l="0" t="0" r="0" b="0"/>
            <wp:docPr id="569957426" name="Chart 1" descr="A horizontal bar chart visualizing the leading challenges and obstacles to fleet modernization among surveyed transit operators. 80 percent of operations cited delayed charging infrastructure as the top obstacle to fleet modernization. Insufficient funding (55 percent) was second, operations and maintenance issues (49 percent) was third, and stakeholder challenges (46 percent) was fourth.">
              <a:extLst xmlns:a="http://schemas.openxmlformats.org/drawingml/2006/main">
                <a:ext uri="{FF2B5EF4-FFF2-40B4-BE49-F238E27FC236}">
                  <a16:creationId xmlns:a16="http://schemas.microsoft.com/office/drawing/2014/main" id="{EBE5259E-E8F6-82B9-ED74-BC7AA6347D52}"/>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5"/>
              </a:graphicData>
            </a:graphic>
          </wp:inline>
        </w:drawing>
      </w:r>
    </w:p>
    <w:p w14:paraId="34BFD501" w14:textId="77777777" w:rsidR="00F36CA7" w:rsidRDefault="00F36CA7" w:rsidP="00F36CA7">
      <w:pPr>
        <w:pStyle w:val="Source"/>
      </w:pPr>
      <w:r>
        <w:t>Source: Optibus 2025 State of Public Transportation Industry Survey</w:t>
      </w:r>
    </w:p>
    <w:p w14:paraId="3E5B5776" w14:textId="77777777" w:rsidR="00F36CA7" w:rsidRDefault="00F36CA7" w:rsidP="00F36CA7">
      <w:pPr>
        <w:pStyle w:val="BodyText"/>
      </w:pPr>
      <w:r>
        <w:t>Over the past five years, remote work and virtual connectivity have significantly altered the commuting patterns of SRTA</w:t>
      </w:r>
      <w:r w:rsidRPr="00B23A56">
        <w:t>’s</w:t>
      </w:r>
      <w:r>
        <w:t xml:space="preserve"> general population. Now, five years</w:t>
      </w:r>
      <w:r w:rsidDel="006975F2">
        <w:t xml:space="preserve"> </w:t>
      </w:r>
      <w:r>
        <w:t xml:space="preserve">since the beginning of the COVID-19 pandemic, remote work has been more permanently cemented as a long-term fixture of the job landscape in Massachusetts and the United States in general. Additionally, the transition of other routine daily functions towards remote services, such as telemedicine and online delivery platforms, has further lessened individual travel needs. As remote work and virtual services continue to evolve, SRTA could experience substantially different impacts on ridership and transit demand. For example, a widespread return to in-person work could increase transit demand. Continued expansion of telemedicine services may lessen the need for demand response services. Increased adoption of remote work and long-term normalization of the remote lifestyle could disrupt the public’s perceived function of public transit. </w:t>
      </w:r>
    </w:p>
    <w:p w14:paraId="51372A60" w14:textId="77777777" w:rsidR="00F36CA7" w:rsidRPr="005A2F6C" w:rsidRDefault="00F36CA7" w:rsidP="00F36CA7">
      <w:pPr>
        <w:pStyle w:val="Heading3"/>
      </w:pPr>
      <w:bookmarkStart w:id="441" w:name="_Toc222142677"/>
      <w:r w:rsidRPr="005A2F6C">
        <w:t>Funding for Transit</w:t>
      </w:r>
      <w:bookmarkEnd w:id="441"/>
    </w:p>
    <w:p w14:paraId="4C617CEA" w14:textId="6454A67E" w:rsidR="00F36CA7" w:rsidRPr="001C49AE" w:rsidRDefault="00F36CA7" w:rsidP="00F36CA7">
      <w:pPr>
        <w:pStyle w:val="BodyText"/>
      </w:pPr>
      <w:r>
        <w:t>The stability and size of funding streams are paramount to determining SRTA</w:t>
      </w:r>
      <w:r w:rsidRPr="00BF15EA">
        <w:t>’s</w:t>
      </w:r>
      <w:r>
        <w:t xml:space="preserve"> level of service and operational success. At the federal level, the Infrastructure Investment and Jobs Act (IIJA) has provided over $550 billion in funding towards transportation programs across the United </w:t>
      </w:r>
      <w:r w:rsidDel="00BF15EA">
        <w:t>States</w:t>
      </w:r>
      <w:r>
        <w:t xml:space="preserve"> and is expected to provide $660 billion across its total five-year lifespan. Funding in the amount of $116 billion in IIJA funds is allocated towards transit programs, which represents a 40</w:t>
      </w:r>
      <w:r w:rsidR="00C515B8">
        <w:t> </w:t>
      </w:r>
      <w:r>
        <w:t xml:space="preserve">percent expansion in federal transit funding compared to past levels (Bureau of Transportation Statistics 2025). However, the IIJA is scheduled to expire at the end of FY 2026. Despite the unprecedented levels of transit funding and investment the act has </w:t>
      </w:r>
      <w:bookmarkStart w:id="442" w:name="_Int_XNFAXSPA"/>
      <w:r>
        <w:t>facilitated,</w:t>
      </w:r>
      <w:bookmarkEnd w:id="442"/>
      <w:r>
        <w:t xml:space="preserve"> an immediate funding replacement is not guaranteed. Intermediate funding extensions have occurred between each of the last five federal transportation funding laws, comprising 7.5 years of the last three decades, as shown in </w:t>
      </w:r>
      <w:r>
        <w:fldChar w:fldCharType="begin"/>
      </w:r>
      <w:r>
        <w:instrText xml:space="preserve"> REF _Ref210120305 \h </w:instrText>
      </w:r>
      <w:r>
        <w:fldChar w:fldCharType="separate"/>
      </w:r>
      <w:r w:rsidR="00E4623A" w:rsidRPr="005A2F6C">
        <w:t xml:space="preserve">Figure </w:t>
      </w:r>
      <w:r w:rsidR="00E4623A">
        <w:rPr>
          <w:noProof/>
        </w:rPr>
        <w:t>55</w:t>
      </w:r>
      <w:r>
        <w:fldChar w:fldCharType="end"/>
      </w:r>
      <w:r>
        <w:t xml:space="preserve"> (Davis 2025). Given this historical record, the level of federal transit funding is uncertain over the next five years.</w:t>
      </w:r>
    </w:p>
    <w:p w14:paraId="53020741" w14:textId="20EA3631" w:rsidR="00F36CA7" w:rsidRDefault="00F36CA7" w:rsidP="00F36CA7">
      <w:pPr>
        <w:pStyle w:val="Caption"/>
      </w:pPr>
      <w:bookmarkStart w:id="443" w:name="_Ref210120305"/>
      <w:bookmarkStart w:id="444" w:name="_Toc222142753"/>
      <w:r w:rsidRPr="005A2F6C">
        <w:lastRenderedPageBreak/>
        <w:t xml:space="preserve">Figure </w:t>
      </w:r>
      <w:r w:rsidR="00686922">
        <w:fldChar w:fldCharType="begin"/>
      </w:r>
      <w:r w:rsidR="00686922">
        <w:instrText xml:space="preserve"> SEQ Figure \* ARABIC </w:instrText>
      </w:r>
      <w:r w:rsidR="00686922">
        <w:fldChar w:fldCharType="separate"/>
      </w:r>
      <w:r w:rsidR="00E4623A">
        <w:rPr>
          <w:noProof/>
        </w:rPr>
        <w:t>55</w:t>
      </w:r>
      <w:r w:rsidR="00686922">
        <w:fldChar w:fldCharType="end"/>
      </w:r>
      <w:bookmarkEnd w:id="443"/>
      <w:r w:rsidRPr="005A2F6C">
        <w:t>. Record of Extensions for the Last Six Federal Transportation Funding Laws</w:t>
      </w:r>
      <w:bookmarkEnd w:id="444"/>
    </w:p>
    <w:p w14:paraId="0FDD382F" w14:textId="77777777" w:rsidR="00F36CA7" w:rsidRPr="00893368" w:rsidRDefault="00F36CA7" w:rsidP="00F36CA7">
      <w:pPr>
        <w:pStyle w:val="FigureParagraph"/>
      </w:pPr>
      <w:r w:rsidRPr="00893368">
        <w:rPr>
          <w:noProof/>
        </w:rPr>
        <w:drawing>
          <wp:inline distT="0" distB="0" distL="0" distR="0" wp14:anchorId="35F186D6" wp14:editId="13A35B7D">
            <wp:extent cx="5943600" cy="5361980"/>
            <wp:effectExtent l="19050" t="19050" r="19050" b="10160"/>
            <wp:docPr id="876766034" name="Picture 4" descr="A chart illustrating federal surface transportation legislation and associated funding. Information includes the amount of funding, year of bill passage, and length of time between bill expiration and the subsequent bill passag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76766034" name="Picture 4" descr="A chart illustrating federal surface transportation legislation and associated funding. Information includes the amount of funding, year of bill passage, and length of time between bill expiration and the subsequent bill passage."/>
                    <pic:cNvPicPr/>
                  </pic:nvPicPr>
                  <pic:blipFill>
                    <a:blip r:embed="rId76">
                      <a:extLst>
                        <a:ext uri="{28A0092B-C50C-407E-A947-70E740481C1C}">
                          <a14:useLocalDpi xmlns:a14="http://schemas.microsoft.com/office/drawing/2010/main" val="0"/>
                        </a:ext>
                      </a:extLst>
                    </a:blip>
                    <a:stretch>
                      <a:fillRect/>
                    </a:stretch>
                  </pic:blipFill>
                  <pic:spPr>
                    <a:xfrm>
                      <a:off x="0" y="0"/>
                      <a:ext cx="5943600" cy="5361980"/>
                    </a:xfrm>
                    <a:prstGeom prst="rect">
                      <a:avLst/>
                    </a:prstGeom>
                    <a:ln>
                      <a:solidFill>
                        <a:schemeClr val="tx1">
                          <a:lumMod val="65000"/>
                          <a:lumOff val="35000"/>
                        </a:schemeClr>
                      </a:solidFill>
                    </a:ln>
                  </pic:spPr>
                </pic:pic>
              </a:graphicData>
            </a:graphic>
          </wp:inline>
        </w:drawing>
      </w:r>
      <w:r w:rsidRPr="00893368">
        <w:t xml:space="preserve"> </w:t>
      </w:r>
    </w:p>
    <w:p w14:paraId="34C1284F" w14:textId="72BBF37D" w:rsidR="00F36CA7" w:rsidRPr="001C49AE" w:rsidRDefault="00F36CA7" w:rsidP="00F36CA7">
      <w:pPr>
        <w:pStyle w:val="Source"/>
      </w:pPr>
      <w:r>
        <w:t xml:space="preserve">Source: </w:t>
      </w:r>
      <w:r w:rsidR="009B347C" w:rsidRPr="00460330">
        <w:t>Davis 2025</w:t>
      </w:r>
    </w:p>
    <w:p w14:paraId="7134323E" w14:textId="44D8F638" w:rsidR="00F36CA7" w:rsidRDefault="00F36CA7" w:rsidP="00F36CA7">
      <w:pPr>
        <w:pStyle w:val="BodyText"/>
      </w:pPr>
      <w:r>
        <w:t xml:space="preserve">State funding for Massachusetts’ RTAs has consistently grown in recent years. Since 2020, total funding provided to all RTAs through </w:t>
      </w:r>
      <w:r w:rsidR="00B86494">
        <w:t xml:space="preserve">state contract assistance </w:t>
      </w:r>
      <w:r>
        <w:t xml:space="preserve">has nearly doubled from $87 million to $160 million, as shown in </w:t>
      </w:r>
      <w:r>
        <w:fldChar w:fldCharType="begin"/>
      </w:r>
      <w:r>
        <w:instrText xml:space="preserve"> REF _Ref210120376 \h </w:instrText>
      </w:r>
      <w:r>
        <w:fldChar w:fldCharType="separate"/>
      </w:r>
      <w:r w:rsidR="00E4623A" w:rsidRPr="005A2F6C">
        <w:t xml:space="preserve">Figure </w:t>
      </w:r>
      <w:r w:rsidR="00E4623A">
        <w:rPr>
          <w:noProof/>
        </w:rPr>
        <w:t>56</w:t>
      </w:r>
      <w:r>
        <w:fldChar w:fldCharType="end"/>
      </w:r>
      <w:r>
        <w:t xml:space="preserve"> (MassDOT 2025). In addition to general operating funds, the Commonwealth of Massachusetts has implemented additional funding through initiative-based channels, such as discretionary grant programs and fare-free pilots. </w:t>
      </w:r>
    </w:p>
    <w:p w14:paraId="7A7862AA" w14:textId="758E8F88" w:rsidR="00F36CA7" w:rsidRDefault="00F36CA7" w:rsidP="00F36CA7">
      <w:pPr>
        <w:pStyle w:val="BodyText"/>
      </w:pPr>
      <w:r>
        <w:t xml:space="preserve">Fare-free transit at SRTA is on a trajectory to become long term as a product of state funding. $35 million was appropriated in FY 2026 for the implementation or continuation of fare-free transit at all RTAs. Additionally, a statutory amendment to Chapter 161B of Massachusetts General Laws prohibited all RTAs from charging a fare for transit </w:t>
      </w:r>
      <w:r w:rsidDel="000105C8">
        <w:t>services</w:t>
      </w:r>
      <w:r>
        <w:t xml:space="preserve"> but still maintains that fare-free transit be subject to annual funding appropriation. (For more information on fare-free transit and SRTA’s fare policy, see </w:t>
      </w:r>
      <w:r w:rsidR="008013A8">
        <w:t>Appendix A</w:t>
      </w:r>
      <w:r>
        <w:t>). Fare-free transit has demonstrated the potential to positively impact ridership at SRTA. However, the dependency on the Commonwealth’s</w:t>
      </w:r>
      <w:r w:rsidDel="00E81424">
        <w:t xml:space="preserve"> </w:t>
      </w:r>
      <w:r>
        <w:t>appropriation of future fare-free transit funding introduces uncertainty and could influence SRTA’s operations.</w:t>
      </w:r>
    </w:p>
    <w:p w14:paraId="776E148E" w14:textId="7D196970" w:rsidR="00F36CA7" w:rsidRPr="005A2F6C" w:rsidRDefault="00F36CA7" w:rsidP="00F36CA7">
      <w:pPr>
        <w:pStyle w:val="Caption"/>
      </w:pPr>
      <w:bookmarkStart w:id="445" w:name="_Ref210120376"/>
      <w:bookmarkStart w:id="446" w:name="_Toc222142754"/>
      <w:r w:rsidRPr="005A2F6C">
        <w:lastRenderedPageBreak/>
        <w:t xml:space="preserve">Figure </w:t>
      </w:r>
      <w:r w:rsidR="00686922">
        <w:fldChar w:fldCharType="begin"/>
      </w:r>
      <w:r w:rsidR="00686922">
        <w:instrText xml:space="preserve"> SEQ Figure \* ARABIC </w:instrText>
      </w:r>
      <w:r w:rsidR="00686922">
        <w:fldChar w:fldCharType="separate"/>
      </w:r>
      <w:r w:rsidR="00E4623A">
        <w:rPr>
          <w:noProof/>
        </w:rPr>
        <w:t>56</w:t>
      </w:r>
      <w:r w:rsidR="00686922">
        <w:fldChar w:fldCharType="end"/>
      </w:r>
      <w:bookmarkEnd w:id="445"/>
      <w:r w:rsidRPr="005A2F6C">
        <w:t>. State Funding for Massachusetts’ RTAs from FY 2007 to FY 2025</w:t>
      </w:r>
      <w:bookmarkEnd w:id="446"/>
    </w:p>
    <w:p w14:paraId="55179514" w14:textId="77777777" w:rsidR="00F36CA7" w:rsidRDefault="00F36CA7" w:rsidP="00F36CA7">
      <w:pPr>
        <w:pStyle w:val="FigureParagraph"/>
        <w:rPr>
          <w:b/>
          <w:bCs/>
        </w:rPr>
      </w:pPr>
      <w:r>
        <w:rPr>
          <w:noProof/>
        </w:rPr>
        <w:drawing>
          <wp:inline distT="0" distB="0" distL="0" distR="0" wp14:anchorId="46EA1D34" wp14:editId="47284A43">
            <wp:extent cx="5943600" cy="3657600"/>
            <wp:effectExtent l="0" t="0" r="0" b="0"/>
            <wp:docPr id="806863450" name="Chart 1" descr="A line graph visualizing the total annual funding amounts provided by the Commonwealth of Massachusetts to all RTAs from 2007 to 2025. State funding to RTAs was 51.3 million dollars in 2007 and gradually increased to 87 million dollars in 2020. Since 2020, state funding to RTAs has almost doubled to the 2025 amount of 160 million dollars.">
              <a:extLst xmlns:a="http://schemas.openxmlformats.org/drawingml/2006/main">
                <a:ext uri="{FF2B5EF4-FFF2-40B4-BE49-F238E27FC236}">
                  <a16:creationId xmlns:a16="http://schemas.microsoft.com/office/drawing/2014/main" id="{7FE4DF88-AEDC-D9F1-5BA5-04031E7B422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7"/>
              </a:graphicData>
            </a:graphic>
          </wp:inline>
        </w:drawing>
      </w:r>
    </w:p>
    <w:p w14:paraId="04BF0619" w14:textId="77777777" w:rsidR="00F36CA7" w:rsidRPr="002128A9" w:rsidRDefault="00F36CA7" w:rsidP="00F36CA7">
      <w:pPr>
        <w:pStyle w:val="Source"/>
      </w:pPr>
      <w:r>
        <w:t>Source: MassDOT 2025</w:t>
      </w:r>
    </w:p>
    <w:p w14:paraId="2F599ACA" w14:textId="77777777" w:rsidR="00F36CA7" w:rsidRPr="005A2F6C" w:rsidRDefault="00F36CA7" w:rsidP="00F36CA7">
      <w:pPr>
        <w:pStyle w:val="Heading2"/>
      </w:pPr>
      <w:bookmarkStart w:id="447" w:name="_Toc222142678"/>
      <w:r w:rsidRPr="005A2F6C">
        <w:t>2020 Alternative Scenarios</w:t>
      </w:r>
      <w:bookmarkEnd w:id="447"/>
    </w:p>
    <w:p w14:paraId="1B940995" w14:textId="77777777" w:rsidR="00F36CA7" w:rsidRDefault="00F36CA7" w:rsidP="00F36CA7">
      <w:pPr>
        <w:pStyle w:val="BodyText"/>
      </w:pPr>
      <w:r>
        <w:t xml:space="preserve">SRTA last updated its CRTP in 2020, at the </w:t>
      </w:r>
      <w:r w:rsidRPr="00DE53CE">
        <w:t xml:space="preserve">peak of the pandemic, when </w:t>
      </w:r>
      <w:r>
        <w:t xml:space="preserve">SRTA </w:t>
      </w:r>
      <w:r w:rsidRPr="00DE53CE">
        <w:t xml:space="preserve">was facing many uncertainties </w:t>
      </w:r>
      <w:r>
        <w:t>across</w:t>
      </w:r>
      <w:r w:rsidRPr="00DE53CE">
        <w:t xml:space="preserve"> the trans</w:t>
      </w:r>
      <w:r>
        <w:t>portation</w:t>
      </w:r>
      <w:r w:rsidRPr="00DE53CE">
        <w:t xml:space="preserve"> </w:t>
      </w:r>
      <w:r>
        <w:t>landscape, which were</w:t>
      </w:r>
      <w:r w:rsidRPr="00DE53CE">
        <w:t xml:space="preserve"> largely outside of its control.</w:t>
      </w:r>
      <w:r>
        <w:t xml:space="preserve"> The entire transportation industry was grappling with unknowns about the long-term impact of the pandemic on overall ridership and whether remote work would drive increases in sprawl. Like all transit agencies, SRTA was unsure which routes and services would recover ridership first and which would see a slower recovery. Forces beyond the pandemic such as national economic policy, unemployment rates, education policy, </w:t>
      </w:r>
      <w:r w:rsidRPr="001269C9">
        <w:t>availability of funding for capital investments, and municipal land use plans</w:t>
      </w:r>
      <w:r>
        <w:t xml:space="preserve"> were all outside of its control. However, SRTA could plan for the resulting impacts to demand for its services. </w:t>
      </w:r>
    </w:p>
    <w:p w14:paraId="19405693" w14:textId="77777777" w:rsidR="00F36CA7" w:rsidRDefault="00F36CA7" w:rsidP="00F36CA7">
      <w:pPr>
        <w:pStyle w:val="BodyText"/>
      </w:pPr>
      <w:proofErr w:type="gramStart"/>
      <w:r>
        <w:t>In order to</w:t>
      </w:r>
      <w:proofErr w:type="gramEnd"/>
      <w:r>
        <w:t xml:space="preserve"> address this uncertainty, SRTA defined three qualitative ridership scenarios to map</w:t>
      </w:r>
      <w:r w:rsidRPr="005E3668">
        <w:t xml:space="preserve"> out the future of transit demand through 2025</w:t>
      </w:r>
      <w:r>
        <w:t xml:space="preserve">. The three scenarios were: </w:t>
      </w:r>
    </w:p>
    <w:p w14:paraId="5445F6C7" w14:textId="36A438A9" w:rsidR="00F36CA7" w:rsidRPr="00960D9D" w:rsidRDefault="00F36CA7" w:rsidP="00F36CA7">
      <w:pPr>
        <w:pStyle w:val="ListBullet"/>
      </w:pPr>
      <w:r w:rsidRPr="00A4765A">
        <w:rPr>
          <w:b/>
          <w:bCs/>
        </w:rPr>
        <w:t>Low Ridership</w:t>
      </w:r>
      <w:r>
        <w:t>: R</w:t>
      </w:r>
      <w:r w:rsidRPr="00A4765A">
        <w:t xml:space="preserve">idership that remains below </w:t>
      </w:r>
      <w:r w:rsidRPr="00960D9D">
        <w:t>60</w:t>
      </w:r>
      <w:r w:rsidR="00C515B8">
        <w:t> </w:t>
      </w:r>
      <w:r w:rsidRPr="00960D9D">
        <w:t>percent of 2019 levels.</w:t>
      </w:r>
    </w:p>
    <w:p w14:paraId="1B192509" w14:textId="551E823C" w:rsidR="00F36CA7" w:rsidRPr="00960D9D" w:rsidRDefault="00F36CA7" w:rsidP="00F36CA7">
      <w:pPr>
        <w:pStyle w:val="ListBullet"/>
      </w:pPr>
      <w:r w:rsidRPr="00960D9D">
        <w:rPr>
          <w:b/>
          <w:bCs/>
        </w:rPr>
        <w:t>Medium Ridership</w:t>
      </w:r>
      <w:r w:rsidRPr="00960D9D">
        <w:t>: Stable ridership between 60 and 85</w:t>
      </w:r>
      <w:r w:rsidR="00C515B8">
        <w:t> </w:t>
      </w:r>
      <w:r w:rsidRPr="00960D9D">
        <w:t>percent of 2019 levels.</w:t>
      </w:r>
    </w:p>
    <w:p w14:paraId="2EAE7D99" w14:textId="0E7725A5" w:rsidR="00F36CA7" w:rsidRPr="00960D9D" w:rsidRDefault="00F36CA7" w:rsidP="00F36CA7">
      <w:pPr>
        <w:pStyle w:val="ListBullet"/>
      </w:pPr>
      <w:r w:rsidRPr="00960D9D">
        <w:rPr>
          <w:b/>
          <w:bCs/>
        </w:rPr>
        <w:t>High Ridership</w:t>
      </w:r>
      <w:r w:rsidRPr="00960D9D">
        <w:t>: Ridership that returns to 86</w:t>
      </w:r>
      <w:r w:rsidR="00C515B8">
        <w:t> </w:t>
      </w:r>
      <w:r w:rsidRPr="00960D9D">
        <w:t>percent or more of 2019 levels.</w:t>
      </w:r>
    </w:p>
    <w:p w14:paraId="77151A50" w14:textId="0BEBE95C" w:rsidR="00F36CA7" w:rsidRDefault="00F36CA7" w:rsidP="00F36CA7">
      <w:pPr>
        <w:pStyle w:val="BodyText"/>
      </w:pPr>
      <w:r>
        <w:t xml:space="preserve">Today, looking at ridership levels from FY </w:t>
      </w:r>
      <w:r w:rsidR="00DB7505">
        <w:t xml:space="preserve">2019 </w:t>
      </w:r>
      <w:r>
        <w:t>to FY 2024, SRTA’s ridership returned to more than 86</w:t>
      </w:r>
      <w:r w:rsidR="00C515B8">
        <w:t> </w:t>
      </w:r>
      <w:r>
        <w:t xml:space="preserve">percent of 2019 levels. </w:t>
      </w:r>
    </w:p>
    <w:p w14:paraId="7F9F770E" w14:textId="35722EF2" w:rsidR="00F36CA7" w:rsidRDefault="00F36CA7" w:rsidP="00F36CA7">
      <w:pPr>
        <w:pStyle w:val="BodyText"/>
      </w:pPr>
      <w:r>
        <w:t xml:space="preserve">SRTA’s foresight in planning for three potential scenarios ensured it was well-prepared for high ridership, as shown in </w:t>
      </w:r>
      <w:r>
        <w:fldChar w:fldCharType="begin"/>
      </w:r>
      <w:r>
        <w:instrText xml:space="preserve"> REF _Ref210120496 \h </w:instrText>
      </w:r>
      <w:r>
        <w:fldChar w:fldCharType="separate"/>
      </w:r>
      <w:r w:rsidR="00E4623A" w:rsidRPr="005A2F6C">
        <w:t xml:space="preserve">Figure </w:t>
      </w:r>
      <w:r w:rsidR="00E4623A">
        <w:rPr>
          <w:noProof/>
        </w:rPr>
        <w:t>57</w:t>
      </w:r>
      <w:r>
        <w:fldChar w:fldCharType="end"/>
      </w:r>
      <w:r>
        <w:t xml:space="preserve">. This enabled the agency to focus on the 2020 CRTP </w:t>
      </w:r>
      <w:r w:rsidR="004D300F">
        <w:t xml:space="preserve">recommendations </w:t>
      </w:r>
      <w:r>
        <w:t xml:space="preserve">that aligned with high ridership to inform decision making and prioritize SRTA action items. </w:t>
      </w:r>
    </w:p>
    <w:p w14:paraId="239532D7" w14:textId="278F0BFF" w:rsidR="00F36CA7" w:rsidRDefault="00F36CA7" w:rsidP="00F36CA7">
      <w:pPr>
        <w:pStyle w:val="Caption"/>
      </w:pPr>
      <w:bookmarkStart w:id="448" w:name="_Ref210120496"/>
      <w:bookmarkStart w:id="449" w:name="_Toc222142755"/>
      <w:r w:rsidRPr="005A2F6C">
        <w:lastRenderedPageBreak/>
        <w:t xml:space="preserve">Figure </w:t>
      </w:r>
      <w:r w:rsidR="00686922">
        <w:fldChar w:fldCharType="begin"/>
      </w:r>
      <w:r w:rsidR="00686922">
        <w:instrText xml:space="preserve"> SEQ Figure \* ARABIC </w:instrText>
      </w:r>
      <w:r w:rsidR="00686922">
        <w:fldChar w:fldCharType="separate"/>
      </w:r>
      <w:r w:rsidR="00E4623A">
        <w:rPr>
          <w:noProof/>
        </w:rPr>
        <w:t>57</w:t>
      </w:r>
      <w:r w:rsidR="00686922">
        <w:fldChar w:fldCharType="end"/>
      </w:r>
      <w:bookmarkEnd w:id="448"/>
      <w:r w:rsidRPr="005A2F6C">
        <w:t xml:space="preserve">. </w:t>
      </w:r>
      <w:r>
        <w:t>SRTA</w:t>
      </w:r>
      <w:r w:rsidRPr="005A2F6C">
        <w:t xml:space="preserve"> Annual System Ridership (</w:t>
      </w:r>
      <w:r w:rsidR="00A15B76">
        <w:t xml:space="preserve">FY </w:t>
      </w:r>
      <w:r w:rsidR="00DB7505" w:rsidRPr="005A2F6C">
        <w:t>20</w:t>
      </w:r>
      <w:r w:rsidR="00DB7505">
        <w:t>19</w:t>
      </w:r>
      <w:r w:rsidR="00346240">
        <w:rPr>
          <w:rFonts w:ascii="Times New Roman" w:hAnsi="Times New Roman" w:cs="Times New Roman"/>
        </w:rPr>
        <w:t>–</w:t>
      </w:r>
      <w:r w:rsidR="00A15B76">
        <w:t xml:space="preserve">FY </w:t>
      </w:r>
      <w:r w:rsidRPr="005A2F6C">
        <w:t>2024</w:t>
      </w:r>
      <w:r>
        <w:t>)</w:t>
      </w:r>
      <w:bookmarkEnd w:id="449"/>
    </w:p>
    <w:p w14:paraId="23A74801" w14:textId="5BEB8CBA" w:rsidR="00F36CA7" w:rsidRDefault="00371F05" w:rsidP="00F36CA7">
      <w:pPr>
        <w:pStyle w:val="FigureParagraph"/>
      </w:pPr>
      <w:r>
        <w:rPr>
          <w:noProof/>
        </w:rPr>
        <w:drawing>
          <wp:inline distT="0" distB="0" distL="0" distR="0" wp14:anchorId="4B6BBBB2" wp14:editId="0259083A">
            <wp:extent cx="5943600" cy="3200400"/>
            <wp:effectExtent l="0" t="0" r="0" b="0"/>
            <wp:docPr id="1989986899" name="Chart 1" descr="Bar chart showing annual SRTA systemwide ridership from FY 2019 to FY 2024. 2.8 million trips were provided by SRTA in 2019 which fell to a low in 2021 of 1.7 million. Ridership gradually returned to 2019 levels over the next three years to 2.9 million trips in 2024.">
              <a:extLst xmlns:a="http://schemas.openxmlformats.org/drawingml/2006/main">
                <a:ext uri="{FF2B5EF4-FFF2-40B4-BE49-F238E27FC236}">
                  <a16:creationId xmlns:a16="http://schemas.microsoft.com/office/drawing/2014/main" id="{86E95B03-D373-4539-9E69-0EBD3D4C649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8"/>
              </a:graphicData>
            </a:graphic>
          </wp:inline>
        </w:drawing>
      </w:r>
    </w:p>
    <w:p w14:paraId="638201D6" w14:textId="34976F3B" w:rsidR="00F36CA7" w:rsidRPr="00531F14" w:rsidRDefault="00F36CA7" w:rsidP="00F36CA7">
      <w:pPr>
        <w:pStyle w:val="Source"/>
      </w:pPr>
      <w:r>
        <w:t>Source: MassDOT 2025</w:t>
      </w:r>
    </w:p>
    <w:p w14:paraId="0D8D66C8" w14:textId="77777777" w:rsidR="00F36CA7" w:rsidRPr="005A2F6C" w:rsidRDefault="00F36CA7" w:rsidP="00F36CA7">
      <w:pPr>
        <w:pStyle w:val="Heading2"/>
      </w:pPr>
      <w:bookmarkStart w:id="450" w:name="_Toc222142679"/>
      <w:r w:rsidRPr="005A2F6C">
        <w:t>Looking Ahead: 2025 to 2030 Scenario Planning</w:t>
      </w:r>
      <w:bookmarkEnd w:id="450"/>
    </w:p>
    <w:p w14:paraId="04ACB9B0" w14:textId="77777777" w:rsidR="00F36CA7" w:rsidRPr="00447730" w:rsidRDefault="00F36CA7" w:rsidP="00F36CA7">
      <w:pPr>
        <w:pStyle w:val="BodyText"/>
      </w:pPr>
      <w:proofErr w:type="gramStart"/>
      <w:r>
        <w:t>In light of</w:t>
      </w:r>
      <w:proofErr w:type="gramEnd"/>
      <w:r>
        <w:t xml:space="preserve"> the varied and numerous uncertainties affecting the United States, Massachusetts, and SRTA’s region, key questions emerge: “What comes next?” and “What can be done?” While many of these trends lie beyond SRTA’s control, how they unfold</w:t>
      </w:r>
      <w:r w:rsidRPr="00625F53">
        <w:t xml:space="preserve"> will likely </w:t>
      </w:r>
      <w:r>
        <w:t>have an impact on</w:t>
      </w:r>
      <w:r w:rsidRPr="00625F53">
        <w:t xml:space="preserve"> ridership</w:t>
      </w:r>
      <w:r>
        <w:t xml:space="preserve">. SRTA </w:t>
      </w:r>
      <w:r w:rsidRPr="000E72FB">
        <w:t xml:space="preserve">can </w:t>
      </w:r>
      <w:r>
        <w:t xml:space="preserve">proactively </w:t>
      </w:r>
      <w:r w:rsidRPr="000E72FB">
        <w:t xml:space="preserve">respond </w:t>
      </w:r>
      <w:r>
        <w:t>by</w:t>
      </w:r>
      <w:r w:rsidRPr="000E72FB">
        <w:t xml:space="preserve"> plan</w:t>
      </w:r>
      <w:r>
        <w:t>ning</w:t>
      </w:r>
      <w:r w:rsidRPr="000E72FB">
        <w:t xml:space="preserve"> for different ridership levels over the next </w:t>
      </w:r>
      <w:r>
        <w:t>five</w:t>
      </w:r>
      <w:r w:rsidRPr="000E72FB">
        <w:t xml:space="preserve"> years</w:t>
      </w:r>
      <w:r>
        <w:t xml:space="preserve">. As part of this process, SRTA conducted a workshop that explored three different ridership scenarios: low ridership, medium ridership, and high ridership. Topics that were discussed included staffing levels, modes of transit, and funding, among many other issues. Each scenario is detailed in the following sections. </w:t>
      </w:r>
    </w:p>
    <w:p w14:paraId="715C3CCC" w14:textId="77777777" w:rsidR="00F36CA7" w:rsidRPr="005A2F6C" w:rsidRDefault="00F36CA7" w:rsidP="00F36CA7">
      <w:pPr>
        <w:pStyle w:val="Heading3"/>
      </w:pPr>
      <w:bookmarkStart w:id="451" w:name="_Toc222142680"/>
      <w:r w:rsidRPr="005A2F6C">
        <w:t>Low</w:t>
      </w:r>
      <w:r>
        <w:t>er</w:t>
      </w:r>
      <w:r w:rsidRPr="005A2F6C">
        <w:t xml:space="preserve"> Ridership</w:t>
      </w:r>
      <w:bookmarkEnd w:id="451"/>
    </w:p>
    <w:p w14:paraId="7A955039" w14:textId="77777777" w:rsidR="00F36CA7" w:rsidRDefault="00F36CA7" w:rsidP="00F36CA7">
      <w:pPr>
        <w:pStyle w:val="BodyText"/>
      </w:pPr>
      <w:r>
        <w:t xml:space="preserve">Lower ridership for SRTA is characterized by a decrease in ridership numbers across services. </w:t>
      </w:r>
      <w:r w:rsidRPr="006B6FC7">
        <w:t xml:space="preserve">While demand response ridership </w:t>
      </w:r>
      <w:r>
        <w:t>has</w:t>
      </w:r>
      <w:r w:rsidRPr="006B6FC7">
        <w:t xml:space="preserve"> recover</w:t>
      </w:r>
      <w:r>
        <w:t>ed</w:t>
      </w:r>
      <w:r w:rsidRPr="006B6FC7">
        <w:t xml:space="preserve"> to pre-pandemic levels and continue</w:t>
      </w:r>
      <w:r>
        <w:t>s</w:t>
      </w:r>
      <w:r w:rsidRPr="006B6FC7">
        <w:t xml:space="preserve"> to grow steadily, </w:t>
      </w:r>
      <w:r>
        <w:t>there is the possibility that fixed route ridership may drop</w:t>
      </w:r>
      <w:r w:rsidRPr="006B6FC7">
        <w:t xml:space="preserve">. Several factors could </w:t>
      </w:r>
      <w:r>
        <w:t xml:space="preserve">potentially </w:t>
      </w:r>
      <w:r w:rsidRPr="006B6FC7">
        <w:t xml:space="preserve">contribute to this scenario: a severe economic downturn and widespread unemployment could </w:t>
      </w:r>
      <w:r>
        <w:t>result in people doing less shopping and fewer errands</w:t>
      </w:r>
      <w:r w:rsidRPr="006B6FC7">
        <w:t xml:space="preserve">; the continued prevalence of remote work could further suppress demand for commuting services; and demographic shifts, such as an aging population, might lead to a decline in school-based ridership. These potential market trends, as discussed </w:t>
      </w:r>
      <w:r>
        <w:t>previously</w:t>
      </w:r>
      <w:r w:rsidRPr="006B6FC7">
        <w:t xml:space="preserve">, could collectively shape </w:t>
      </w:r>
      <w:r>
        <w:t>SRTA</w:t>
      </w:r>
      <w:r w:rsidRPr="006B6FC7">
        <w:t>'s ridership patterns in a low-</w:t>
      </w:r>
      <w:r>
        <w:t xml:space="preserve">ridership </w:t>
      </w:r>
      <w:r w:rsidRPr="006B6FC7">
        <w:t>scenario</w:t>
      </w:r>
      <w:r>
        <w:t xml:space="preserve">. </w:t>
      </w:r>
    </w:p>
    <w:p w14:paraId="4D338D1F" w14:textId="77777777" w:rsidR="00F36CA7" w:rsidRPr="005A2F6C" w:rsidRDefault="00F36CA7" w:rsidP="00F36CA7">
      <w:pPr>
        <w:pStyle w:val="Heading3"/>
      </w:pPr>
      <w:bookmarkStart w:id="452" w:name="_Toc222142681"/>
      <w:r w:rsidRPr="005A2F6C">
        <w:t>Medium Ridership</w:t>
      </w:r>
      <w:bookmarkEnd w:id="452"/>
    </w:p>
    <w:p w14:paraId="4DB9C630" w14:textId="2F5EB950" w:rsidR="00F36CA7" w:rsidRDefault="00F36CA7" w:rsidP="00F36CA7">
      <w:pPr>
        <w:pStyle w:val="BodyText"/>
      </w:pPr>
      <w:r>
        <w:t xml:space="preserve">Medium ridership for SRTA is characterized by a slight increase from today’s ridership numbers across services </w:t>
      </w:r>
      <w:r w:rsidRPr="007B17D0">
        <w:t>over the next five years.</w:t>
      </w:r>
      <w:r>
        <w:t xml:space="preserve"> T</w:t>
      </w:r>
      <w:r w:rsidRPr="00184ECF">
        <w:t xml:space="preserve">his scenario could result from a combination of </w:t>
      </w:r>
      <w:r>
        <w:t xml:space="preserve">potential </w:t>
      </w:r>
      <w:r w:rsidRPr="00184ECF">
        <w:t xml:space="preserve">factors: </w:t>
      </w:r>
      <w:r>
        <w:t>stagnant household incomes or high inflation</w:t>
      </w:r>
      <w:r w:rsidRPr="00184ECF">
        <w:t xml:space="preserve"> might make personal vehicle ownership less feasible, leading more people to rely on public transit; </w:t>
      </w:r>
      <w:r w:rsidR="00BE2405">
        <w:t xml:space="preserve">the continued popularity of fare free service; </w:t>
      </w:r>
      <w:r w:rsidRPr="00184ECF">
        <w:t xml:space="preserve">a shift toward more consistent in-office work could increase the </w:t>
      </w:r>
      <w:r w:rsidRPr="00184ECF">
        <w:lastRenderedPageBreak/>
        <w:t xml:space="preserve">volume of work-related commutes; or a successful service expansion could drive </w:t>
      </w:r>
      <w:r w:rsidR="00EB5C18">
        <w:t>increased</w:t>
      </w:r>
      <w:r w:rsidRPr="00184ECF">
        <w:t xml:space="preserve"> demand. Additionally, localized developments</w:t>
      </w:r>
      <w:r w:rsidRPr="0045374E">
        <w:t>, such as new transit-oriented housing developments, could further contribute to ridership growth</w:t>
      </w:r>
      <w:r w:rsidRPr="00184ECF">
        <w:t xml:space="preserve"> in this scenario.</w:t>
      </w:r>
      <w:r>
        <w:t xml:space="preserve"> </w:t>
      </w:r>
    </w:p>
    <w:p w14:paraId="6AF4F6CD" w14:textId="77777777" w:rsidR="00F36CA7" w:rsidRPr="005A2F6C" w:rsidRDefault="00F36CA7" w:rsidP="00F36CA7">
      <w:pPr>
        <w:pStyle w:val="Heading3"/>
      </w:pPr>
      <w:bookmarkStart w:id="453" w:name="_Toc222142682"/>
      <w:r w:rsidRPr="005A2F6C">
        <w:t>High Ridership</w:t>
      </w:r>
      <w:bookmarkEnd w:id="453"/>
    </w:p>
    <w:p w14:paraId="52AD0EBB" w14:textId="5810279B" w:rsidR="00F36CA7" w:rsidRDefault="00F36CA7" w:rsidP="00F36CA7">
      <w:pPr>
        <w:pStyle w:val="BodyText"/>
      </w:pPr>
      <w:r>
        <w:t xml:space="preserve">High ridership for SRTA is characterized by a substantial increase from today’s ridership numbers across services. </w:t>
      </w:r>
      <w:r w:rsidRPr="006F4DCA">
        <w:t xml:space="preserve">This scenario could be driven by several </w:t>
      </w:r>
      <w:r>
        <w:t xml:space="preserve">potential </w:t>
      </w:r>
      <w:r w:rsidRPr="006F4DCA">
        <w:t>factors: a sharp rise in gas prices may encourage more people to choose public transit over personal vehicles</w:t>
      </w:r>
      <w:r w:rsidR="00B329B3">
        <w:t xml:space="preserve">, especially </w:t>
      </w:r>
      <w:r w:rsidR="00F24CF4">
        <w:t>provided the continued fare</w:t>
      </w:r>
      <w:r w:rsidR="00614994">
        <w:t>-</w:t>
      </w:r>
      <w:r w:rsidR="00F24CF4">
        <w:t>free service</w:t>
      </w:r>
      <w:r w:rsidRPr="006F4DCA">
        <w:t xml:space="preserve">; an aging population could lead to a significant increase in demand response ride requests; and the expansion of </w:t>
      </w:r>
      <w:r>
        <w:t>the South Coast Rail line and transit-oriented development</w:t>
      </w:r>
      <w:r w:rsidR="003443BC">
        <w:t xml:space="preserve"> </w:t>
      </w:r>
      <w:r w:rsidR="00EC1346">
        <w:t>may increase SRTA’s ridership base</w:t>
      </w:r>
      <w:r w:rsidRPr="006F4DCA">
        <w:t xml:space="preserve">. Together, these dynamics could position </w:t>
      </w:r>
      <w:r>
        <w:t>SRTA</w:t>
      </w:r>
      <w:r w:rsidRPr="006F4DCA">
        <w:t xml:space="preserve"> to experience considerable growth in transit utilization.</w:t>
      </w:r>
      <w:r>
        <w:t xml:space="preserve"> </w:t>
      </w:r>
    </w:p>
    <w:p w14:paraId="541B0A4D" w14:textId="77777777" w:rsidR="00F36CA7" w:rsidRPr="005A2F6C" w:rsidRDefault="00F36CA7" w:rsidP="00F36CA7">
      <w:pPr>
        <w:pStyle w:val="Heading2"/>
      </w:pPr>
      <w:bookmarkStart w:id="454" w:name="_Toc222142683"/>
      <w:r w:rsidRPr="005A2F6C">
        <w:t>Future Opportunities</w:t>
      </w:r>
      <w:bookmarkEnd w:id="454"/>
    </w:p>
    <w:p w14:paraId="2C671B2B" w14:textId="4AA3EEAA" w:rsidR="00F36CA7" w:rsidRDefault="004C549F" w:rsidP="00F36CA7">
      <w:pPr>
        <w:pStyle w:val="BodyText"/>
      </w:pPr>
      <w:r>
        <w:fldChar w:fldCharType="begin"/>
      </w:r>
      <w:r>
        <w:instrText xml:space="preserve"> REF _Ref215839401 \h </w:instrText>
      </w:r>
      <w:r>
        <w:fldChar w:fldCharType="separate"/>
      </w:r>
      <w:r w:rsidR="00E4623A" w:rsidRPr="005A2F6C">
        <w:t xml:space="preserve">Table </w:t>
      </w:r>
      <w:r w:rsidR="00E4623A">
        <w:rPr>
          <w:noProof/>
        </w:rPr>
        <w:t>30</w:t>
      </w:r>
      <w:r>
        <w:fldChar w:fldCharType="end"/>
      </w:r>
      <w:r w:rsidR="00897EFD">
        <w:t xml:space="preserve"> </w:t>
      </w:r>
      <w:r w:rsidR="00F36CA7">
        <w:t xml:space="preserve">summarizes the </w:t>
      </w:r>
      <w:bookmarkStart w:id="455" w:name="_Hlk207806338"/>
      <w:r w:rsidR="00F36CA7">
        <w:t>opportunities and corresponding scenarios that arose during the scenario discussions</w:t>
      </w:r>
      <w:bookmarkEnd w:id="455"/>
      <w:r w:rsidR="00F36CA7">
        <w:t xml:space="preserve">. Various initiatives, coordination efforts, and solutions arose as potential opportunities for SRTA to embrace. Depending on ridership levels over the next five years, SRTA can determine which strategic opportunities may be applicable to pursue. For items that are applicable regardless of ridership level, “All” is indicated. </w:t>
      </w:r>
    </w:p>
    <w:p w14:paraId="0A8A0961" w14:textId="421F3483" w:rsidR="00F36CA7" w:rsidRPr="005A2F6C" w:rsidRDefault="00F36CA7" w:rsidP="00F36CA7">
      <w:pPr>
        <w:pStyle w:val="Caption"/>
      </w:pPr>
      <w:bookmarkStart w:id="456" w:name="_Ref215839401"/>
      <w:bookmarkStart w:id="457" w:name="_Toc222142785"/>
      <w:r w:rsidRPr="005A2F6C">
        <w:t xml:space="preserve">Table </w:t>
      </w:r>
      <w:r w:rsidRPr="005A2F6C">
        <w:fldChar w:fldCharType="begin"/>
      </w:r>
      <w:r w:rsidRPr="005A2F6C">
        <w:instrText xml:space="preserve"> SEQ Table \* ARABIC </w:instrText>
      </w:r>
      <w:r w:rsidRPr="005A2F6C">
        <w:fldChar w:fldCharType="separate"/>
      </w:r>
      <w:r w:rsidR="00E4623A">
        <w:rPr>
          <w:noProof/>
        </w:rPr>
        <w:t>30</w:t>
      </w:r>
      <w:r w:rsidRPr="005A2F6C">
        <w:fldChar w:fldCharType="end"/>
      </w:r>
      <w:bookmarkEnd w:id="456"/>
      <w:r w:rsidRPr="005A2F6C">
        <w:t>. Opportunities by Ridership Scenario</w:t>
      </w:r>
      <w:bookmarkEnd w:id="457"/>
    </w:p>
    <w:tbl>
      <w:tblPr>
        <w:tblStyle w:val="TableGrid"/>
        <w:tblW w:w="4999" w:type="pct"/>
        <w:tblBorders>
          <w:left w:val="none" w:sz="0" w:space="0" w:color="auto"/>
          <w:right w:val="none" w:sz="0" w:space="0" w:color="auto"/>
        </w:tblBorders>
        <w:tblLook w:val="04A0" w:firstRow="1" w:lastRow="0" w:firstColumn="1" w:lastColumn="0" w:noHBand="0" w:noVBand="1"/>
      </w:tblPr>
      <w:tblGrid>
        <w:gridCol w:w="2429"/>
        <w:gridCol w:w="6929"/>
      </w:tblGrid>
      <w:tr w:rsidR="00F36CA7" w14:paraId="56D681BF" w14:textId="77777777" w:rsidTr="00301A2F">
        <w:trPr>
          <w:cnfStyle w:val="100000000000" w:firstRow="1" w:lastRow="0" w:firstColumn="0" w:lastColumn="0" w:oddVBand="0" w:evenVBand="0" w:oddHBand="0" w:evenHBand="0" w:firstRowFirstColumn="0" w:firstRowLastColumn="0" w:lastRowFirstColumn="0" w:lastRowLastColumn="0"/>
          <w:cantSplit/>
          <w:tblHeader/>
        </w:trPr>
        <w:tc>
          <w:tcPr>
            <w:tcW w:w="1298" w:type="pct"/>
            <w:tcBorders>
              <w:bottom w:val="single" w:sz="24" w:space="0" w:color="auto"/>
            </w:tcBorders>
          </w:tcPr>
          <w:p w14:paraId="6C969006" w14:textId="77777777" w:rsidR="00F36CA7" w:rsidRPr="005A2F6C" w:rsidRDefault="00F36CA7">
            <w:pPr>
              <w:pStyle w:val="TableHeading"/>
            </w:pPr>
            <w:r w:rsidRPr="005A2F6C">
              <w:t xml:space="preserve">Ridership Scenario </w:t>
            </w:r>
          </w:p>
        </w:tc>
        <w:tc>
          <w:tcPr>
            <w:tcW w:w="3702" w:type="pct"/>
            <w:tcBorders>
              <w:bottom w:val="single" w:sz="24" w:space="0" w:color="auto"/>
            </w:tcBorders>
          </w:tcPr>
          <w:p w14:paraId="67202273" w14:textId="77777777" w:rsidR="00F36CA7" w:rsidRPr="005A2F6C" w:rsidRDefault="00F36CA7">
            <w:pPr>
              <w:pStyle w:val="TableHeading"/>
            </w:pPr>
            <w:r w:rsidRPr="005A2F6C">
              <w:t>Description of Opportunity</w:t>
            </w:r>
          </w:p>
        </w:tc>
      </w:tr>
      <w:tr w:rsidR="00F36CA7" w14:paraId="11BAAE27" w14:textId="77777777" w:rsidTr="00301A2F">
        <w:trPr>
          <w:cantSplit/>
        </w:trPr>
        <w:tc>
          <w:tcPr>
            <w:tcW w:w="1298" w:type="pct"/>
            <w:tcBorders>
              <w:top w:val="single" w:sz="24" w:space="0" w:color="auto"/>
            </w:tcBorders>
          </w:tcPr>
          <w:p w14:paraId="7E3C72C5" w14:textId="77777777" w:rsidR="00F36CA7" w:rsidRDefault="00F36CA7">
            <w:pPr>
              <w:pStyle w:val="TableBody"/>
            </w:pPr>
            <w:r>
              <w:t>All</w:t>
            </w:r>
          </w:p>
        </w:tc>
        <w:tc>
          <w:tcPr>
            <w:tcW w:w="3702" w:type="pct"/>
            <w:tcBorders>
              <w:top w:val="single" w:sz="24" w:space="0" w:color="auto"/>
            </w:tcBorders>
          </w:tcPr>
          <w:p w14:paraId="700BEF77" w14:textId="77777777" w:rsidR="00F36CA7" w:rsidRDefault="00F36CA7">
            <w:pPr>
              <w:pStyle w:val="TableBody"/>
            </w:pPr>
            <w:r>
              <w:t>Monitor/ seek opportunities for increased/additional funding. Potential tools:</w:t>
            </w:r>
          </w:p>
          <w:p w14:paraId="14EEAAD5" w14:textId="77777777" w:rsidR="00F36CA7" w:rsidRPr="00166169" w:rsidRDefault="00F36CA7" w:rsidP="00166169">
            <w:pPr>
              <w:pStyle w:val="TableBullet"/>
            </w:pPr>
            <w:r w:rsidRPr="00166169">
              <w:t>Ridership reports for data-driven decision making</w:t>
            </w:r>
          </w:p>
          <w:p w14:paraId="231C77EF" w14:textId="77777777" w:rsidR="00F36CA7" w:rsidRPr="00166169" w:rsidRDefault="00F36CA7" w:rsidP="00166169">
            <w:pPr>
              <w:pStyle w:val="TableBullet"/>
            </w:pPr>
            <w:r w:rsidRPr="00166169">
              <w:t xml:space="preserve">Expansion of partnerships with member municipalities to support service expansions </w:t>
            </w:r>
          </w:p>
          <w:p w14:paraId="1631DB67" w14:textId="77777777" w:rsidR="00F36CA7" w:rsidRDefault="00F36CA7">
            <w:pPr>
              <w:pStyle w:val="TableBullet"/>
            </w:pPr>
            <w:r>
              <w:t xml:space="preserve">Community education and awareness to bring attention to the community benefits of SRTA services </w:t>
            </w:r>
          </w:p>
        </w:tc>
      </w:tr>
      <w:tr w:rsidR="00F36CA7" w14:paraId="6C05FBB3" w14:textId="77777777" w:rsidTr="00301A2F">
        <w:trPr>
          <w:cantSplit/>
        </w:trPr>
        <w:tc>
          <w:tcPr>
            <w:tcW w:w="1298" w:type="pct"/>
          </w:tcPr>
          <w:p w14:paraId="13089D35" w14:textId="77777777" w:rsidR="00F36CA7" w:rsidRDefault="00F36CA7">
            <w:pPr>
              <w:pStyle w:val="TableBody"/>
            </w:pPr>
            <w:r>
              <w:t>Low</w:t>
            </w:r>
          </w:p>
        </w:tc>
        <w:tc>
          <w:tcPr>
            <w:tcW w:w="3702" w:type="pct"/>
          </w:tcPr>
          <w:p w14:paraId="4C83C0B0" w14:textId="77777777" w:rsidR="00F36CA7" w:rsidRDefault="00F36CA7">
            <w:pPr>
              <w:pStyle w:val="TableBody"/>
            </w:pPr>
            <w:r>
              <w:t>Assess where service could be reduced in areas that are served by multiple routes</w:t>
            </w:r>
          </w:p>
          <w:p w14:paraId="7583EFE2" w14:textId="08CC6578" w:rsidR="00F36CA7" w:rsidRDefault="00F36CA7">
            <w:pPr>
              <w:pStyle w:val="TableBullet"/>
            </w:pPr>
            <w:r>
              <w:t xml:space="preserve">Potential for the more expensive </w:t>
            </w:r>
            <w:r w:rsidR="00B375C1">
              <w:t>e</w:t>
            </w:r>
            <w:r>
              <w:t>xpress service between Fall River and New Bedford to be reduced if required</w:t>
            </w:r>
          </w:p>
          <w:p w14:paraId="6196AA09" w14:textId="77777777" w:rsidR="00F36CA7" w:rsidRDefault="00F36CA7">
            <w:pPr>
              <w:pStyle w:val="TableBullet"/>
            </w:pPr>
            <w:r>
              <w:t>Planning for reduced evening services if required</w:t>
            </w:r>
          </w:p>
        </w:tc>
      </w:tr>
      <w:tr w:rsidR="00F36CA7" w14:paraId="121E36BC" w14:textId="77777777" w:rsidTr="00301A2F">
        <w:trPr>
          <w:cantSplit/>
        </w:trPr>
        <w:tc>
          <w:tcPr>
            <w:tcW w:w="1298" w:type="pct"/>
          </w:tcPr>
          <w:p w14:paraId="3C95F977" w14:textId="77777777" w:rsidR="00F36CA7" w:rsidRDefault="00F36CA7">
            <w:pPr>
              <w:pStyle w:val="TableBody"/>
            </w:pPr>
            <w:r>
              <w:t>Low</w:t>
            </w:r>
          </w:p>
        </w:tc>
        <w:tc>
          <w:tcPr>
            <w:tcW w:w="3702" w:type="pct"/>
          </w:tcPr>
          <w:p w14:paraId="60901262" w14:textId="2CE39A15" w:rsidR="00F36CA7" w:rsidRDefault="00F36CA7">
            <w:pPr>
              <w:pStyle w:val="TableBody"/>
            </w:pPr>
            <w:r>
              <w:t>Utilize ridership reports to make data</w:t>
            </w:r>
            <w:r w:rsidR="00166169">
              <w:t>-</w:t>
            </w:r>
            <w:r>
              <w:t xml:space="preserve">driven decisions on where to decrease service if funding restraints require </w:t>
            </w:r>
          </w:p>
        </w:tc>
      </w:tr>
      <w:tr w:rsidR="00F36CA7" w14:paraId="137E7450" w14:textId="77777777" w:rsidTr="00301A2F">
        <w:trPr>
          <w:cantSplit/>
        </w:trPr>
        <w:tc>
          <w:tcPr>
            <w:tcW w:w="1298" w:type="pct"/>
          </w:tcPr>
          <w:p w14:paraId="2C268AD0" w14:textId="77777777" w:rsidR="00F36CA7" w:rsidRDefault="00F36CA7">
            <w:pPr>
              <w:pStyle w:val="TableBody"/>
            </w:pPr>
            <w:r>
              <w:t>Low</w:t>
            </w:r>
          </w:p>
        </w:tc>
        <w:tc>
          <w:tcPr>
            <w:tcW w:w="3702" w:type="pct"/>
          </w:tcPr>
          <w:p w14:paraId="5DA81019" w14:textId="77777777" w:rsidR="00F36CA7" w:rsidRDefault="00F36CA7">
            <w:pPr>
              <w:pStyle w:val="TableBody"/>
            </w:pPr>
            <w:r>
              <w:t xml:space="preserve">Focus on core ridership base and service use for shopping and errands; explore opportunities for better regional connections for core rider needs and usage </w:t>
            </w:r>
          </w:p>
        </w:tc>
      </w:tr>
      <w:tr w:rsidR="00F36CA7" w14:paraId="7971471A" w14:textId="77777777" w:rsidTr="00301A2F">
        <w:trPr>
          <w:cantSplit/>
        </w:trPr>
        <w:tc>
          <w:tcPr>
            <w:tcW w:w="1298" w:type="pct"/>
          </w:tcPr>
          <w:p w14:paraId="7540E3BF" w14:textId="77777777" w:rsidR="00F36CA7" w:rsidRDefault="00F36CA7">
            <w:pPr>
              <w:pStyle w:val="TableBody"/>
            </w:pPr>
            <w:r>
              <w:t>Medium</w:t>
            </w:r>
          </w:p>
        </w:tc>
        <w:tc>
          <w:tcPr>
            <w:tcW w:w="3702" w:type="pct"/>
          </w:tcPr>
          <w:p w14:paraId="556E098D" w14:textId="3354E606" w:rsidR="00F36CA7" w:rsidRDefault="00F36CA7">
            <w:pPr>
              <w:pStyle w:val="TableBody"/>
            </w:pPr>
            <w:r>
              <w:t xml:space="preserve">Assess how microtransit connections to South Coast Rail stations affect ridership; increase connections to South Coast Rail </w:t>
            </w:r>
            <w:r w:rsidR="00166169">
              <w:t xml:space="preserve">stations especially with growth of </w:t>
            </w:r>
            <w:r w:rsidR="008475BD">
              <w:t>transit-oriented</w:t>
            </w:r>
            <w:r w:rsidR="00166169">
              <w:t xml:space="preserve"> development </w:t>
            </w:r>
            <w:r>
              <w:t xml:space="preserve">in the SRTA service area  </w:t>
            </w:r>
          </w:p>
        </w:tc>
      </w:tr>
      <w:tr w:rsidR="00F36CA7" w14:paraId="72A56EF8" w14:textId="77777777" w:rsidTr="00301A2F">
        <w:trPr>
          <w:cantSplit/>
        </w:trPr>
        <w:tc>
          <w:tcPr>
            <w:tcW w:w="1298" w:type="pct"/>
          </w:tcPr>
          <w:p w14:paraId="09C1AB55" w14:textId="77777777" w:rsidR="00F36CA7" w:rsidRDefault="00F36CA7">
            <w:pPr>
              <w:pStyle w:val="TableBody"/>
            </w:pPr>
            <w:r>
              <w:t>Medium</w:t>
            </w:r>
          </w:p>
        </w:tc>
        <w:tc>
          <w:tcPr>
            <w:tcW w:w="3702" w:type="pct"/>
          </w:tcPr>
          <w:p w14:paraId="65D68B28" w14:textId="31D247A6" w:rsidR="00F36CA7" w:rsidRDefault="00F36CA7">
            <w:pPr>
              <w:pStyle w:val="TableBody"/>
            </w:pPr>
            <w:r>
              <w:t>Explore potential for a transit hub in dense neighborhood areas</w:t>
            </w:r>
          </w:p>
        </w:tc>
      </w:tr>
      <w:tr w:rsidR="00F36CA7" w14:paraId="45E0B833" w14:textId="77777777" w:rsidTr="00301A2F">
        <w:trPr>
          <w:cantSplit/>
        </w:trPr>
        <w:tc>
          <w:tcPr>
            <w:tcW w:w="1298" w:type="pct"/>
          </w:tcPr>
          <w:p w14:paraId="4F9F2072" w14:textId="77777777" w:rsidR="00F36CA7" w:rsidRDefault="00F36CA7">
            <w:pPr>
              <w:pStyle w:val="TableBody"/>
            </w:pPr>
            <w:r>
              <w:lastRenderedPageBreak/>
              <w:t>Medium</w:t>
            </w:r>
          </w:p>
        </w:tc>
        <w:tc>
          <w:tcPr>
            <w:tcW w:w="3702" w:type="pct"/>
          </w:tcPr>
          <w:p w14:paraId="26AC9519" w14:textId="77777777" w:rsidR="00F36CA7" w:rsidRDefault="00F36CA7">
            <w:pPr>
              <w:pStyle w:val="TableBody"/>
            </w:pPr>
            <w:r>
              <w:t xml:space="preserve">Explore strategies for mitigating difficulties associated with short trips in terms of maintaining headways </w:t>
            </w:r>
          </w:p>
        </w:tc>
      </w:tr>
      <w:tr w:rsidR="00F36CA7" w14:paraId="467A088C" w14:textId="77777777" w:rsidTr="00301A2F">
        <w:trPr>
          <w:cantSplit/>
        </w:trPr>
        <w:tc>
          <w:tcPr>
            <w:tcW w:w="1298" w:type="pct"/>
          </w:tcPr>
          <w:p w14:paraId="59074761" w14:textId="77777777" w:rsidR="00F36CA7" w:rsidRDefault="00F36CA7">
            <w:pPr>
              <w:pStyle w:val="TableBody"/>
            </w:pPr>
            <w:r>
              <w:t xml:space="preserve">Medium and High </w:t>
            </w:r>
          </w:p>
        </w:tc>
        <w:tc>
          <w:tcPr>
            <w:tcW w:w="3702" w:type="pct"/>
          </w:tcPr>
          <w:p w14:paraId="074A3FB0" w14:textId="3EBE4761" w:rsidR="00F36CA7" w:rsidRDefault="00F36CA7">
            <w:pPr>
              <w:pStyle w:val="TableBody"/>
            </w:pPr>
            <w:r>
              <w:t xml:space="preserve">Use ridership reports as </w:t>
            </w:r>
            <w:r w:rsidR="00166169">
              <w:t xml:space="preserve">an </w:t>
            </w:r>
            <w:r>
              <w:t xml:space="preserve">educational tool for illustrating why SRTA service deserves increased funding and is important; frame community ideas: SRTA works to help the larger community </w:t>
            </w:r>
          </w:p>
        </w:tc>
      </w:tr>
      <w:tr w:rsidR="00F36CA7" w14:paraId="03F22C80" w14:textId="77777777" w:rsidTr="00301A2F">
        <w:trPr>
          <w:cantSplit/>
        </w:trPr>
        <w:tc>
          <w:tcPr>
            <w:tcW w:w="1298" w:type="pct"/>
          </w:tcPr>
          <w:p w14:paraId="52A6B2E2" w14:textId="77777777" w:rsidR="00F36CA7" w:rsidRDefault="00F36CA7">
            <w:pPr>
              <w:pStyle w:val="TableBody"/>
            </w:pPr>
            <w:r>
              <w:t xml:space="preserve">Medium and High </w:t>
            </w:r>
          </w:p>
        </w:tc>
        <w:tc>
          <w:tcPr>
            <w:tcW w:w="3702" w:type="pct"/>
          </w:tcPr>
          <w:p w14:paraId="2E93ACBE" w14:textId="42AA71F6" w:rsidR="00F36CA7" w:rsidRDefault="00F36CA7" w:rsidP="00614994">
            <w:pPr>
              <w:pStyle w:val="TableBody"/>
            </w:pPr>
            <w:r>
              <w:t xml:space="preserve">Look for opportunities to form and maintain partnerships with other RTAs and technical schools </w:t>
            </w:r>
            <w:r w:rsidR="00426F6E">
              <w:t>to increase operator and maintenance labor pool</w:t>
            </w:r>
            <w:r w:rsidR="00DF737C">
              <w:t xml:space="preserve">. </w:t>
            </w:r>
            <w:r>
              <w:t>Identify a school champion to maintain partnerships</w:t>
            </w:r>
            <w:r w:rsidR="00DF737C">
              <w:t>.</w:t>
            </w:r>
          </w:p>
          <w:p w14:paraId="7256B888" w14:textId="07BFA1D2" w:rsidR="00F36CA7" w:rsidRDefault="00F36CA7" w:rsidP="00166169">
            <w:pPr>
              <w:pStyle w:val="TableBody"/>
            </w:pPr>
            <w:r>
              <w:t xml:space="preserve">Opportunity to possibly be involved with GATRA’s partnership with </w:t>
            </w:r>
            <w:r w:rsidR="002514A7">
              <w:t>BCC</w:t>
            </w:r>
            <w:r>
              <w:t xml:space="preserve"> for CDL driver training </w:t>
            </w:r>
          </w:p>
        </w:tc>
      </w:tr>
      <w:tr w:rsidR="00F36CA7" w14:paraId="31536850" w14:textId="77777777" w:rsidTr="00301A2F">
        <w:trPr>
          <w:cantSplit/>
        </w:trPr>
        <w:tc>
          <w:tcPr>
            <w:tcW w:w="1298" w:type="pct"/>
          </w:tcPr>
          <w:p w14:paraId="7CA1DDF9" w14:textId="77777777" w:rsidR="00F36CA7" w:rsidRDefault="00F36CA7">
            <w:pPr>
              <w:pStyle w:val="TableBody"/>
            </w:pPr>
            <w:r>
              <w:t>High</w:t>
            </w:r>
          </w:p>
        </w:tc>
        <w:tc>
          <w:tcPr>
            <w:tcW w:w="3702" w:type="pct"/>
          </w:tcPr>
          <w:p w14:paraId="68CD917D" w14:textId="77777777" w:rsidR="00F36CA7" w:rsidRDefault="00F36CA7">
            <w:pPr>
              <w:pStyle w:val="TableBody"/>
            </w:pPr>
            <w:r>
              <w:t>Focus on increasing microtransit service use through targeted advertising and marketing in the community</w:t>
            </w:r>
          </w:p>
        </w:tc>
      </w:tr>
      <w:tr w:rsidR="00F36CA7" w14:paraId="7EBEADDA" w14:textId="77777777" w:rsidTr="00301A2F">
        <w:trPr>
          <w:cantSplit/>
        </w:trPr>
        <w:tc>
          <w:tcPr>
            <w:tcW w:w="1298" w:type="pct"/>
          </w:tcPr>
          <w:p w14:paraId="67D5A139" w14:textId="77777777" w:rsidR="00F36CA7" w:rsidRDefault="00F36CA7">
            <w:pPr>
              <w:pStyle w:val="TableBody"/>
            </w:pPr>
            <w:r>
              <w:t>High</w:t>
            </w:r>
          </w:p>
        </w:tc>
        <w:tc>
          <w:tcPr>
            <w:tcW w:w="3702" w:type="pct"/>
          </w:tcPr>
          <w:p w14:paraId="0996F196" w14:textId="77777777" w:rsidR="00F36CA7" w:rsidRDefault="00F36CA7">
            <w:pPr>
              <w:pStyle w:val="TableBody"/>
            </w:pPr>
            <w:r>
              <w:t>Strategize how to handle increased ridership demand for demand response rides; revise eligibility and application process if needed</w:t>
            </w:r>
          </w:p>
        </w:tc>
      </w:tr>
    </w:tbl>
    <w:p w14:paraId="328BABE3" w14:textId="74208465" w:rsidR="00D87EC7" w:rsidRDefault="00F36CA7" w:rsidP="00F36CA7">
      <w:pPr>
        <w:pStyle w:val="Source"/>
      </w:pPr>
      <w:r>
        <w:t>Source: SRTA Alternative Workshop on October 9, 2025</w:t>
      </w:r>
    </w:p>
    <w:p w14:paraId="4FF8F192" w14:textId="77777777" w:rsidR="00D87EC7" w:rsidRDefault="00D87EC7" w:rsidP="00D87EC7">
      <w:pPr>
        <w:pStyle w:val="BodyText"/>
      </w:pPr>
    </w:p>
    <w:p w14:paraId="1B09B803" w14:textId="77777777" w:rsidR="00D87EC7" w:rsidRDefault="00D87EC7" w:rsidP="00D87EC7">
      <w:pPr>
        <w:pStyle w:val="BodyText"/>
        <w:sectPr w:rsidR="00D87EC7" w:rsidSect="00D87EC7">
          <w:headerReference w:type="default" r:id="rId79"/>
          <w:pgSz w:w="12240" w:h="15840"/>
          <w:pgMar w:top="1134" w:right="1440" w:bottom="851" w:left="1440" w:header="709" w:footer="284" w:gutter="0"/>
          <w:cols w:space="708"/>
          <w:docGrid w:linePitch="360"/>
        </w:sectPr>
      </w:pPr>
    </w:p>
    <w:p w14:paraId="112A4F88" w14:textId="7F9281D4" w:rsidR="00D87EC7" w:rsidRPr="00B26A0D" w:rsidRDefault="00D87EC7" w:rsidP="0088768E">
      <w:pPr>
        <w:pStyle w:val="Heading1"/>
      </w:pPr>
      <w:bookmarkStart w:id="458" w:name="_Ref216969357"/>
      <w:bookmarkStart w:id="459" w:name="_Ref216969378"/>
      <w:bookmarkStart w:id="460" w:name="_Toc222142684"/>
      <w:r w:rsidRPr="00B26A0D">
        <w:lastRenderedPageBreak/>
        <w:t>Recommendations</w:t>
      </w:r>
      <w:bookmarkEnd w:id="458"/>
      <w:bookmarkEnd w:id="459"/>
      <w:bookmarkEnd w:id="460"/>
    </w:p>
    <w:p w14:paraId="04B1A575" w14:textId="2CA1DFF4" w:rsidR="00F8532A" w:rsidRDefault="00F8532A" w:rsidP="00F8532A">
      <w:pPr>
        <w:pStyle w:val="BodyText"/>
      </w:pPr>
      <w:r w:rsidRPr="00D9273A">
        <w:t>The recommendations in this five-year plan emerged from a data-informed process that incorporated historical operational data, stakeholder feedback, industry standards, local policy, statewide objectives, and SRTA priorities</w:t>
      </w:r>
      <w:r w:rsidRPr="004372A2">
        <w:t xml:space="preserve">. These </w:t>
      </w:r>
      <w:r>
        <w:t>recommendations</w:t>
      </w:r>
      <w:r w:rsidRPr="004372A2">
        <w:t xml:space="preserve"> establish a framework for advancing strategic service adjustments, capital improvements, and policy initiatives</w:t>
      </w:r>
      <w:r w:rsidR="002927EA">
        <w:t xml:space="preserve"> based on data-driven analysis</w:t>
      </w:r>
      <w:r w:rsidRPr="004372A2">
        <w:t xml:space="preserve"> </w:t>
      </w:r>
      <w:r>
        <w:t>and make meaningful progress toward better</w:t>
      </w:r>
      <w:r w:rsidRPr="004372A2">
        <w:t xml:space="preserve"> mobility for residents across the region.</w:t>
      </w:r>
    </w:p>
    <w:p w14:paraId="2E252E68" w14:textId="77777777" w:rsidR="00F8532A" w:rsidRPr="00754BBA" w:rsidRDefault="00F8532A" w:rsidP="00F8532A">
      <w:pPr>
        <w:pStyle w:val="Heading2"/>
      </w:pPr>
      <w:bookmarkStart w:id="461" w:name="_Toc222142685"/>
      <w:r w:rsidRPr="00754BBA">
        <w:t>Changes Since the 2020 Comprehensive Regional Transit Plan</w:t>
      </w:r>
      <w:bookmarkEnd w:id="461"/>
    </w:p>
    <w:p w14:paraId="63720865" w14:textId="59897E82" w:rsidR="00F8532A" w:rsidRPr="008753C3" w:rsidRDefault="00F8532A" w:rsidP="00F8532A">
      <w:pPr>
        <w:pStyle w:val="BodyText"/>
      </w:pPr>
      <w:r w:rsidRPr="001164EF">
        <w:t>The 2020 CRTP included numerous recommendations</w:t>
      </w:r>
      <w:r>
        <w:t xml:space="preserve"> across a variety of categories, such as service and capital investments.</w:t>
      </w:r>
      <w:r w:rsidRPr="001164EF">
        <w:t xml:space="preserve"> Since </w:t>
      </w:r>
      <w:r>
        <w:t>that</w:t>
      </w:r>
      <w:r w:rsidRPr="001164EF">
        <w:t xml:space="preserve"> </w:t>
      </w:r>
      <w:r>
        <w:t>plan was</w:t>
      </w:r>
      <w:r w:rsidRPr="001164EF">
        <w:t xml:space="preserve"> produced, there has been a significant infusion of state and federal </w:t>
      </w:r>
      <w:r w:rsidRPr="004F087F">
        <w:t xml:space="preserve">funding supporting expanded transit service. Key investments that SRTA has made over the past five years </w:t>
      </w:r>
      <w:r w:rsidR="00C11D35">
        <w:t>that</w:t>
      </w:r>
      <w:r w:rsidRPr="004F087F">
        <w:t xml:space="preserve"> helped drive ridership recovery include:</w:t>
      </w:r>
      <w:r w:rsidRPr="008753C3">
        <w:t xml:space="preserve"> </w:t>
      </w:r>
    </w:p>
    <w:p w14:paraId="28B908DF" w14:textId="77777777" w:rsidR="00F8532A" w:rsidRPr="008753C3" w:rsidRDefault="00F8532A" w:rsidP="00F8532A">
      <w:pPr>
        <w:pStyle w:val="ListBullet"/>
        <w:rPr>
          <w:kern w:val="0"/>
        </w:rPr>
      </w:pPr>
      <w:r w:rsidRPr="008753C3">
        <w:t>Assess opportunities for implementing targeted Sunday service as ridership rebounds</w:t>
      </w:r>
    </w:p>
    <w:p w14:paraId="5D96285B" w14:textId="64C879F8" w:rsidR="00F8532A" w:rsidRPr="008753C3" w:rsidRDefault="00F8532A" w:rsidP="00F8532A">
      <w:pPr>
        <w:pStyle w:val="ListBullet2"/>
      </w:pPr>
      <w:r w:rsidRPr="008753C3">
        <w:t xml:space="preserve">Sunday service was implemented in January 2024 as a pilot </w:t>
      </w:r>
      <w:r w:rsidR="001A419E">
        <w:t>funded through the Commonwealth’s</w:t>
      </w:r>
      <w:r w:rsidR="001A419E" w:rsidRPr="00F87BB9">
        <w:t xml:space="preserve"> Fair Share Amendment</w:t>
      </w:r>
      <w:r w:rsidR="001A419E" w:rsidRPr="008753C3">
        <w:t xml:space="preserve"> </w:t>
      </w:r>
      <w:r w:rsidRPr="008753C3">
        <w:t xml:space="preserve">and adopted by the Advisory Board as permanent service beginning in </w:t>
      </w:r>
      <w:r w:rsidR="00694E9D">
        <w:t xml:space="preserve">FY </w:t>
      </w:r>
      <w:r w:rsidR="00B26A0D">
        <w:t>20</w:t>
      </w:r>
      <w:r w:rsidR="00694E9D">
        <w:t>2</w:t>
      </w:r>
      <w:r w:rsidRPr="008753C3">
        <w:t>5. The Saturday schedule was applied to Sunday to create "</w:t>
      </w:r>
      <w:r w:rsidR="00B26A0D" w:rsidRPr="008753C3">
        <w:t>weekend</w:t>
      </w:r>
      <w:r w:rsidRPr="008753C3">
        <w:t>" service.</w:t>
      </w:r>
    </w:p>
    <w:p w14:paraId="649700A0" w14:textId="77777777" w:rsidR="00F8532A" w:rsidRPr="008753C3" w:rsidRDefault="00F8532A" w:rsidP="00F8532A">
      <w:pPr>
        <w:pStyle w:val="ListBullet"/>
      </w:pPr>
      <w:r w:rsidRPr="008753C3">
        <w:t>Better assess market demand with the introduction of South Coast Rail Service</w:t>
      </w:r>
    </w:p>
    <w:p w14:paraId="0FFFE49A" w14:textId="23DCC52C" w:rsidR="00F8532A" w:rsidRPr="008753C3" w:rsidRDefault="00F8532A" w:rsidP="00F8532A">
      <w:pPr>
        <w:pStyle w:val="ListBullet2"/>
      </w:pPr>
      <w:r w:rsidRPr="008753C3">
        <w:t>A study conducted in 2022</w:t>
      </w:r>
      <w:r w:rsidR="008840FE">
        <w:t>-2023</w:t>
      </w:r>
      <w:r w:rsidR="0098108A">
        <w:t xml:space="preserve"> </w:t>
      </w:r>
      <w:r w:rsidRPr="008753C3">
        <w:t>evaluated options to best serve South Coast Rail stations in Fall River and New Bedford</w:t>
      </w:r>
      <w:r w:rsidR="008840FE">
        <w:t xml:space="preserve"> (SRTA 2023b)</w:t>
      </w:r>
      <w:r w:rsidRPr="008753C3">
        <w:t>. The options</w:t>
      </w:r>
      <w:r w:rsidR="0098108A">
        <w:t xml:space="preserve"> </w:t>
      </w:r>
      <w:r w:rsidRPr="008753C3">
        <w:t>included a fixed route span expansion to match South Coast Rail schedule time</w:t>
      </w:r>
      <w:r w:rsidR="0020676F">
        <w:t>s</w:t>
      </w:r>
      <w:r w:rsidRPr="008753C3">
        <w:t xml:space="preserve">; a </w:t>
      </w:r>
      <w:r w:rsidR="00C45DB4">
        <w:t xml:space="preserve">new, </w:t>
      </w:r>
      <w:r w:rsidRPr="008753C3">
        <w:t xml:space="preserve">dedicated fixed route to operate outside the weekday span of service to serve the stations; and a microtransit service to serve the stations. The microtransit service "MicroConnector" began service in </w:t>
      </w:r>
      <w:r w:rsidR="00554FC6">
        <w:t>March</w:t>
      </w:r>
      <w:r w:rsidR="00554FC6" w:rsidRPr="008753C3">
        <w:t xml:space="preserve"> </w:t>
      </w:r>
      <w:r w:rsidRPr="008753C3">
        <w:t>2025.</w:t>
      </w:r>
    </w:p>
    <w:p w14:paraId="66F19FB1" w14:textId="77777777" w:rsidR="00F8532A" w:rsidRPr="008753C3" w:rsidRDefault="00F8532A" w:rsidP="00F8532A">
      <w:pPr>
        <w:pStyle w:val="ListBullet"/>
      </w:pPr>
      <w:r w:rsidRPr="008753C3">
        <w:t>Work toward replacing aging fleet by prioritizing the procurement of 25 buses over the next five years.</w:t>
      </w:r>
    </w:p>
    <w:p w14:paraId="5E882888" w14:textId="19CDDBCC" w:rsidR="00F8532A" w:rsidRPr="008753C3" w:rsidRDefault="00F8532A" w:rsidP="00F8532A">
      <w:pPr>
        <w:pStyle w:val="ListBullet2"/>
      </w:pPr>
      <w:r w:rsidRPr="008753C3">
        <w:t>Forty new hybrid drive fixed route buses have been ordered, delivered, and placed into service since 2023</w:t>
      </w:r>
      <w:r w:rsidR="00E4660E">
        <w:t xml:space="preserve"> following federal</w:t>
      </w:r>
      <w:r w:rsidR="000F4369">
        <w:t xml:space="preserve"> discretionary awards totaling </w:t>
      </w:r>
      <w:r w:rsidR="003B573D">
        <w:t>nearly</w:t>
      </w:r>
      <w:r w:rsidR="000F4369">
        <w:t xml:space="preserve"> $</w:t>
      </w:r>
      <w:r w:rsidR="00D77397">
        <w:t>24 </w:t>
      </w:r>
      <w:r w:rsidR="000F4369">
        <w:t>million (FY 2022</w:t>
      </w:r>
      <w:r w:rsidR="003B573D">
        <w:t>/2023</w:t>
      </w:r>
      <w:r w:rsidR="00B64741">
        <w:t xml:space="preserve"> Low- and No-Emission Program</w:t>
      </w:r>
      <w:r w:rsidR="000F4369">
        <w:t>).</w:t>
      </w:r>
    </w:p>
    <w:p w14:paraId="2887E471" w14:textId="77777777" w:rsidR="00F8532A" w:rsidRPr="008753C3" w:rsidRDefault="00F8532A" w:rsidP="00F8532A">
      <w:pPr>
        <w:pStyle w:val="ListBullet"/>
      </w:pPr>
      <w:r w:rsidRPr="008753C3">
        <w:t>Pursue funding to run pilot service from Fall River to Taunton</w:t>
      </w:r>
    </w:p>
    <w:p w14:paraId="00538045" w14:textId="790D9B31" w:rsidR="00F8532A" w:rsidRDefault="00F8532A" w:rsidP="00F8532A">
      <w:pPr>
        <w:pStyle w:val="ListBullet2"/>
      </w:pPr>
      <w:r w:rsidRPr="008753C3">
        <w:t xml:space="preserve">The Gateway Link </w:t>
      </w:r>
      <w:r w:rsidR="00665797" w:rsidRPr="008753C3">
        <w:t>pilot</w:t>
      </w:r>
      <w:r w:rsidR="00665797">
        <w:t xml:space="preserve">, </w:t>
      </w:r>
      <w:r w:rsidR="00665797" w:rsidRPr="00A55A74">
        <w:t>funded</w:t>
      </w:r>
      <w:r w:rsidR="00A55A74">
        <w:t xml:space="preserve"> through the Commonwealth’s</w:t>
      </w:r>
      <w:r w:rsidR="00A55A74" w:rsidRPr="00F87BB9">
        <w:t xml:space="preserve"> Fair Share Amendment</w:t>
      </w:r>
      <w:r w:rsidR="00720E54">
        <w:t>,</w:t>
      </w:r>
      <w:r w:rsidRPr="008753C3">
        <w:t xml:space="preserve"> was implemented by GATRA in collaboration </w:t>
      </w:r>
      <w:r w:rsidR="0025296F">
        <w:t xml:space="preserve">with </w:t>
      </w:r>
      <w:r w:rsidRPr="008753C3">
        <w:t>BAT and SRTA in the summer of 2025 that connects Fall River, Taunton, and Brockton with a direct bus connection.</w:t>
      </w:r>
    </w:p>
    <w:p w14:paraId="1E6C99E8" w14:textId="77777777" w:rsidR="00F8532A" w:rsidRPr="00754BBA" w:rsidRDefault="00F8532A" w:rsidP="00F8532A">
      <w:pPr>
        <w:pStyle w:val="Heading2"/>
      </w:pPr>
      <w:bookmarkStart w:id="462" w:name="_Toc222142686"/>
      <w:r w:rsidRPr="00754BBA">
        <w:t>Planning for an Uncertain Future</w:t>
      </w:r>
      <w:bookmarkEnd w:id="462"/>
    </w:p>
    <w:p w14:paraId="47590DA8" w14:textId="2DCD575C" w:rsidR="00F8532A" w:rsidRDefault="00F8532A" w:rsidP="00F8532A">
      <w:pPr>
        <w:pStyle w:val="BodyText"/>
      </w:pPr>
      <w:r>
        <w:t xml:space="preserve">As described </w:t>
      </w:r>
      <w:r w:rsidRPr="00505459">
        <w:t>in Chapter</w:t>
      </w:r>
      <w:r w:rsidR="00711C95">
        <w:t xml:space="preserve"> </w:t>
      </w:r>
      <w:r w:rsidR="00711C95">
        <w:fldChar w:fldCharType="begin"/>
      </w:r>
      <w:r w:rsidR="00711C95">
        <w:instrText xml:space="preserve"> REF _Ref216969398 \r \h </w:instrText>
      </w:r>
      <w:r w:rsidR="00711C95">
        <w:fldChar w:fldCharType="separate"/>
      </w:r>
      <w:r w:rsidR="00E4623A">
        <w:t>7</w:t>
      </w:r>
      <w:r w:rsidR="00711C95">
        <w:fldChar w:fldCharType="end"/>
      </w:r>
      <w:r w:rsidRPr="00505459">
        <w:t xml:space="preserve">, the Commonwealth may face key uncertainties in the next five years, including </w:t>
      </w:r>
      <w:r w:rsidR="00F863A0">
        <w:t xml:space="preserve">consistency in </w:t>
      </w:r>
      <w:r w:rsidRPr="00505459">
        <w:t>ridership</w:t>
      </w:r>
      <w:r w:rsidR="00F863A0">
        <w:t xml:space="preserve"> levels</w:t>
      </w:r>
      <w:r w:rsidRPr="00505459">
        <w:t>. The</w:t>
      </w:r>
      <w:r w:rsidR="00190A12">
        <w:t xml:space="preserve"> CRTP’s</w:t>
      </w:r>
      <w:r w:rsidRPr="00505459">
        <w:t xml:space="preserve"> five-year vision accounts for these variables, particularly the level of ridership in the SRTA service area. Refer to Chapter </w:t>
      </w:r>
      <w:r w:rsidR="0063353F">
        <w:fldChar w:fldCharType="begin"/>
      </w:r>
      <w:r w:rsidR="0063353F">
        <w:instrText xml:space="preserve"> REF _Ref216969408 \r \h </w:instrText>
      </w:r>
      <w:r w:rsidR="0063353F">
        <w:fldChar w:fldCharType="separate"/>
      </w:r>
      <w:r w:rsidR="00E4623A">
        <w:t>7</w:t>
      </w:r>
      <w:r w:rsidR="0063353F">
        <w:fldChar w:fldCharType="end"/>
      </w:r>
      <w:r w:rsidRPr="00505459">
        <w:t xml:space="preserve"> </w:t>
      </w:r>
      <w:r w:rsidRPr="00EB3DAE">
        <w:t>for ridership scenarios and their impact on the</w:t>
      </w:r>
      <w:r>
        <w:t xml:space="preserve"> plan. </w:t>
      </w:r>
    </w:p>
    <w:p w14:paraId="3E6DCCFC" w14:textId="4629407A" w:rsidR="00F8532A" w:rsidRDefault="00F8532A" w:rsidP="00F8532A">
      <w:pPr>
        <w:pStyle w:val="BodyText"/>
      </w:pPr>
      <w:r>
        <w:lastRenderedPageBreak/>
        <w:t xml:space="preserve">Depending on how the future unfolds, different uncertainties may impact the listed recommendations differently. For the </w:t>
      </w:r>
      <w:r w:rsidRPr="00CB0E8B">
        <w:t>purposes</w:t>
      </w:r>
      <w:r>
        <w:t xml:space="preserve"> of the </w:t>
      </w:r>
      <w:r w:rsidR="005737ED">
        <w:t>CRTP</w:t>
      </w:r>
      <w:r>
        <w:t xml:space="preserve">, level of ridership demand was identified as one of the key uncertainties driving SRTA actions, including: </w:t>
      </w:r>
    </w:p>
    <w:p w14:paraId="155DA90E" w14:textId="68AFF37D" w:rsidR="00F8532A" w:rsidRDefault="00F8532A" w:rsidP="00F8532A">
      <w:pPr>
        <w:pStyle w:val="ListBullet"/>
      </w:pPr>
      <w:r w:rsidRPr="00112E6D">
        <w:rPr>
          <w:b/>
          <w:bCs/>
        </w:rPr>
        <w:t>Lower Ridership</w:t>
      </w:r>
      <w:r>
        <w:t>: If the level of ridership demand over the next five years is on the lower end of expectations, some recommendations are more relevant. Some of those might include utilizing ridership reports to make data driven decision</w:t>
      </w:r>
      <w:r w:rsidR="001C3373">
        <w:t>s</w:t>
      </w:r>
      <w:r>
        <w:t xml:space="preserve"> on </w:t>
      </w:r>
      <w:r w:rsidRPr="007D3865">
        <w:t xml:space="preserve">where to decrease service if funding </w:t>
      </w:r>
      <w:r>
        <w:t xml:space="preserve">is restrained and focusing on </w:t>
      </w:r>
      <w:r w:rsidR="005A44DF">
        <w:t>sustaining</w:t>
      </w:r>
      <w:r>
        <w:t xml:space="preserve"> the core ridership base.</w:t>
      </w:r>
    </w:p>
    <w:p w14:paraId="452B38D4" w14:textId="77777777" w:rsidR="00F8532A" w:rsidRDefault="00F8532A" w:rsidP="00F8532A">
      <w:pPr>
        <w:pStyle w:val="ListBullet"/>
      </w:pPr>
      <w:r w:rsidRPr="00112E6D">
        <w:rPr>
          <w:b/>
          <w:bCs/>
        </w:rPr>
        <w:t>Medium Ridership</w:t>
      </w:r>
      <w:r>
        <w:t xml:space="preserve">: If the level of ridership demand over the next five years is in the mid-level of expectations, more robust service and capital expansions may be warranted. Some of those might include assessing microtransit connections to other services or additional transit hubs. </w:t>
      </w:r>
    </w:p>
    <w:p w14:paraId="26300671" w14:textId="77777777" w:rsidR="00F8532A" w:rsidRDefault="00F8532A" w:rsidP="00F8532A">
      <w:pPr>
        <w:pStyle w:val="ListBullet"/>
      </w:pPr>
      <w:r w:rsidRPr="00112E6D">
        <w:rPr>
          <w:b/>
          <w:bCs/>
        </w:rPr>
        <w:t>Higher Ridership</w:t>
      </w:r>
      <w:r>
        <w:t xml:space="preserve">: If the level of ridership demand over the next five years is on the higher end of expectations, then the most enhanced service and capital investments may be warranted. Some of those might include strategizing how to handle increased demand response ridership and forming partnerships aimed at improving the labor pool for operators and maintenance staff. </w:t>
      </w:r>
    </w:p>
    <w:p w14:paraId="1B73E655" w14:textId="6F472453" w:rsidR="00F8532A" w:rsidRDefault="00F8532A" w:rsidP="00F8532A">
      <w:pPr>
        <w:pStyle w:val="ListBullet"/>
      </w:pPr>
      <w:r w:rsidRPr="00112E6D">
        <w:rPr>
          <w:b/>
          <w:bCs/>
        </w:rPr>
        <w:t>Core</w:t>
      </w:r>
      <w:r>
        <w:t>: Some recommendations are included regardless of ridership level and are considered core needs. For example, advocating for continued, sustainable funding sources and improving communication with the larger community</w:t>
      </w:r>
      <w:r w:rsidR="00365C4B">
        <w:t xml:space="preserve"> are core needs</w:t>
      </w:r>
      <w:r>
        <w:t xml:space="preserve">.  </w:t>
      </w:r>
    </w:p>
    <w:p w14:paraId="48581715" w14:textId="77777777" w:rsidR="00F8532A" w:rsidRPr="00AF4C42" w:rsidRDefault="00F8532A" w:rsidP="00F8532A">
      <w:pPr>
        <w:pStyle w:val="BodyText"/>
      </w:pPr>
      <w:r>
        <w:t xml:space="preserve">The next section presents the recommendations for SRTA to use as a roadmap for the next five years across a variety of topic areas. </w:t>
      </w:r>
    </w:p>
    <w:p w14:paraId="2FEAEF3B" w14:textId="4DE2BABD" w:rsidR="00CA7FFA" w:rsidRDefault="00CA7FFA" w:rsidP="00F8532A">
      <w:pPr>
        <w:pStyle w:val="Heading2"/>
      </w:pPr>
      <w:bookmarkStart w:id="463" w:name="_Toc222142687"/>
      <w:r>
        <w:t>Identified Needs</w:t>
      </w:r>
      <w:bookmarkEnd w:id="463"/>
    </w:p>
    <w:p w14:paraId="246F46DD" w14:textId="623D2C12" w:rsidR="00CA7FFA" w:rsidRDefault="00CA7FFA" w:rsidP="00CA7FFA">
      <w:pPr>
        <w:pStyle w:val="BodyText"/>
      </w:pPr>
      <w:r>
        <w:t xml:space="preserve">The recommendations in this plan directly respond to needs identified through </w:t>
      </w:r>
      <w:r w:rsidR="00B26A0D">
        <w:t>S</w:t>
      </w:r>
      <w:r>
        <w:t xml:space="preserve">RTA data analysis, market assessment, public and stakeholder input, and needs articulated in other regional and statewide plans. Needs identified through this planning process, as well as the element of the process that identified those needs, are shown in </w:t>
      </w:r>
      <w:r>
        <w:fldChar w:fldCharType="begin"/>
      </w:r>
      <w:r>
        <w:instrText xml:space="preserve"> REF _Ref216446650 \h </w:instrText>
      </w:r>
      <w:r>
        <w:fldChar w:fldCharType="separate"/>
      </w:r>
      <w:r w:rsidR="00E4623A">
        <w:t xml:space="preserve">Table </w:t>
      </w:r>
      <w:r w:rsidR="00E4623A">
        <w:rPr>
          <w:noProof/>
        </w:rPr>
        <w:t>31</w:t>
      </w:r>
      <w:r>
        <w:fldChar w:fldCharType="end"/>
      </w:r>
      <w:r>
        <w:t xml:space="preserve">. </w:t>
      </w:r>
    </w:p>
    <w:p w14:paraId="5BFE6440" w14:textId="08BF2743" w:rsidR="00CA7FFA" w:rsidRDefault="00CA7FFA" w:rsidP="00CA7FFA">
      <w:pPr>
        <w:pStyle w:val="Caption"/>
      </w:pPr>
      <w:bookmarkStart w:id="464" w:name="_Ref216446650"/>
      <w:bookmarkStart w:id="465" w:name="_Toc222142786"/>
      <w:r>
        <w:t xml:space="preserve">Table </w:t>
      </w:r>
      <w:r>
        <w:fldChar w:fldCharType="begin"/>
      </w:r>
      <w:r>
        <w:instrText xml:space="preserve"> SEQ Table \* ARABIC </w:instrText>
      </w:r>
      <w:r>
        <w:fldChar w:fldCharType="separate"/>
      </w:r>
      <w:r w:rsidR="00E4623A">
        <w:rPr>
          <w:noProof/>
        </w:rPr>
        <w:t>31</w:t>
      </w:r>
      <w:r>
        <w:fldChar w:fldCharType="end"/>
      </w:r>
      <w:bookmarkEnd w:id="464"/>
      <w:r>
        <w:t>. Identified Needs</w:t>
      </w:r>
      <w:bookmarkEnd w:id="465"/>
    </w:p>
    <w:tbl>
      <w:tblPr>
        <w:tblStyle w:val="TableGrid"/>
        <w:tblW w:w="5000" w:type="pct"/>
        <w:tblBorders>
          <w:left w:val="none" w:sz="0" w:space="0" w:color="auto"/>
          <w:right w:val="none" w:sz="0" w:space="0" w:color="auto"/>
        </w:tblBorders>
        <w:tblLook w:val="04A0" w:firstRow="1" w:lastRow="0" w:firstColumn="1" w:lastColumn="0" w:noHBand="0" w:noVBand="1"/>
      </w:tblPr>
      <w:tblGrid>
        <w:gridCol w:w="4680"/>
        <w:gridCol w:w="4680"/>
      </w:tblGrid>
      <w:tr w:rsidR="00CA7FFA" w14:paraId="3BDA6528" w14:textId="77777777" w:rsidTr="00EE790E">
        <w:trPr>
          <w:cnfStyle w:val="100000000000" w:firstRow="1" w:lastRow="0" w:firstColumn="0" w:lastColumn="0" w:oddVBand="0" w:evenVBand="0" w:oddHBand="0" w:evenHBand="0" w:firstRowFirstColumn="0" w:firstRowLastColumn="0" w:lastRowFirstColumn="0" w:lastRowLastColumn="0"/>
          <w:cantSplit/>
          <w:tblHeader/>
        </w:trPr>
        <w:tc>
          <w:tcPr>
            <w:tcW w:w="4680" w:type="dxa"/>
            <w:tcBorders>
              <w:bottom w:val="single" w:sz="24" w:space="0" w:color="auto"/>
            </w:tcBorders>
          </w:tcPr>
          <w:p w14:paraId="4958CE88" w14:textId="77777777" w:rsidR="00CA7FFA" w:rsidRDefault="00CA7FFA">
            <w:pPr>
              <w:pStyle w:val="TableHeading"/>
            </w:pPr>
            <w:r>
              <w:t>Need</w:t>
            </w:r>
          </w:p>
        </w:tc>
        <w:tc>
          <w:tcPr>
            <w:tcW w:w="4680" w:type="dxa"/>
            <w:tcBorders>
              <w:bottom w:val="single" w:sz="24" w:space="0" w:color="auto"/>
            </w:tcBorders>
          </w:tcPr>
          <w:p w14:paraId="6EF804BB" w14:textId="77777777" w:rsidR="00CA7FFA" w:rsidRDefault="00CA7FFA">
            <w:pPr>
              <w:pStyle w:val="TableHeadingRight"/>
              <w:jc w:val="left"/>
            </w:pPr>
            <w:r>
              <w:t>Identified Through…</w:t>
            </w:r>
          </w:p>
        </w:tc>
      </w:tr>
      <w:tr w:rsidR="00CA7FFA" w14:paraId="5284A766" w14:textId="77777777">
        <w:trPr>
          <w:cantSplit/>
        </w:trPr>
        <w:tc>
          <w:tcPr>
            <w:tcW w:w="4680" w:type="dxa"/>
            <w:tcBorders>
              <w:top w:val="single" w:sz="24" w:space="0" w:color="auto"/>
            </w:tcBorders>
            <w:vAlign w:val="center"/>
          </w:tcPr>
          <w:p w14:paraId="446786AC" w14:textId="1C030B04" w:rsidR="00CA7FFA" w:rsidRPr="00C210D4" w:rsidRDefault="007342F0">
            <w:pPr>
              <w:pStyle w:val="TableBody"/>
            </w:pPr>
            <w:r w:rsidRPr="00C210D4">
              <w:rPr>
                <w:color w:val="000000"/>
                <w:szCs w:val="22"/>
              </w:rPr>
              <w:t>Expanding access to transit and improved first/last mile connections</w:t>
            </w:r>
          </w:p>
        </w:tc>
        <w:tc>
          <w:tcPr>
            <w:tcW w:w="4680" w:type="dxa"/>
            <w:tcBorders>
              <w:top w:val="single" w:sz="24" w:space="0" w:color="auto"/>
            </w:tcBorders>
          </w:tcPr>
          <w:p w14:paraId="52A657D7" w14:textId="5FC5B38B" w:rsidR="00CA7FFA" w:rsidRPr="00C210D4" w:rsidRDefault="00AE001F">
            <w:pPr>
              <w:pStyle w:val="TableBody"/>
            </w:pPr>
            <w:r w:rsidRPr="00C210D4">
              <w:t>Needs and Goals</w:t>
            </w:r>
            <w:r w:rsidR="005903ED" w:rsidRPr="00C210D4">
              <w:t>, Market Evaluation</w:t>
            </w:r>
          </w:p>
        </w:tc>
      </w:tr>
      <w:tr w:rsidR="00CA7FFA" w14:paraId="09487D53" w14:textId="77777777">
        <w:trPr>
          <w:cantSplit/>
        </w:trPr>
        <w:tc>
          <w:tcPr>
            <w:tcW w:w="4680" w:type="dxa"/>
            <w:tcBorders>
              <w:bottom w:val="single" w:sz="4" w:space="0" w:color="auto"/>
            </w:tcBorders>
            <w:vAlign w:val="center"/>
          </w:tcPr>
          <w:p w14:paraId="4616DB28" w14:textId="3BCA5226" w:rsidR="00CA7FFA" w:rsidRDefault="007342F0">
            <w:pPr>
              <w:pStyle w:val="TableBody"/>
            </w:pPr>
            <w:r>
              <w:rPr>
                <w:color w:val="000000"/>
                <w:szCs w:val="22"/>
              </w:rPr>
              <w:t>Supporting span of service and frequency improvements for current services</w:t>
            </w:r>
          </w:p>
        </w:tc>
        <w:tc>
          <w:tcPr>
            <w:tcW w:w="4680" w:type="dxa"/>
            <w:tcBorders>
              <w:bottom w:val="single" w:sz="4" w:space="0" w:color="auto"/>
            </w:tcBorders>
          </w:tcPr>
          <w:p w14:paraId="75E264F8" w14:textId="08110E7F" w:rsidR="00CA7FFA" w:rsidRDefault="00AE001F">
            <w:pPr>
              <w:pStyle w:val="TableBody"/>
            </w:pPr>
            <w:r>
              <w:t xml:space="preserve">Needs and Goals, Existing Conditions, </w:t>
            </w:r>
            <w:r w:rsidR="00C561D1">
              <w:t>Market Evaluation</w:t>
            </w:r>
          </w:p>
        </w:tc>
      </w:tr>
      <w:tr w:rsidR="00CA7FFA" w14:paraId="0193D43C" w14:textId="77777777" w:rsidTr="00C210D4">
        <w:trPr>
          <w:cantSplit/>
        </w:trPr>
        <w:tc>
          <w:tcPr>
            <w:tcW w:w="4680" w:type="dxa"/>
            <w:vAlign w:val="center"/>
          </w:tcPr>
          <w:p w14:paraId="3CFC9D1D" w14:textId="567AB909" w:rsidR="00CA7FFA" w:rsidRDefault="007342F0">
            <w:pPr>
              <w:pStyle w:val="TableBody"/>
            </w:pPr>
            <w:r>
              <w:rPr>
                <w:color w:val="000000"/>
                <w:szCs w:val="22"/>
              </w:rPr>
              <w:t>Continuing to deliver fare</w:t>
            </w:r>
            <w:r w:rsidR="00F00B57">
              <w:rPr>
                <w:color w:val="000000"/>
                <w:szCs w:val="22"/>
              </w:rPr>
              <w:t>-</w:t>
            </w:r>
            <w:r>
              <w:rPr>
                <w:color w:val="000000"/>
                <w:szCs w:val="22"/>
              </w:rPr>
              <w:t xml:space="preserve">free service </w:t>
            </w:r>
          </w:p>
        </w:tc>
        <w:tc>
          <w:tcPr>
            <w:tcW w:w="4680" w:type="dxa"/>
          </w:tcPr>
          <w:p w14:paraId="422431B5" w14:textId="3C10C7F7" w:rsidR="00CA7FFA" w:rsidRDefault="001F7203">
            <w:pPr>
              <w:pStyle w:val="TableBody"/>
            </w:pPr>
            <w:r>
              <w:t xml:space="preserve">Needs and Goals, Market Evaluation, </w:t>
            </w:r>
            <w:r w:rsidR="0008117C">
              <w:t>Trends and Uncertainties, Fare Policy</w:t>
            </w:r>
          </w:p>
        </w:tc>
      </w:tr>
      <w:tr w:rsidR="007342F0" w14:paraId="742C447B" w14:textId="77777777" w:rsidTr="00C210D4">
        <w:trPr>
          <w:cantSplit/>
        </w:trPr>
        <w:tc>
          <w:tcPr>
            <w:tcW w:w="4680" w:type="dxa"/>
            <w:vAlign w:val="center"/>
          </w:tcPr>
          <w:p w14:paraId="32112466" w14:textId="2F1F35AB" w:rsidR="007342F0" w:rsidRPr="00BD3D93" w:rsidRDefault="007342F0" w:rsidP="007342F0">
            <w:pPr>
              <w:pStyle w:val="TableBody"/>
            </w:pPr>
            <w:r>
              <w:rPr>
                <w:color w:val="000000"/>
                <w:szCs w:val="22"/>
              </w:rPr>
              <w:t>Making data-driven decisions to improve current service and when implementing new service</w:t>
            </w:r>
          </w:p>
        </w:tc>
        <w:tc>
          <w:tcPr>
            <w:tcW w:w="4680" w:type="dxa"/>
          </w:tcPr>
          <w:p w14:paraId="56AE34CB" w14:textId="2EDD3C78" w:rsidR="007342F0" w:rsidRDefault="005903ED" w:rsidP="007342F0">
            <w:pPr>
              <w:pStyle w:val="TableBody"/>
            </w:pPr>
            <w:r>
              <w:t>Needs and Goals, Trends and Uncertainties</w:t>
            </w:r>
          </w:p>
        </w:tc>
      </w:tr>
      <w:tr w:rsidR="007342F0" w14:paraId="26FD956E" w14:textId="77777777" w:rsidTr="00C210D4">
        <w:trPr>
          <w:cantSplit/>
        </w:trPr>
        <w:tc>
          <w:tcPr>
            <w:tcW w:w="4680" w:type="dxa"/>
            <w:vAlign w:val="center"/>
          </w:tcPr>
          <w:p w14:paraId="31A683B9" w14:textId="5B5AA814" w:rsidR="007342F0" w:rsidRPr="00BD3D93" w:rsidRDefault="007342F0" w:rsidP="007342F0">
            <w:pPr>
              <w:pStyle w:val="TableBody"/>
            </w:pPr>
            <w:r>
              <w:rPr>
                <w:color w:val="000000"/>
                <w:szCs w:val="22"/>
              </w:rPr>
              <w:t>Growing capacity at existing hubs or adding hub locations in dense neighborhoods</w:t>
            </w:r>
          </w:p>
        </w:tc>
        <w:tc>
          <w:tcPr>
            <w:tcW w:w="4680" w:type="dxa"/>
          </w:tcPr>
          <w:p w14:paraId="5C183030" w14:textId="2DADB548" w:rsidR="007342F0" w:rsidRDefault="005903ED" w:rsidP="007342F0">
            <w:pPr>
              <w:pStyle w:val="TableBody"/>
            </w:pPr>
            <w:r>
              <w:t xml:space="preserve">Needs and Goals, Market Evaluation, </w:t>
            </w:r>
            <w:r w:rsidR="00B34951">
              <w:t>Trends and Uncertainties</w:t>
            </w:r>
          </w:p>
        </w:tc>
      </w:tr>
      <w:tr w:rsidR="007342F0" w14:paraId="7ECCA9B7" w14:textId="77777777" w:rsidTr="00C210D4">
        <w:trPr>
          <w:cantSplit/>
        </w:trPr>
        <w:tc>
          <w:tcPr>
            <w:tcW w:w="4680" w:type="dxa"/>
            <w:vAlign w:val="center"/>
          </w:tcPr>
          <w:p w14:paraId="3D5ADC91" w14:textId="3FEEE1A1" w:rsidR="007342F0" w:rsidRPr="00BD3D93" w:rsidRDefault="007342F0" w:rsidP="007342F0">
            <w:pPr>
              <w:pStyle w:val="TableBody"/>
            </w:pPr>
            <w:r>
              <w:rPr>
                <w:rFonts w:eastAsia="Symbol" w:cs="Symbol"/>
                <w:color w:val="000000"/>
                <w:szCs w:val="22"/>
              </w:rPr>
              <w:lastRenderedPageBreak/>
              <w:t>Positioning SRTA for future funding opportunities to meet evolving capital and operating needs</w:t>
            </w:r>
          </w:p>
        </w:tc>
        <w:tc>
          <w:tcPr>
            <w:tcW w:w="4680" w:type="dxa"/>
          </w:tcPr>
          <w:p w14:paraId="61CC89BB" w14:textId="0E3E65BB" w:rsidR="007342F0" w:rsidRDefault="00B9644B" w:rsidP="007342F0">
            <w:pPr>
              <w:pStyle w:val="TableBody"/>
            </w:pPr>
            <w:r>
              <w:t xml:space="preserve">Needs and Goals, Existing Conditions, </w:t>
            </w:r>
            <w:r w:rsidR="003108DE">
              <w:t>Trends and Uncertainties, Fare Policy, Environmental Policy</w:t>
            </w:r>
          </w:p>
        </w:tc>
      </w:tr>
      <w:tr w:rsidR="007342F0" w14:paraId="070CD22F" w14:textId="77777777" w:rsidTr="00C210D4">
        <w:trPr>
          <w:cantSplit/>
        </w:trPr>
        <w:tc>
          <w:tcPr>
            <w:tcW w:w="4680" w:type="dxa"/>
            <w:vAlign w:val="center"/>
          </w:tcPr>
          <w:p w14:paraId="43F69B48" w14:textId="4A52B993" w:rsidR="007342F0" w:rsidRPr="00BD3D93" w:rsidRDefault="007342F0" w:rsidP="007342F0">
            <w:pPr>
              <w:pStyle w:val="TableBody"/>
            </w:pPr>
            <w:r>
              <w:rPr>
                <w:color w:val="000000"/>
                <w:szCs w:val="22"/>
              </w:rPr>
              <w:t>Updating bus stop infrastructure</w:t>
            </w:r>
          </w:p>
        </w:tc>
        <w:tc>
          <w:tcPr>
            <w:tcW w:w="4680" w:type="dxa"/>
          </w:tcPr>
          <w:p w14:paraId="66AFF311" w14:textId="08A4E46A" w:rsidR="007342F0" w:rsidRDefault="003108DE" w:rsidP="007342F0">
            <w:pPr>
              <w:pStyle w:val="TableBody"/>
            </w:pPr>
            <w:r>
              <w:t>Needs and Goals, Market Evaluation</w:t>
            </w:r>
          </w:p>
        </w:tc>
      </w:tr>
      <w:tr w:rsidR="007342F0" w14:paraId="4C5E6AEC" w14:textId="77777777" w:rsidTr="00C210D4">
        <w:trPr>
          <w:cantSplit/>
        </w:trPr>
        <w:tc>
          <w:tcPr>
            <w:tcW w:w="4680" w:type="dxa"/>
            <w:vAlign w:val="center"/>
          </w:tcPr>
          <w:p w14:paraId="2CF81CCD" w14:textId="62A61F4E" w:rsidR="007342F0" w:rsidRPr="00BD3D93" w:rsidRDefault="007342F0" w:rsidP="007342F0">
            <w:pPr>
              <w:pStyle w:val="TableBody"/>
            </w:pPr>
            <w:r>
              <w:rPr>
                <w:color w:val="000000"/>
                <w:szCs w:val="22"/>
              </w:rPr>
              <w:t>Increasing operator and staff capacity, labor pool</w:t>
            </w:r>
          </w:p>
        </w:tc>
        <w:tc>
          <w:tcPr>
            <w:tcW w:w="4680" w:type="dxa"/>
          </w:tcPr>
          <w:p w14:paraId="45759EEB" w14:textId="1E5C1D00" w:rsidR="007342F0" w:rsidRDefault="003108DE" w:rsidP="007342F0">
            <w:pPr>
              <w:pStyle w:val="TableBody"/>
            </w:pPr>
            <w:r>
              <w:t xml:space="preserve">Needs and Goals, </w:t>
            </w:r>
            <w:r w:rsidR="00DC43CC">
              <w:t>Trends and Uncertainties</w:t>
            </w:r>
            <w:r w:rsidR="001F7203">
              <w:t>, Environmental Policy</w:t>
            </w:r>
          </w:p>
        </w:tc>
      </w:tr>
      <w:tr w:rsidR="007342F0" w14:paraId="7F3A5B22" w14:textId="77777777" w:rsidTr="00C210D4">
        <w:trPr>
          <w:cantSplit/>
        </w:trPr>
        <w:tc>
          <w:tcPr>
            <w:tcW w:w="4680" w:type="dxa"/>
            <w:vAlign w:val="center"/>
          </w:tcPr>
          <w:p w14:paraId="112ED66D" w14:textId="1A0BEA8D" w:rsidR="007342F0" w:rsidRPr="00BD3D93" w:rsidRDefault="007342F0" w:rsidP="007342F0">
            <w:pPr>
              <w:pStyle w:val="TableBody"/>
            </w:pPr>
            <w:r>
              <w:rPr>
                <w:color w:val="000000"/>
                <w:szCs w:val="22"/>
              </w:rPr>
              <w:t>Maintaining a state of good repair for fleet and facility assets</w:t>
            </w:r>
          </w:p>
        </w:tc>
        <w:tc>
          <w:tcPr>
            <w:tcW w:w="4680" w:type="dxa"/>
          </w:tcPr>
          <w:p w14:paraId="4CE4C3DA" w14:textId="5F1880A4" w:rsidR="007342F0" w:rsidRDefault="00E06577" w:rsidP="007342F0">
            <w:pPr>
              <w:pStyle w:val="TableBody"/>
            </w:pPr>
            <w:r>
              <w:t>Needs and Goals, Existing Conditions, Performance Monitoring, Trends and Uncertainties</w:t>
            </w:r>
          </w:p>
        </w:tc>
      </w:tr>
      <w:tr w:rsidR="007342F0" w14:paraId="54BE6988" w14:textId="77777777" w:rsidTr="00C210D4">
        <w:trPr>
          <w:cantSplit/>
        </w:trPr>
        <w:tc>
          <w:tcPr>
            <w:tcW w:w="4680" w:type="dxa"/>
            <w:vAlign w:val="center"/>
          </w:tcPr>
          <w:p w14:paraId="6CF638AC" w14:textId="1BFE73B4" w:rsidR="007342F0" w:rsidRPr="00BD3D93" w:rsidRDefault="007342F0" w:rsidP="007342F0">
            <w:pPr>
              <w:pStyle w:val="TableBody"/>
            </w:pPr>
            <w:r>
              <w:rPr>
                <w:color w:val="000000"/>
                <w:szCs w:val="22"/>
              </w:rPr>
              <w:t>Improving marketing and engagement with the public</w:t>
            </w:r>
          </w:p>
        </w:tc>
        <w:tc>
          <w:tcPr>
            <w:tcW w:w="4680" w:type="dxa"/>
          </w:tcPr>
          <w:p w14:paraId="3CE91459" w14:textId="11D0EEDF" w:rsidR="007342F0" w:rsidRDefault="00912B33" w:rsidP="007342F0">
            <w:pPr>
              <w:pStyle w:val="TableBody"/>
            </w:pPr>
            <w:r>
              <w:t xml:space="preserve">Needs and Goals, Market Evaluation, </w:t>
            </w:r>
            <w:r w:rsidR="0013640D">
              <w:t>Trends and Uncertainties</w:t>
            </w:r>
          </w:p>
        </w:tc>
      </w:tr>
      <w:tr w:rsidR="00CA7FFA" w14:paraId="78BFECF9" w14:textId="77777777" w:rsidTr="00C210D4">
        <w:trPr>
          <w:cantSplit/>
        </w:trPr>
        <w:tc>
          <w:tcPr>
            <w:tcW w:w="4680" w:type="dxa"/>
            <w:vAlign w:val="center"/>
          </w:tcPr>
          <w:p w14:paraId="1F41AF5B" w14:textId="0BA99058" w:rsidR="00CA7FFA" w:rsidRDefault="007342F0">
            <w:pPr>
              <w:pStyle w:val="TableBody"/>
            </w:pPr>
            <w:r>
              <w:rPr>
                <w:color w:val="000000"/>
                <w:szCs w:val="22"/>
              </w:rPr>
              <w:t>Maintaining and improving safety and security for operators and customers</w:t>
            </w:r>
          </w:p>
        </w:tc>
        <w:tc>
          <w:tcPr>
            <w:tcW w:w="4680" w:type="dxa"/>
          </w:tcPr>
          <w:p w14:paraId="35F0FA52" w14:textId="11883385" w:rsidR="00CA7FFA" w:rsidRDefault="00C66685">
            <w:pPr>
              <w:pStyle w:val="TableBody"/>
            </w:pPr>
            <w:r>
              <w:t>Needs and Goals, Market Evaluation, Performance Monitoring</w:t>
            </w:r>
          </w:p>
        </w:tc>
      </w:tr>
      <w:tr w:rsidR="00CA7FFA" w14:paraId="35746B75" w14:textId="77777777" w:rsidTr="00C210D4">
        <w:trPr>
          <w:cantSplit/>
        </w:trPr>
        <w:tc>
          <w:tcPr>
            <w:tcW w:w="4680" w:type="dxa"/>
            <w:vAlign w:val="center"/>
          </w:tcPr>
          <w:p w14:paraId="75F2F20F" w14:textId="03132C2E" w:rsidR="00CA7FFA" w:rsidRDefault="007342F0">
            <w:pPr>
              <w:pStyle w:val="TableBody"/>
            </w:pPr>
            <w:r>
              <w:rPr>
                <w:color w:val="000000"/>
                <w:szCs w:val="22"/>
              </w:rPr>
              <w:t>Coordinating with RTAs for enhanced interconnectivity</w:t>
            </w:r>
          </w:p>
        </w:tc>
        <w:tc>
          <w:tcPr>
            <w:tcW w:w="4680" w:type="dxa"/>
          </w:tcPr>
          <w:p w14:paraId="043D0EFB" w14:textId="29A79E90" w:rsidR="00CA7FFA" w:rsidRDefault="0013640D">
            <w:pPr>
              <w:pStyle w:val="TableBody"/>
            </w:pPr>
            <w:r>
              <w:t xml:space="preserve">Needs and Goals, </w:t>
            </w:r>
            <w:r w:rsidR="00C66685">
              <w:t>Market Evaluation, Trends and Uncertainties</w:t>
            </w:r>
          </w:p>
        </w:tc>
      </w:tr>
      <w:tr w:rsidR="00CA7FFA" w14:paraId="2E0651E1" w14:textId="77777777" w:rsidTr="00C210D4">
        <w:trPr>
          <w:cantSplit/>
        </w:trPr>
        <w:tc>
          <w:tcPr>
            <w:tcW w:w="4680" w:type="dxa"/>
            <w:vAlign w:val="center"/>
          </w:tcPr>
          <w:p w14:paraId="4E4B2ACA" w14:textId="11929AA2" w:rsidR="00CA7FFA" w:rsidRDefault="007342F0">
            <w:pPr>
              <w:pStyle w:val="TableBody"/>
            </w:pPr>
            <w:r>
              <w:rPr>
                <w:color w:val="000000"/>
                <w:szCs w:val="22"/>
              </w:rPr>
              <w:t>Improving service to and coordination with UMass Dartmouth</w:t>
            </w:r>
          </w:p>
        </w:tc>
        <w:tc>
          <w:tcPr>
            <w:tcW w:w="4680" w:type="dxa"/>
          </w:tcPr>
          <w:p w14:paraId="34B56592" w14:textId="7D707FB4" w:rsidR="00CA7FFA" w:rsidRDefault="00C66685">
            <w:pPr>
              <w:pStyle w:val="TableBody"/>
            </w:pPr>
            <w:r>
              <w:t>Needs and Goals, Market Evaluation, Trends and Uncertainties</w:t>
            </w:r>
          </w:p>
        </w:tc>
      </w:tr>
      <w:tr w:rsidR="00CA7FFA" w14:paraId="3E9768A3" w14:textId="77777777" w:rsidTr="00C210D4">
        <w:trPr>
          <w:cantSplit/>
        </w:trPr>
        <w:tc>
          <w:tcPr>
            <w:tcW w:w="4680" w:type="dxa"/>
            <w:vAlign w:val="center"/>
          </w:tcPr>
          <w:p w14:paraId="437FF549" w14:textId="4042FBFD" w:rsidR="00CA7FFA" w:rsidRDefault="007342F0">
            <w:pPr>
              <w:pStyle w:val="TableBody"/>
            </w:pPr>
            <w:r>
              <w:rPr>
                <w:color w:val="000000"/>
                <w:szCs w:val="22"/>
              </w:rPr>
              <w:t>Enhancing microtransit service expansion and connections to South Coast Rail</w:t>
            </w:r>
          </w:p>
        </w:tc>
        <w:tc>
          <w:tcPr>
            <w:tcW w:w="4680" w:type="dxa"/>
          </w:tcPr>
          <w:p w14:paraId="1EF1D57A" w14:textId="76E47864" w:rsidR="00CA7FFA" w:rsidRDefault="00C66685">
            <w:pPr>
              <w:pStyle w:val="TableBody"/>
            </w:pPr>
            <w:r>
              <w:t>Needs and Goals, Existing Conditions, Market Evaluation, Trends and Uncertainties</w:t>
            </w:r>
          </w:p>
        </w:tc>
      </w:tr>
      <w:tr w:rsidR="007342F0" w14:paraId="714F5312" w14:textId="77777777">
        <w:trPr>
          <w:cantSplit/>
        </w:trPr>
        <w:tc>
          <w:tcPr>
            <w:tcW w:w="4680" w:type="dxa"/>
            <w:vAlign w:val="center"/>
          </w:tcPr>
          <w:p w14:paraId="7FDF117D" w14:textId="065C7590" w:rsidR="007342F0" w:rsidRDefault="007342F0" w:rsidP="007342F0">
            <w:pPr>
              <w:pStyle w:val="TableBody"/>
              <w:rPr>
                <w:color w:val="000000"/>
                <w:szCs w:val="22"/>
              </w:rPr>
            </w:pPr>
            <w:r>
              <w:rPr>
                <w:color w:val="000000"/>
                <w:szCs w:val="22"/>
              </w:rPr>
              <w:t>Working with the utility company to meet the energy needs of the current and future fleet</w:t>
            </w:r>
          </w:p>
        </w:tc>
        <w:tc>
          <w:tcPr>
            <w:tcW w:w="4680" w:type="dxa"/>
          </w:tcPr>
          <w:p w14:paraId="2BAEF08E" w14:textId="12075B9C" w:rsidR="007342F0" w:rsidRDefault="00C66685" w:rsidP="007342F0">
            <w:pPr>
              <w:pStyle w:val="TableBody"/>
            </w:pPr>
            <w:r>
              <w:t>Needs and Goals, Environmental Policy</w:t>
            </w:r>
          </w:p>
        </w:tc>
      </w:tr>
      <w:tr w:rsidR="007342F0" w14:paraId="36046B7B" w14:textId="77777777">
        <w:trPr>
          <w:cantSplit/>
        </w:trPr>
        <w:tc>
          <w:tcPr>
            <w:tcW w:w="4680" w:type="dxa"/>
            <w:vAlign w:val="center"/>
          </w:tcPr>
          <w:p w14:paraId="1E6A6531" w14:textId="2416CB56" w:rsidR="007342F0" w:rsidRDefault="007342F0" w:rsidP="007342F0">
            <w:pPr>
              <w:pStyle w:val="TableBody"/>
              <w:rPr>
                <w:color w:val="000000"/>
                <w:szCs w:val="22"/>
              </w:rPr>
            </w:pPr>
            <w:r>
              <w:rPr>
                <w:color w:val="000000"/>
                <w:szCs w:val="22"/>
              </w:rPr>
              <w:t>Improving maintenance facilities through additional capacity, exploring expanded or consolidated facilities</w:t>
            </w:r>
          </w:p>
        </w:tc>
        <w:tc>
          <w:tcPr>
            <w:tcW w:w="4680" w:type="dxa"/>
          </w:tcPr>
          <w:p w14:paraId="72B8C903" w14:textId="2D2B95C8" w:rsidR="007342F0" w:rsidRDefault="00C66685" w:rsidP="007342F0">
            <w:pPr>
              <w:pStyle w:val="TableBody"/>
            </w:pPr>
            <w:r>
              <w:t>Needs and Goals, Existing Conditions, Performance Monitoring, Trends and Uncertainties</w:t>
            </w:r>
          </w:p>
        </w:tc>
      </w:tr>
    </w:tbl>
    <w:p w14:paraId="5195FB59" w14:textId="4D92F3B8" w:rsidR="00CA7FFA" w:rsidRDefault="00C66685" w:rsidP="00EE790E">
      <w:pPr>
        <w:pStyle w:val="Source"/>
      </w:pPr>
      <w:r>
        <w:t>Source: SRTA</w:t>
      </w:r>
    </w:p>
    <w:p w14:paraId="27397D87" w14:textId="41062F34" w:rsidR="00CA7FFA" w:rsidRPr="00CA7FFA" w:rsidRDefault="00CA7FFA" w:rsidP="00C210D4">
      <w:pPr>
        <w:pStyle w:val="BodyText"/>
      </w:pPr>
      <w:r>
        <w:t xml:space="preserve">These identified needs drove the development of the recommendations found in this </w:t>
      </w:r>
      <w:r w:rsidR="00B26A0D">
        <w:t>chapter</w:t>
      </w:r>
      <w:r>
        <w:t xml:space="preserve">. </w:t>
      </w:r>
      <w:r w:rsidR="0013640D">
        <w:t>SRTA</w:t>
      </w:r>
      <w:r>
        <w:t xml:space="preserve"> discussed these needs during multiple workshops to identify the suite of recommendations presented below, taking into consideration the potential positive impact, risks, the level of effort to implement, feasibility, uncertainties, and other relevant factors.</w:t>
      </w:r>
    </w:p>
    <w:p w14:paraId="767A500D" w14:textId="378CCEEB" w:rsidR="00F8532A" w:rsidRPr="00754BBA" w:rsidRDefault="00F8532A" w:rsidP="00F8532A">
      <w:pPr>
        <w:pStyle w:val="Heading2"/>
      </w:pPr>
      <w:bookmarkStart w:id="466" w:name="_Toc222142688"/>
      <w:r w:rsidRPr="00754BBA">
        <w:t>Recommendations</w:t>
      </w:r>
      <w:bookmarkEnd w:id="466"/>
      <w:r w:rsidRPr="00754BBA">
        <w:t xml:space="preserve"> </w:t>
      </w:r>
    </w:p>
    <w:p w14:paraId="4D5DF13E" w14:textId="70189683" w:rsidR="00F8532A" w:rsidRDefault="00F8532A" w:rsidP="00F8532A">
      <w:pPr>
        <w:pStyle w:val="BodyText"/>
      </w:pPr>
      <w:r w:rsidRPr="00077879">
        <w:t xml:space="preserve">The needs </w:t>
      </w:r>
      <w:r w:rsidRPr="00102A6A">
        <w:t xml:space="preserve">identified in </w:t>
      </w:r>
      <w:r>
        <w:t xml:space="preserve">Chapter </w:t>
      </w:r>
      <w:r w:rsidR="00711C95">
        <w:fldChar w:fldCharType="begin"/>
      </w:r>
      <w:r w:rsidR="00711C95">
        <w:instrText xml:space="preserve"> REF _Ref216969417 \r \h </w:instrText>
      </w:r>
      <w:r w:rsidR="00711C95">
        <w:fldChar w:fldCharType="separate"/>
      </w:r>
      <w:r w:rsidR="00E4623A">
        <w:t>4</w:t>
      </w:r>
      <w:r w:rsidR="00711C95">
        <w:fldChar w:fldCharType="end"/>
      </w:r>
      <w:r>
        <w:t xml:space="preserve"> and Chapter </w:t>
      </w:r>
      <w:r w:rsidR="00711C95">
        <w:fldChar w:fldCharType="begin"/>
      </w:r>
      <w:r w:rsidR="00711C95">
        <w:instrText xml:space="preserve"> REF _Ref216969423 \r \h </w:instrText>
      </w:r>
      <w:r w:rsidR="00711C95">
        <w:fldChar w:fldCharType="separate"/>
      </w:r>
      <w:r w:rsidR="00E4623A">
        <w:t>5</w:t>
      </w:r>
      <w:r w:rsidR="00711C95">
        <w:fldChar w:fldCharType="end"/>
      </w:r>
      <w:r>
        <w:t xml:space="preserve"> </w:t>
      </w:r>
      <w:r w:rsidRPr="00102A6A">
        <w:t>served</w:t>
      </w:r>
      <w:r w:rsidRPr="00077879">
        <w:t xml:space="preserve"> as the foundation for the recommendations detailed in the subsequent sections. </w:t>
      </w:r>
      <w:r>
        <w:t xml:space="preserve">The quantitative data analysis in the existing conditions section and market assessment, in combination with the qualitative feedback from the public and stakeholder outreach, provided the basis for these recommendations. They were further augmented by staff review to confirm applicability to operational realities and ensure alignment with other planning documents (e.g., regional </w:t>
      </w:r>
      <w:r w:rsidR="008C0B86">
        <w:t>long-range transportation plan</w:t>
      </w:r>
      <w:r>
        <w:t xml:space="preserve">). </w:t>
      </w:r>
    </w:p>
    <w:p w14:paraId="27FCAE5E" w14:textId="18BEE381" w:rsidR="00F8532A" w:rsidRPr="000E791B" w:rsidRDefault="00F8532A" w:rsidP="00F8532A">
      <w:pPr>
        <w:pStyle w:val="BodyText"/>
      </w:pPr>
      <w:r w:rsidRPr="00077879">
        <w:t xml:space="preserve">The recommendations are organized into categories, </w:t>
      </w:r>
      <w:r w:rsidRPr="00711325">
        <w:t>including service, capital, policy, performance, coordination, additional studies, and other (</w:t>
      </w:r>
      <w:r w:rsidR="00FD3C15">
        <w:fldChar w:fldCharType="begin"/>
      </w:r>
      <w:r w:rsidR="00FD3C15">
        <w:instrText xml:space="preserve"> REF _Ref216176636 \h </w:instrText>
      </w:r>
      <w:r w:rsidR="00FD3C15">
        <w:fldChar w:fldCharType="separate"/>
      </w:r>
      <w:r w:rsidR="00E4623A" w:rsidRPr="00754BBA">
        <w:t xml:space="preserve">Table </w:t>
      </w:r>
      <w:r w:rsidR="00E4623A">
        <w:rPr>
          <w:noProof/>
        </w:rPr>
        <w:t>32</w:t>
      </w:r>
      <w:r w:rsidR="00FD3C15">
        <w:fldChar w:fldCharType="end"/>
      </w:r>
      <w:r w:rsidR="00FD3C15">
        <w:t>).</w:t>
      </w:r>
      <w:r w:rsidRPr="00077879">
        <w:t xml:space="preserve"> For recommendations that fall under multiple categories, a note in the final column highlights their cross-listing.</w:t>
      </w:r>
    </w:p>
    <w:p w14:paraId="23BA13A2" w14:textId="38323E9D" w:rsidR="00F8532A" w:rsidRPr="00754BBA" w:rsidRDefault="00F8532A" w:rsidP="00F8532A">
      <w:pPr>
        <w:pStyle w:val="Caption"/>
      </w:pPr>
      <w:bookmarkStart w:id="467" w:name="_Ref216176636"/>
      <w:bookmarkStart w:id="468" w:name="_Toc222142787"/>
      <w:r w:rsidRPr="00754BBA">
        <w:lastRenderedPageBreak/>
        <w:t xml:space="preserve">Table </w:t>
      </w:r>
      <w:r w:rsidRPr="00754BBA">
        <w:fldChar w:fldCharType="begin"/>
      </w:r>
      <w:r w:rsidRPr="00754BBA">
        <w:instrText xml:space="preserve"> SEQ Table \* ARABIC </w:instrText>
      </w:r>
      <w:r w:rsidRPr="00754BBA">
        <w:fldChar w:fldCharType="separate"/>
      </w:r>
      <w:r w:rsidR="00E4623A">
        <w:rPr>
          <w:noProof/>
        </w:rPr>
        <w:t>32</w:t>
      </w:r>
      <w:r w:rsidRPr="00754BBA">
        <w:fldChar w:fldCharType="end"/>
      </w:r>
      <w:bookmarkEnd w:id="467"/>
      <w:r w:rsidRPr="00754BBA">
        <w:t>. Recommendations Categories</w:t>
      </w:r>
      <w:bookmarkEnd w:id="468"/>
    </w:p>
    <w:tbl>
      <w:tblPr>
        <w:tblStyle w:val="TableGrid"/>
        <w:tblW w:w="5000" w:type="pct"/>
        <w:tblBorders>
          <w:left w:val="none" w:sz="0" w:space="0" w:color="auto"/>
          <w:right w:val="none" w:sz="0" w:space="0" w:color="auto"/>
        </w:tblBorders>
        <w:tblLook w:val="04A0" w:firstRow="1" w:lastRow="0" w:firstColumn="1" w:lastColumn="0" w:noHBand="0" w:noVBand="1"/>
      </w:tblPr>
      <w:tblGrid>
        <w:gridCol w:w="1852"/>
        <w:gridCol w:w="7508"/>
      </w:tblGrid>
      <w:tr w:rsidR="00F8532A" w:rsidRPr="00754BBA" w14:paraId="79FBDFDC" w14:textId="77777777" w:rsidTr="00301A2F">
        <w:trPr>
          <w:cnfStyle w:val="100000000000" w:firstRow="1" w:lastRow="0" w:firstColumn="0" w:lastColumn="0" w:oddVBand="0" w:evenVBand="0" w:oddHBand="0" w:evenHBand="0" w:firstRowFirstColumn="0" w:firstRowLastColumn="0" w:lastRowFirstColumn="0" w:lastRowLastColumn="0"/>
          <w:cantSplit/>
          <w:trHeight w:val="300"/>
          <w:tblHeader/>
        </w:trPr>
        <w:tc>
          <w:tcPr>
            <w:tcW w:w="1710" w:type="dxa"/>
            <w:tcBorders>
              <w:bottom w:val="single" w:sz="24" w:space="0" w:color="auto"/>
            </w:tcBorders>
          </w:tcPr>
          <w:p w14:paraId="348FEC45" w14:textId="77777777" w:rsidR="00F8532A" w:rsidRPr="00754BBA" w:rsidRDefault="00F8532A">
            <w:pPr>
              <w:pStyle w:val="TableHeading"/>
            </w:pPr>
            <w:r w:rsidRPr="00754BBA">
              <w:t>Category</w:t>
            </w:r>
          </w:p>
        </w:tc>
        <w:tc>
          <w:tcPr>
            <w:tcW w:w="6930" w:type="dxa"/>
            <w:tcBorders>
              <w:bottom w:val="single" w:sz="24" w:space="0" w:color="auto"/>
            </w:tcBorders>
          </w:tcPr>
          <w:p w14:paraId="1067D24F" w14:textId="77777777" w:rsidR="00F8532A" w:rsidRPr="00754BBA" w:rsidRDefault="00F8532A">
            <w:pPr>
              <w:pStyle w:val="TableHeadingRight"/>
              <w:jc w:val="left"/>
            </w:pPr>
            <w:r w:rsidRPr="00754BBA">
              <w:t>Description</w:t>
            </w:r>
          </w:p>
        </w:tc>
      </w:tr>
      <w:tr w:rsidR="00F8532A" w14:paraId="757927D9" w14:textId="77777777" w:rsidTr="00301A2F">
        <w:trPr>
          <w:cantSplit/>
          <w:trHeight w:val="300"/>
        </w:trPr>
        <w:tc>
          <w:tcPr>
            <w:tcW w:w="1710" w:type="dxa"/>
            <w:tcBorders>
              <w:top w:val="single" w:sz="24" w:space="0" w:color="auto"/>
            </w:tcBorders>
          </w:tcPr>
          <w:p w14:paraId="4EC7FFD8" w14:textId="77777777" w:rsidR="00F8532A" w:rsidRDefault="00F8532A">
            <w:pPr>
              <w:pStyle w:val="TableBody"/>
            </w:pPr>
            <w:r>
              <w:t>Service</w:t>
            </w:r>
          </w:p>
        </w:tc>
        <w:tc>
          <w:tcPr>
            <w:tcW w:w="6930" w:type="dxa"/>
            <w:tcBorders>
              <w:top w:val="single" w:sz="24" w:space="0" w:color="auto"/>
            </w:tcBorders>
          </w:tcPr>
          <w:p w14:paraId="69AEE44C" w14:textId="77777777" w:rsidR="00F8532A" w:rsidRDefault="00F8532A">
            <w:pPr>
              <w:pStyle w:val="TableBody"/>
            </w:pPr>
            <w:r>
              <w:t>Service recommendations deal with specific routing or other operational considerations of day-to-day provision of service.</w:t>
            </w:r>
          </w:p>
        </w:tc>
      </w:tr>
      <w:tr w:rsidR="00F8532A" w14:paraId="5719F758" w14:textId="77777777" w:rsidTr="00301A2F">
        <w:trPr>
          <w:cantSplit/>
          <w:trHeight w:val="300"/>
        </w:trPr>
        <w:tc>
          <w:tcPr>
            <w:tcW w:w="1710" w:type="dxa"/>
            <w:tcBorders>
              <w:bottom w:val="single" w:sz="4" w:space="0" w:color="auto"/>
            </w:tcBorders>
          </w:tcPr>
          <w:p w14:paraId="43FAB3C8" w14:textId="77777777" w:rsidR="00F8532A" w:rsidRDefault="00F8532A">
            <w:pPr>
              <w:pStyle w:val="TableBody"/>
            </w:pPr>
            <w:r>
              <w:t>Capital</w:t>
            </w:r>
          </w:p>
        </w:tc>
        <w:tc>
          <w:tcPr>
            <w:tcW w:w="6930" w:type="dxa"/>
            <w:tcBorders>
              <w:bottom w:val="single" w:sz="4" w:space="0" w:color="auto"/>
            </w:tcBorders>
          </w:tcPr>
          <w:p w14:paraId="03CFD48E" w14:textId="77777777" w:rsidR="00F8532A" w:rsidRDefault="00F8532A">
            <w:pPr>
              <w:pStyle w:val="TableBody"/>
            </w:pPr>
            <w:r>
              <w:t>Capital recommendations deal with the purchase or management of equipment, rolling stock, facilities, technology, or other assets.</w:t>
            </w:r>
          </w:p>
        </w:tc>
      </w:tr>
      <w:tr w:rsidR="00F8532A" w14:paraId="7F6F7206" w14:textId="77777777" w:rsidTr="00301A2F">
        <w:trPr>
          <w:cantSplit/>
          <w:trHeight w:val="300"/>
        </w:trPr>
        <w:tc>
          <w:tcPr>
            <w:tcW w:w="1710" w:type="dxa"/>
          </w:tcPr>
          <w:p w14:paraId="1A32C7CF" w14:textId="77777777" w:rsidR="00F8532A" w:rsidRDefault="00F8532A">
            <w:pPr>
              <w:pStyle w:val="TableBody"/>
            </w:pPr>
            <w:r>
              <w:t>Policy</w:t>
            </w:r>
          </w:p>
        </w:tc>
        <w:tc>
          <w:tcPr>
            <w:tcW w:w="6930" w:type="dxa"/>
          </w:tcPr>
          <w:p w14:paraId="292805B3" w14:textId="77777777" w:rsidR="00F8532A" w:rsidRDefault="00F8532A">
            <w:pPr>
              <w:pStyle w:val="TableBody"/>
            </w:pPr>
            <w:r>
              <w:t>Policy recommendations deal with practices and standards adopted by the transit agency to guide how the organization functions.</w:t>
            </w:r>
          </w:p>
        </w:tc>
      </w:tr>
      <w:tr w:rsidR="00F8532A" w14:paraId="0A90A0FA" w14:textId="77777777" w:rsidTr="00301A2F">
        <w:trPr>
          <w:cantSplit/>
          <w:trHeight w:val="300"/>
        </w:trPr>
        <w:tc>
          <w:tcPr>
            <w:tcW w:w="1710" w:type="dxa"/>
          </w:tcPr>
          <w:p w14:paraId="717653C0" w14:textId="77777777" w:rsidR="00F8532A" w:rsidRDefault="00F8532A">
            <w:pPr>
              <w:pStyle w:val="TableBody"/>
            </w:pPr>
            <w:r>
              <w:t>Performance</w:t>
            </w:r>
          </w:p>
        </w:tc>
        <w:tc>
          <w:tcPr>
            <w:tcW w:w="6930" w:type="dxa"/>
          </w:tcPr>
          <w:p w14:paraId="6377EB74" w14:textId="77777777" w:rsidR="00F8532A" w:rsidRDefault="00F8532A">
            <w:pPr>
              <w:pStyle w:val="TableBody"/>
            </w:pPr>
            <w:r>
              <w:t>Performance recommendations deal with the systems and protocols for monitoring agency operations.</w:t>
            </w:r>
          </w:p>
        </w:tc>
      </w:tr>
      <w:tr w:rsidR="00F8532A" w14:paraId="0CCE6ABA" w14:textId="77777777" w:rsidTr="00301A2F">
        <w:trPr>
          <w:cantSplit/>
          <w:trHeight w:val="300"/>
        </w:trPr>
        <w:tc>
          <w:tcPr>
            <w:tcW w:w="1710" w:type="dxa"/>
          </w:tcPr>
          <w:p w14:paraId="697C5682" w14:textId="77777777" w:rsidR="00F8532A" w:rsidRDefault="00F8532A">
            <w:pPr>
              <w:pStyle w:val="TableBody"/>
            </w:pPr>
            <w:r>
              <w:t>Coordination</w:t>
            </w:r>
          </w:p>
        </w:tc>
        <w:tc>
          <w:tcPr>
            <w:tcW w:w="6930" w:type="dxa"/>
          </w:tcPr>
          <w:p w14:paraId="620FA233" w14:textId="77777777" w:rsidR="00F8532A" w:rsidRDefault="00F8532A">
            <w:pPr>
              <w:pStyle w:val="TableBody"/>
            </w:pPr>
            <w:r>
              <w:t>Coordination recommendations deal with communications between the transit agency and other regional and statewide partners.</w:t>
            </w:r>
          </w:p>
        </w:tc>
      </w:tr>
      <w:tr w:rsidR="00F8532A" w14:paraId="30C1271D" w14:textId="77777777" w:rsidTr="00301A2F">
        <w:trPr>
          <w:cantSplit/>
          <w:trHeight w:val="300"/>
        </w:trPr>
        <w:tc>
          <w:tcPr>
            <w:tcW w:w="1710" w:type="dxa"/>
          </w:tcPr>
          <w:p w14:paraId="65E12022" w14:textId="77777777" w:rsidR="00F8532A" w:rsidRDefault="00F8532A">
            <w:pPr>
              <w:pStyle w:val="TableBody"/>
            </w:pPr>
            <w:r>
              <w:t>Additional Studies</w:t>
            </w:r>
          </w:p>
        </w:tc>
        <w:tc>
          <w:tcPr>
            <w:tcW w:w="6930" w:type="dxa"/>
          </w:tcPr>
          <w:p w14:paraId="089AABE5" w14:textId="77777777" w:rsidR="00F8532A" w:rsidRDefault="00F8532A">
            <w:pPr>
              <w:pStyle w:val="TableBody"/>
            </w:pPr>
            <w:r>
              <w:t xml:space="preserve">Studies recommendations deal with needs that require further examination </w:t>
            </w:r>
            <w:proofErr w:type="gramStart"/>
            <w:r>
              <w:t>in order to</w:t>
            </w:r>
            <w:proofErr w:type="gramEnd"/>
            <w:r>
              <w:t xml:space="preserve"> make an informed decision.</w:t>
            </w:r>
          </w:p>
        </w:tc>
      </w:tr>
      <w:tr w:rsidR="00F8532A" w14:paraId="2F77EF58" w14:textId="77777777" w:rsidTr="00301A2F">
        <w:trPr>
          <w:cantSplit/>
          <w:trHeight w:val="300"/>
        </w:trPr>
        <w:tc>
          <w:tcPr>
            <w:tcW w:w="1710" w:type="dxa"/>
          </w:tcPr>
          <w:p w14:paraId="7D0662D7" w14:textId="77777777" w:rsidR="00F8532A" w:rsidRDefault="00F8532A">
            <w:pPr>
              <w:pStyle w:val="TableBody"/>
            </w:pPr>
            <w:r>
              <w:t>Other</w:t>
            </w:r>
          </w:p>
        </w:tc>
        <w:tc>
          <w:tcPr>
            <w:tcW w:w="6930" w:type="dxa"/>
          </w:tcPr>
          <w:p w14:paraId="790AD41A" w14:textId="77777777" w:rsidR="00F8532A" w:rsidRDefault="00F8532A">
            <w:pPr>
              <w:pStyle w:val="TableBody"/>
            </w:pPr>
            <w:r>
              <w:t>Other recommendations deal with issues not addressed by the other categories.</w:t>
            </w:r>
          </w:p>
        </w:tc>
      </w:tr>
    </w:tbl>
    <w:p w14:paraId="36CEB525" w14:textId="77777777" w:rsidR="00F8532A" w:rsidRPr="00754BBA" w:rsidRDefault="00F8532A" w:rsidP="00F8532A">
      <w:pPr>
        <w:pStyle w:val="Heading3"/>
      </w:pPr>
      <w:bookmarkStart w:id="469" w:name="_Toc222142689"/>
      <w:bookmarkStart w:id="470" w:name="_Ref212551969"/>
      <w:r w:rsidRPr="00754BBA">
        <w:t>Service Recommendations</w:t>
      </w:r>
      <w:bookmarkEnd w:id="469"/>
    </w:p>
    <w:p w14:paraId="3308198B" w14:textId="1D3960A5" w:rsidR="00F8532A" w:rsidRPr="00443FDA" w:rsidRDefault="00F8532A" w:rsidP="00F8532A">
      <w:pPr>
        <w:pStyle w:val="BodyText"/>
      </w:pPr>
      <w:r w:rsidRPr="00846CDB">
        <w:t xml:space="preserve">Service recommendations for SRTA focus on changes to service, either by changing span of service, </w:t>
      </w:r>
      <w:proofErr w:type="gramStart"/>
      <w:r w:rsidRPr="00846CDB">
        <w:t>expanding</w:t>
      </w:r>
      <w:proofErr w:type="gramEnd"/>
      <w:r w:rsidRPr="00846CDB">
        <w:t xml:space="preserve"> to new destinations, </w:t>
      </w:r>
      <w:r w:rsidR="002F6D93">
        <w:t>or</w:t>
      </w:r>
      <w:r w:rsidRPr="00846CDB">
        <w:t xml:space="preserve"> maintaining quality of service (</w:t>
      </w:r>
      <w:r w:rsidR="008234A8">
        <w:fldChar w:fldCharType="begin"/>
      </w:r>
      <w:r w:rsidR="008234A8">
        <w:instrText xml:space="preserve"> REF _Ref216176660 \h </w:instrText>
      </w:r>
      <w:r w:rsidR="008234A8">
        <w:fldChar w:fldCharType="separate"/>
      </w:r>
      <w:r w:rsidR="00E4623A" w:rsidRPr="00754BBA">
        <w:t xml:space="preserve">Table </w:t>
      </w:r>
      <w:r w:rsidR="00E4623A">
        <w:rPr>
          <w:noProof/>
        </w:rPr>
        <w:t>33</w:t>
      </w:r>
      <w:r w:rsidR="008234A8">
        <w:fldChar w:fldCharType="end"/>
      </w:r>
      <w:r w:rsidRPr="00846CDB">
        <w:t>).</w:t>
      </w:r>
      <w:r w:rsidRPr="00E82818">
        <w:t xml:space="preserve"> </w:t>
      </w:r>
      <w:r>
        <w:t xml:space="preserve">The growth of microtransit demand has prompted SRTA to focus on how this affects capital needs, staff requirements, and other resources. </w:t>
      </w:r>
      <w:r w:rsidR="00EE6AD7">
        <w:t>SRTA</w:t>
      </w:r>
      <w:r>
        <w:t xml:space="preserve"> is also interested in improving coordination with other services, like MBTA’s South Coast Rail, and to meet the needs of community resources such as UMass Dartmouth.</w:t>
      </w:r>
    </w:p>
    <w:p w14:paraId="58C8BFD0" w14:textId="5F8B525A" w:rsidR="00F8532A" w:rsidRPr="00754BBA" w:rsidRDefault="00F8532A" w:rsidP="00F8532A">
      <w:pPr>
        <w:pStyle w:val="Caption"/>
      </w:pPr>
      <w:bookmarkStart w:id="471" w:name="_Ref216176660"/>
      <w:bookmarkStart w:id="472" w:name="_Toc222142788"/>
      <w:r w:rsidRPr="00754BBA">
        <w:t xml:space="preserve">Table </w:t>
      </w:r>
      <w:r w:rsidRPr="00754BBA">
        <w:fldChar w:fldCharType="begin"/>
      </w:r>
      <w:r w:rsidRPr="00754BBA">
        <w:instrText xml:space="preserve"> SEQ Table \* ARABIC </w:instrText>
      </w:r>
      <w:r w:rsidRPr="00754BBA">
        <w:fldChar w:fldCharType="separate"/>
      </w:r>
      <w:r w:rsidR="00E4623A">
        <w:rPr>
          <w:noProof/>
        </w:rPr>
        <w:t>33</w:t>
      </w:r>
      <w:r w:rsidRPr="00754BBA">
        <w:fldChar w:fldCharType="end"/>
      </w:r>
      <w:bookmarkEnd w:id="470"/>
      <w:bookmarkEnd w:id="471"/>
      <w:r w:rsidRPr="00754BBA">
        <w:t>. Service Recommendations</w:t>
      </w:r>
      <w:bookmarkEnd w:id="472"/>
    </w:p>
    <w:tbl>
      <w:tblPr>
        <w:tblStyle w:val="TableGrid"/>
        <w:tblW w:w="5000" w:type="pct"/>
        <w:tblBorders>
          <w:left w:val="none" w:sz="0" w:space="0" w:color="auto"/>
          <w:right w:val="none" w:sz="0" w:space="0" w:color="auto"/>
        </w:tblBorders>
        <w:tblLook w:val="04A0" w:firstRow="1" w:lastRow="0" w:firstColumn="1" w:lastColumn="0" w:noHBand="0" w:noVBand="1"/>
      </w:tblPr>
      <w:tblGrid>
        <w:gridCol w:w="824"/>
        <w:gridCol w:w="5487"/>
        <w:gridCol w:w="1528"/>
        <w:gridCol w:w="1521"/>
      </w:tblGrid>
      <w:tr w:rsidR="00F8532A" w:rsidRPr="00754BBA" w14:paraId="4E5C8AE4" w14:textId="77777777" w:rsidTr="007363B3">
        <w:trPr>
          <w:cnfStyle w:val="100000000000" w:firstRow="1" w:lastRow="0" w:firstColumn="0" w:lastColumn="0" w:oddVBand="0" w:evenVBand="0" w:oddHBand="0" w:evenHBand="0" w:firstRowFirstColumn="0" w:firstRowLastColumn="0" w:lastRowFirstColumn="0" w:lastRowLastColumn="0"/>
          <w:cantSplit/>
          <w:tblHeader/>
        </w:trPr>
        <w:tc>
          <w:tcPr>
            <w:tcW w:w="824" w:type="dxa"/>
            <w:tcBorders>
              <w:bottom w:val="single" w:sz="24" w:space="0" w:color="auto"/>
            </w:tcBorders>
            <w:vAlign w:val="center"/>
          </w:tcPr>
          <w:p w14:paraId="287371FE" w14:textId="77777777" w:rsidR="00F8532A" w:rsidRPr="00754BBA" w:rsidRDefault="00F8532A">
            <w:pPr>
              <w:pStyle w:val="TableHeading"/>
              <w:jc w:val="center"/>
            </w:pPr>
            <w:r w:rsidRPr="00754BBA">
              <w:t>ID</w:t>
            </w:r>
          </w:p>
        </w:tc>
        <w:tc>
          <w:tcPr>
            <w:tcW w:w="5487" w:type="dxa"/>
            <w:tcBorders>
              <w:bottom w:val="single" w:sz="24" w:space="0" w:color="auto"/>
            </w:tcBorders>
            <w:vAlign w:val="center"/>
          </w:tcPr>
          <w:p w14:paraId="6FE8F889" w14:textId="77777777" w:rsidR="00F8532A" w:rsidRPr="00754BBA" w:rsidRDefault="00F8532A">
            <w:pPr>
              <w:pStyle w:val="TableHeadingRight"/>
              <w:jc w:val="center"/>
            </w:pPr>
            <w:r w:rsidRPr="00754BBA">
              <w:t>Recommendation</w:t>
            </w:r>
          </w:p>
        </w:tc>
        <w:tc>
          <w:tcPr>
            <w:tcW w:w="1528" w:type="dxa"/>
            <w:tcBorders>
              <w:bottom w:val="single" w:sz="24" w:space="0" w:color="auto"/>
            </w:tcBorders>
            <w:vAlign w:val="center"/>
          </w:tcPr>
          <w:p w14:paraId="579382C0" w14:textId="77777777" w:rsidR="00F8532A" w:rsidRPr="00754BBA" w:rsidRDefault="00F8532A">
            <w:pPr>
              <w:pStyle w:val="TableHeadingCenter"/>
            </w:pPr>
            <w:r w:rsidRPr="00754BBA">
              <w:t>Ridership Scenario</w:t>
            </w:r>
          </w:p>
        </w:tc>
        <w:tc>
          <w:tcPr>
            <w:tcW w:w="1521" w:type="dxa"/>
            <w:tcBorders>
              <w:bottom w:val="single" w:sz="24" w:space="0" w:color="auto"/>
            </w:tcBorders>
            <w:vAlign w:val="center"/>
          </w:tcPr>
          <w:p w14:paraId="510BD7A4" w14:textId="3920FDB4" w:rsidR="00F8532A" w:rsidRPr="00754BBA" w:rsidRDefault="00F8532A">
            <w:pPr>
              <w:pStyle w:val="TableHeadingCenter"/>
            </w:pPr>
            <w:r w:rsidRPr="00754BBA">
              <w:t xml:space="preserve">Also in </w:t>
            </w:r>
            <w:r w:rsidR="00CC6C5F">
              <w:t>Category</w:t>
            </w:r>
            <w:r w:rsidRPr="00754BBA">
              <w:t>...</w:t>
            </w:r>
          </w:p>
        </w:tc>
      </w:tr>
      <w:tr w:rsidR="00F8532A" w14:paraId="161D73FB" w14:textId="77777777" w:rsidTr="007363B3">
        <w:trPr>
          <w:cantSplit/>
        </w:trPr>
        <w:tc>
          <w:tcPr>
            <w:tcW w:w="824" w:type="dxa"/>
            <w:tcBorders>
              <w:top w:val="single" w:sz="24" w:space="0" w:color="auto"/>
            </w:tcBorders>
            <w:vAlign w:val="center"/>
          </w:tcPr>
          <w:p w14:paraId="4F491E46" w14:textId="77777777" w:rsidR="00F8532A" w:rsidRPr="008C0BE6" w:rsidRDefault="00F8532A">
            <w:pPr>
              <w:pStyle w:val="TableBody"/>
              <w:jc w:val="center"/>
              <w:rPr>
                <w:highlight w:val="yellow"/>
              </w:rPr>
            </w:pPr>
            <w:r w:rsidRPr="008C0BE6">
              <w:rPr>
                <w:color w:val="000000"/>
                <w:szCs w:val="22"/>
              </w:rPr>
              <w:t>1</w:t>
            </w:r>
          </w:p>
        </w:tc>
        <w:tc>
          <w:tcPr>
            <w:tcW w:w="5487" w:type="dxa"/>
            <w:tcBorders>
              <w:top w:val="single" w:sz="24" w:space="0" w:color="auto"/>
            </w:tcBorders>
            <w:vAlign w:val="center"/>
          </w:tcPr>
          <w:p w14:paraId="431B4E47" w14:textId="7791E825" w:rsidR="00F8532A" w:rsidRPr="008C0BE6" w:rsidRDefault="00F8532A">
            <w:pPr>
              <w:pStyle w:val="TableBodyRight"/>
              <w:jc w:val="left"/>
              <w:rPr>
                <w:highlight w:val="yellow"/>
              </w:rPr>
            </w:pPr>
            <w:r w:rsidRPr="008C0BE6">
              <w:rPr>
                <w:color w:val="000000"/>
                <w:szCs w:val="22"/>
              </w:rPr>
              <w:t>Build from prior planning studies</w:t>
            </w:r>
            <w:r w:rsidR="008C0B86">
              <w:rPr>
                <w:color w:val="000000"/>
                <w:szCs w:val="22"/>
              </w:rPr>
              <w:t>;</w:t>
            </w:r>
            <w:r w:rsidRPr="008C0BE6">
              <w:rPr>
                <w:color w:val="000000"/>
                <w:szCs w:val="22"/>
              </w:rPr>
              <w:t xml:space="preserve"> define actionable next steps for service changes</w:t>
            </w:r>
          </w:p>
        </w:tc>
        <w:tc>
          <w:tcPr>
            <w:tcW w:w="1528" w:type="dxa"/>
            <w:tcBorders>
              <w:top w:val="single" w:sz="24" w:space="0" w:color="auto"/>
            </w:tcBorders>
            <w:vAlign w:val="center"/>
          </w:tcPr>
          <w:p w14:paraId="0996D463" w14:textId="77777777" w:rsidR="00F8532A" w:rsidRPr="00443FDA" w:rsidRDefault="00F8532A">
            <w:pPr>
              <w:pStyle w:val="TableBodyCenter"/>
              <w:rPr>
                <w:highlight w:val="yellow"/>
              </w:rPr>
            </w:pPr>
            <w:r w:rsidRPr="004D4E05">
              <w:t>Core</w:t>
            </w:r>
          </w:p>
        </w:tc>
        <w:tc>
          <w:tcPr>
            <w:tcW w:w="1521" w:type="dxa"/>
            <w:tcBorders>
              <w:top w:val="single" w:sz="24" w:space="0" w:color="auto"/>
            </w:tcBorders>
            <w:vAlign w:val="center"/>
          </w:tcPr>
          <w:p w14:paraId="7A5E7E3A" w14:textId="77777777" w:rsidR="00F8532A" w:rsidRPr="00443FDA" w:rsidRDefault="00F8532A">
            <w:pPr>
              <w:pStyle w:val="TableBodyCenter"/>
              <w:rPr>
                <w:highlight w:val="yellow"/>
              </w:rPr>
            </w:pPr>
            <w:r w:rsidRPr="006F2AB4">
              <w:t>Policy</w:t>
            </w:r>
          </w:p>
        </w:tc>
      </w:tr>
      <w:tr w:rsidR="00F8532A" w14:paraId="6A4E9897" w14:textId="77777777" w:rsidTr="007363B3">
        <w:trPr>
          <w:cantSplit/>
        </w:trPr>
        <w:tc>
          <w:tcPr>
            <w:tcW w:w="824" w:type="dxa"/>
            <w:tcBorders>
              <w:bottom w:val="single" w:sz="4" w:space="0" w:color="auto"/>
            </w:tcBorders>
            <w:vAlign w:val="center"/>
          </w:tcPr>
          <w:p w14:paraId="02F70FDF" w14:textId="77777777" w:rsidR="00F8532A" w:rsidRPr="008C0BE6" w:rsidRDefault="00F8532A">
            <w:pPr>
              <w:pStyle w:val="TableBullet"/>
              <w:numPr>
                <w:ilvl w:val="0"/>
                <w:numId w:val="0"/>
              </w:numPr>
              <w:jc w:val="center"/>
            </w:pPr>
            <w:r w:rsidRPr="008C0BE6">
              <w:rPr>
                <w:color w:val="000000"/>
                <w:szCs w:val="22"/>
              </w:rPr>
              <w:t>2</w:t>
            </w:r>
          </w:p>
        </w:tc>
        <w:tc>
          <w:tcPr>
            <w:tcW w:w="5487" w:type="dxa"/>
            <w:tcBorders>
              <w:bottom w:val="single" w:sz="4" w:space="0" w:color="auto"/>
            </w:tcBorders>
            <w:vAlign w:val="center"/>
          </w:tcPr>
          <w:p w14:paraId="5B288D84" w14:textId="77777777" w:rsidR="00F8532A" w:rsidRPr="008C0BE6" w:rsidRDefault="00F8532A">
            <w:pPr>
              <w:pStyle w:val="TableBody"/>
            </w:pPr>
            <w:r w:rsidRPr="008C0BE6">
              <w:rPr>
                <w:color w:val="000000"/>
                <w:szCs w:val="22"/>
              </w:rPr>
              <w:t xml:space="preserve">Assess costs and operational impacts of running later fixed route service and determine </w:t>
            </w:r>
            <w:proofErr w:type="gramStart"/>
            <w:r w:rsidRPr="008C0BE6">
              <w:rPr>
                <w:color w:val="000000"/>
                <w:szCs w:val="22"/>
              </w:rPr>
              <w:t>future plans</w:t>
            </w:r>
            <w:proofErr w:type="gramEnd"/>
            <w:r w:rsidRPr="008C0BE6">
              <w:rPr>
                <w:color w:val="000000"/>
                <w:szCs w:val="22"/>
              </w:rPr>
              <w:t xml:space="preserve"> for implementation</w:t>
            </w:r>
          </w:p>
        </w:tc>
        <w:tc>
          <w:tcPr>
            <w:tcW w:w="1528" w:type="dxa"/>
            <w:tcBorders>
              <w:bottom w:val="single" w:sz="4" w:space="0" w:color="auto"/>
            </w:tcBorders>
            <w:vAlign w:val="center"/>
          </w:tcPr>
          <w:p w14:paraId="3DC9E0F0" w14:textId="77777777" w:rsidR="00F8532A" w:rsidRDefault="00F8532A">
            <w:pPr>
              <w:pStyle w:val="TableBody"/>
              <w:jc w:val="center"/>
            </w:pPr>
            <w:r>
              <w:t>Medium, High</w:t>
            </w:r>
          </w:p>
        </w:tc>
        <w:tc>
          <w:tcPr>
            <w:tcW w:w="1521" w:type="dxa"/>
            <w:tcBorders>
              <w:bottom w:val="single" w:sz="4" w:space="0" w:color="auto"/>
            </w:tcBorders>
            <w:vAlign w:val="center"/>
          </w:tcPr>
          <w:p w14:paraId="04C73BD2" w14:textId="77777777" w:rsidR="00F8532A" w:rsidRDefault="00F8532A">
            <w:pPr>
              <w:pStyle w:val="TableBody"/>
              <w:jc w:val="center"/>
            </w:pPr>
            <w:r>
              <w:t>Additional Studies</w:t>
            </w:r>
          </w:p>
        </w:tc>
      </w:tr>
      <w:tr w:rsidR="00EB3AAB" w14:paraId="1751166D" w14:textId="77777777" w:rsidTr="007363B3">
        <w:trPr>
          <w:cantSplit/>
        </w:trPr>
        <w:tc>
          <w:tcPr>
            <w:tcW w:w="824" w:type="dxa"/>
            <w:tcBorders>
              <w:bottom w:val="single" w:sz="4" w:space="0" w:color="auto"/>
            </w:tcBorders>
            <w:vAlign w:val="center"/>
          </w:tcPr>
          <w:p w14:paraId="358F4B20" w14:textId="6F1FDC07" w:rsidR="00EB3AAB" w:rsidRPr="008C0BE6" w:rsidRDefault="00EB3AAB" w:rsidP="00EB3AAB">
            <w:pPr>
              <w:pStyle w:val="TableBullet"/>
              <w:numPr>
                <w:ilvl w:val="0"/>
                <w:numId w:val="0"/>
              </w:numPr>
              <w:jc w:val="center"/>
              <w:rPr>
                <w:color w:val="000000"/>
                <w:szCs w:val="22"/>
              </w:rPr>
            </w:pPr>
            <w:r>
              <w:rPr>
                <w:color w:val="000000"/>
                <w:szCs w:val="22"/>
              </w:rPr>
              <w:t>3</w:t>
            </w:r>
          </w:p>
        </w:tc>
        <w:tc>
          <w:tcPr>
            <w:tcW w:w="5487" w:type="dxa"/>
            <w:tcBorders>
              <w:bottom w:val="single" w:sz="4" w:space="0" w:color="auto"/>
            </w:tcBorders>
            <w:vAlign w:val="center"/>
          </w:tcPr>
          <w:p w14:paraId="5541D16E" w14:textId="290808F0" w:rsidR="00EB3AAB" w:rsidRPr="008C0BE6" w:rsidRDefault="00EB3AAB" w:rsidP="00EB3AAB">
            <w:pPr>
              <w:pStyle w:val="TableBody"/>
              <w:rPr>
                <w:color w:val="000000"/>
                <w:szCs w:val="22"/>
              </w:rPr>
            </w:pPr>
            <w:r w:rsidRPr="008C0BE6">
              <w:rPr>
                <w:color w:val="000000"/>
                <w:szCs w:val="22"/>
              </w:rPr>
              <w:t>Assess costs</w:t>
            </w:r>
            <w:r>
              <w:rPr>
                <w:color w:val="000000"/>
                <w:szCs w:val="22"/>
              </w:rPr>
              <w:t xml:space="preserve">, </w:t>
            </w:r>
            <w:r w:rsidRPr="008C0BE6">
              <w:rPr>
                <w:color w:val="000000"/>
                <w:szCs w:val="22"/>
              </w:rPr>
              <w:t>operational impacts</w:t>
            </w:r>
            <w:r>
              <w:rPr>
                <w:color w:val="000000"/>
                <w:szCs w:val="22"/>
              </w:rPr>
              <w:t>, and implementation strategies for increasing fixed route service frequency, with a goal of half hour headways systemwide</w:t>
            </w:r>
          </w:p>
        </w:tc>
        <w:tc>
          <w:tcPr>
            <w:tcW w:w="1528" w:type="dxa"/>
            <w:tcBorders>
              <w:bottom w:val="single" w:sz="4" w:space="0" w:color="auto"/>
            </w:tcBorders>
            <w:vAlign w:val="center"/>
          </w:tcPr>
          <w:p w14:paraId="590C5BC0" w14:textId="66FE7F7E" w:rsidR="00EB3AAB" w:rsidRDefault="00EB3AAB" w:rsidP="00EB3AAB">
            <w:pPr>
              <w:pStyle w:val="TableBody"/>
              <w:jc w:val="center"/>
            </w:pPr>
            <w:r>
              <w:t>Medium, High</w:t>
            </w:r>
          </w:p>
        </w:tc>
        <w:tc>
          <w:tcPr>
            <w:tcW w:w="1521" w:type="dxa"/>
            <w:tcBorders>
              <w:bottom w:val="single" w:sz="4" w:space="0" w:color="auto"/>
            </w:tcBorders>
            <w:vAlign w:val="center"/>
          </w:tcPr>
          <w:p w14:paraId="4A28B914" w14:textId="4C6E0520" w:rsidR="00EB3AAB" w:rsidRDefault="00EB3AAB" w:rsidP="00EB3AAB">
            <w:pPr>
              <w:pStyle w:val="TableBody"/>
              <w:jc w:val="center"/>
            </w:pPr>
            <w:r>
              <w:t>Additional Studies</w:t>
            </w:r>
          </w:p>
        </w:tc>
      </w:tr>
      <w:tr w:rsidR="00EB3AAB" w14:paraId="436B982C" w14:textId="77777777" w:rsidTr="007363B3">
        <w:trPr>
          <w:cantSplit/>
        </w:trPr>
        <w:tc>
          <w:tcPr>
            <w:tcW w:w="824" w:type="dxa"/>
            <w:vAlign w:val="center"/>
          </w:tcPr>
          <w:p w14:paraId="6440C6A0" w14:textId="1A07B11F" w:rsidR="00EB3AAB" w:rsidRPr="00E16612" w:rsidRDefault="00A315DF" w:rsidP="00EB3AAB">
            <w:pPr>
              <w:pStyle w:val="TableBody"/>
              <w:jc w:val="center"/>
            </w:pPr>
            <w:r w:rsidRPr="004D39ED">
              <w:rPr>
                <w:color w:val="000000"/>
                <w:szCs w:val="22"/>
              </w:rPr>
              <w:t>4</w:t>
            </w:r>
          </w:p>
        </w:tc>
        <w:tc>
          <w:tcPr>
            <w:tcW w:w="5487" w:type="dxa"/>
            <w:vAlign w:val="center"/>
          </w:tcPr>
          <w:p w14:paraId="2410C5F0" w14:textId="0F84335B" w:rsidR="00EB3AAB" w:rsidRPr="008C0BE6" w:rsidRDefault="00EB3AAB" w:rsidP="00EB3AAB">
            <w:pPr>
              <w:pStyle w:val="TableBody"/>
            </w:pPr>
            <w:r w:rsidRPr="008C0BE6">
              <w:rPr>
                <w:color w:val="000000"/>
                <w:szCs w:val="22"/>
              </w:rPr>
              <w:t>Continue to offer fare</w:t>
            </w:r>
            <w:r>
              <w:rPr>
                <w:color w:val="000000"/>
                <w:szCs w:val="22"/>
              </w:rPr>
              <w:t>-</w:t>
            </w:r>
            <w:r w:rsidRPr="008C0BE6">
              <w:rPr>
                <w:color w:val="000000"/>
                <w:szCs w:val="22"/>
              </w:rPr>
              <w:t>free fixed route services subject to sustained state funding</w:t>
            </w:r>
          </w:p>
        </w:tc>
        <w:tc>
          <w:tcPr>
            <w:tcW w:w="1528" w:type="dxa"/>
            <w:vAlign w:val="center"/>
          </w:tcPr>
          <w:p w14:paraId="32864B8D" w14:textId="77777777" w:rsidR="00EB3AAB" w:rsidRDefault="00EB3AAB" w:rsidP="00EB3AAB">
            <w:pPr>
              <w:pStyle w:val="TableBody"/>
              <w:jc w:val="center"/>
            </w:pPr>
            <w:r>
              <w:t>Core</w:t>
            </w:r>
          </w:p>
        </w:tc>
        <w:tc>
          <w:tcPr>
            <w:tcW w:w="1521" w:type="dxa"/>
            <w:vAlign w:val="center"/>
          </w:tcPr>
          <w:p w14:paraId="650D1F03" w14:textId="77777777" w:rsidR="00EB3AAB" w:rsidRDefault="00EB3AAB" w:rsidP="00EB3AAB">
            <w:pPr>
              <w:pStyle w:val="TableBody"/>
              <w:jc w:val="center"/>
            </w:pPr>
            <w:r>
              <w:t>Policy</w:t>
            </w:r>
          </w:p>
        </w:tc>
      </w:tr>
      <w:tr w:rsidR="00EB3AAB" w14:paraId="2357BC0D" w14:textId="77777777" w:rsidTr="007363B3">
        <w:trPr>
          <w:cantSplit/>
        </w:trPr>
        <w:tc>
          <w:tcPr>
            <w:tcW w:w="824" w:type="dxa"/>
            <w:vAlign w:val="center"/>
          </w:tcPr>
          <w:p w14:paraId="11B9A0E9" w14:textId="3422B1BA" w:rsidR="00EB3AAB" w:rsidRPr="00E16612" w:rsidRDefault="00A315DF" w:rsidP="00EB3AAB">
            <w:pPr>
              <w:pStyle w:val="TableBody"/>
              <w:jc w:val="center"/>
            </w:pPr>
            <w:r w:rsidRPr="004D39ED">
              <w:rPr>
                <w:color w:val="000000"/>
                <w:szCs w:val="22"/>
              </w:rPr>
              <w:t>5</w:t>
            </w:r>
          </w:p>
        </w:tc>
        <w:tc>
          <w:tcPr>
            <w:tcW w:w="5487" w:type="dxa"/>
            <w:vAlign w:val="center"/>
          </w:tcPr>
          <w:p w14:paraId="195EC4B7" w14:textId="77777777" w:rsidR="00EB3AAB" w:rsidRPr="008C0BE6" w:rsidRDefault="00EB3AAB" w:rsidP="00EB3AAB">
            <w:pPr>
              <w:pStyle w:val="TableBody"/>
            </w:pPr>
            <w:r w:rsidRPr="008C0BE6">
              <w:rPr>
                <w:color w:val="000000"/>
                <w:szCs w:val="22"/>
              </w:rPr>
              <w:t>Evaluate local assessment impacts on expanding fixed route service</w:t>
            </w:r>
          </w:p>
        </w:tc>
        <w:tc>
          <w:tcPr>
            <w:tcW w:w="1528" w:type="dxa"/>
            <w:vAlign w:val="center"/>
          </w:tcPr>
          <w:p w14:paraId="63AD718D" w14:textId="51B610DA" w:rsidR="00EB3AAB" w:rsidRDefault="00EB3AAB" w:rsidP="00EB3AAB">
            <w:pPr>
              <w:pStyle w:val="TableBody"/>
              <w:jc w:val="center"/>
            </w:pPr>
            <w:r>
              <w:t>Medium, High</w:t>
            </w:r>
          </w:p>
        </w:tc>
        <w:tc>
          <w:tcPr>
            <w:tcW w:w="1521" w:type="dxa"/>
            <w:vAlign w:val="center"/>
          </w:tcPr>
          <w:p w14:paraId="0FEA1C98" w14:textId="77777777" w:rsidR="00EB3AAB" w:rsidRDefault="00EB3AAB" w:rsidP="00EB3AAB">
            <w:pPr>
              <w:pStyle w:val="TableBody"/>
              <w:jc w:val="center"/>
            </w:pPr>
            <w:r>
              <w:t>Policy</w:t>
            </w:r>
          </w:p>
        </w:tc>
      </w:tr>
      <w:tr w:rsidR="00EB3AAB" w14:paraId="694D4FE9" w14:textId="77777777" w:rsidTr="007363B3">
        <w:trPr>
          <w:cantSplit/>
        </w:trPr>
        <w:tc>
          <w:tcPr>
            <w:tcW w:w="824" w:type="dxa"/>
            <w:vAlign w:val="center"/>
          </w:tcPr>
          <w:p w14:paraId="77D6077A" w14:textId="320900A4" w:rsidR="00EB3AAB" w:rsidRPr="00E16612" w:rsidRDefault="00A315DF" w:rsidP="00EB3AAB">
            <w:pPr>
              <w:pStyle w:val="TableBody"/>
              <w:jc w:val="center"/>
            </w:pPr>
            <w:r w:rsidRPr="004D39ED">
              <w:rPr>
                <w:color w:val="000000"/>
                <w:szCs w:val="22"/>
              </w:rPr>
              <w:lastRenderedPageBreak/>
              <w:t>6</w:t>
            </w:r>
          </w:p>
        </w:tc>
        <w:tc>
          <w:tcPr>
            <w:tcW w:w="5487" w:type="dxa"/>
            <w:vAlign w:val="center"/>
          </w:tcPr>
          <w:p w14:paraId="68E9BB78" w14:textId="77777777" w:rsidR="00EB3AAB" w:rsidRPr="008C0BE6" w:rsidRDefault="00EB3AAB" w:rsidP="00EB3AAB">
            <w:pPr>
              <w:pStyle w:val="TableBody"/>
            </w:pPr>
            <w:r w:rsidRPr="008C0BE6">
              <w:rPr>
                <w:color w:val="000000"/>
                <w:szCs w:val="22"/>
              </w:rPr>
              <w:t>Maintain Sunday service</w:t>
            </w:r>
          </w:p>
        </w:tc>
        <w:tc>
          <w:tcPr>
            <w:tcW w:w="1528" w:type="dxa"/>
            <w:vAlign w:val="center"/>
          </w:tcPr>
          <w:p w14:paraId="69C9D703" w14:textId="77777777" w:rsidR="00EB3AAB" w:rsidRDefault="00EB3AAB" w:rsidP="00EB3AAB">
            <w:pPr>
              <w:pStyle w:val="TableBody"/>
              <w:jc w:val="center"/>
            </w:pPr>
            <w:r>
              <w:t>Medium, High</w:t>
            </w:r>
          </w:p>
        </w:tc>
        <w:tc>
          <w:tcPr>
            <w:tcW w:w="1521" w:type="dxa"/>
            <w:vAlign w:val="center"/>
          </w:tcPr>
          <w:p w14:paraId="7F4A87EB" w14:textId="0C33414E" w:rsidR="00EB3AAB" w:rsidRDefault="00EB3AAB" w:rsidP="00EB3AAB">
            <w:pPr>
              <w:pStyle w:val="TableBodyCenter"/>
            </w:pPr>
            <w:r>
              <w:t>N/A</w:t>
            </w:r>
          </w:p>
        </w:tc>
      </w:tr>
      <w:tr w:rsidR="00EB3AAB" w14:paraId="076BE7D0" w14:textId="77777777" w:rsidTr="007363B3">
        <w:trPr>
          <w:cantSplit/>
        </w:trPr>
        <w:tc>
          <w:tcPr>
            <w:tcW w:w="824" w:type="dxa"/>
            <w:vAlign w:val="center"/>
          </w:tcPr>
          <w:p w14:paraId="55FF7C21" w14:textId="1E6A65C7" w:rsidR="00EB3AAB" w:rsidRPr="00E16612" w:rsidRDefault="00A315DF" w:rsidP="00EB3AAB">
            <w:pPr>
              <w:pStyle w:val="TableBody"/>
              <w:jc w:val="center"/>
            </w:pPr>
            <w:r w:rsidRPr="004D39ED">
              <w:rPr>
                <w:color w:val="000000"/>
                <w:szCs w:val="22"/>
              </w:rPr>
              <w:t>7</w:t>
            </w:r>
          </w:p>
        </w:tc>
        <w:tc>
          <w:tcPr>
            <w:tcW w:w="5487" w:type="dxa"/>
            <w:vAlign w:val="center"/>
          </w:tcPr>
          <w:p w14:paraId="4549D9B3" w14:textId="77777777" w:rsidR="00EB3AAB" w:rsidRPr="008C0BE6" w:rsidRDefault="00EB3AAB" w:rsidP="00EB3AAB">
            <w:pPr>
              <w:pStyle w:val="TableBody"/>
            </w:pPr>
            <w:r w:rsidRPr="008C0BE6">
              <w:rPr>
                <w:color w:val="000000"/>
                <w:szCs w:val="22"/>
              </w:rPr>
              <w:t>Enhance communication with the public about services and policies</w:t>
            </w:r>
          </w:p>
        </w:tc>
        <w:tc>
          <w:tcPr>
            <w:tcW w:w="1528" w:type="dxa"/>
            <w:vAlign w:val="center"/>
          </w:tcPr>
          <w:p w14:paraId="3D318E74" w14:textId="77777777" w:rsidR="00EB3AAB" w:rsidRDefault="00EB3AAB" w:rsidP="00EB3AAB">
            <w:pPr>
              <w:pStyle w:val="TableBody"/>
              <w:jc w:val="center"/>
            </w:pPr>
            <w:r>
              <w:t>Core</w:t>
            </w:r>
          </w:p>
        </w:tc>
        <w:tc>
          <w:tcPr>
            <w:tcW w:w="1521" w:type="dxa"/>
            <w:vAlign w:val="center"/>
          </w:tcPr>
          <w:p w14:paraId="3132DD98" w14:textId="77777777" w:rsidR="00EB3AAB" w:rsidRDefault="00EB3AAB" w:rsidP="00EB3AAB">
            <w:pPr>
              <w:pStyle w:val="TableBody"/>
              <w:jc w:val="center"/>
            </w:pPr>
            <w:r>
              <w:t>Coordination</w:t>
            </w:r>
          </w:p>
        </w:tc>
      </w:tr>
      <w:tr w:rsidR="00EB3AAB" w14:paraId="655CD1B2" w14:textId="77777777" w:rsidTr="007363B3">
        <w:trPr>
          <w:cantSplit/>
        </w:trPr>
        <w:tc>
          <w:tcPr>
            <w:tcW w:w="824" w:type="dxa"/>
            <w:vAlign w:val="center"/>
          </w:tcPr>
          <w:p w14:paraId="51A8D700" w14:textId="72CF40BB" w:rsidR="00EB3AAB" w:rsidRPr="00E16612" w:rsidRDefault="00A315DF" w:rsidP="00EB3AAB">
            <w:pPr>
              <w:pStyle w:val="TableBody"/>
              <w:jc w:val="center"/>
            </w:pPr>
            <w:r w:rsidRPr="004D39ED">
              <w:rPr>
                <w:color w:val="000000"/>
                <w:szCs w:val="22"/>
              </w:rPr>
              <w:t>8</w:t>
            </w:r>
          </w:p>
        </w:tc>
        <w:tc>
          <w:tcPr>
            <w:tcW w:w="5487" w:type="dxa"/>
            <w:vAlign w:val="center"/>
          </w:tcPr>
          <w:p w14:paraId="554CFCEE" w14:textId="77777777" w:rsidR="00EB3AAB" w:rsidRPr="008C0BE6" w:rsidRDefault="00EB3AAB" w:rsidP="00EB3AAB">
            <w:pPr>
              <w:pStyle w:val="TableBody"/>
            </w:pPr>
            <w:r w:rsidRPr="008C0BE6">
              <w:rPr>
                <w:color w:val="000000"/>
                <w:szCs w:val="22"/>
              </w:rPr>
              <w:t>Strategize how to accommodate increased ridership demand for demand response services, including capital needs, staff resources, and service eligibility and application process</w:t>
            </w:r>
          </w:p>
        </w:tc>
        <w:tc>
          <w:tcPr>
            <w:tcW w:w="1528" w:type="dxa"/>
            <w:vAlign w:val="center"/>
          </w:tcPr>
          <w:p w14:paraId="05901FD0" w14:textId="77777777" w:rsidR="00EB3AAB" w:rsidRDefault="00EB3AAB" w:rsidP="00EB3AAB">
            <w:pPr>
              <w:pStyle w:val="TableBody"/>
              <w:jc w:val="center"/>
            </w:pPr>
            <w:r>
              <w:t>High</w:t>
            </w:r>
          </w:p>
        </w:tc>
        <w:tc>
          <w:tcPr>
            <w:tcW w:w="1521" w:type="dxa"/>
            <w:vAlign w:val="center"/>
          </w:tcPr>
          <w:p w14:paraId="052130E1" w14:textId="77777777" w:rsidR="00EB3AAB" w:rsidRDefault="00EB3AAB" w:rsidP="00EB3AAB">
            <w:pPr>
              <w:pStyle w:val="TableBody"/>
              <w:jc w:val="center"/>
            </w:pPr>
            <w:r w:rsidRPr="00975BBA">
              <w:t>Capital, Policy, Performance</w:t>
            </w:r>
          </w:p>
        </w:tc>
      </w:tr>
      <w:tr w:rsidR="00EB3AAB" w14:paraId="70F619CD" w14:textId="77777777" w:rsidTr="007363B3">
        <w:trPr>
          <w:cantSplit/>
        </w:trPr>
        <w:tc>
          <w:tcPr>
            <w:tcW w:w="824" w:type="dxa"/>
            <w:vAlign w:val="center"/>
          </w:tcPr>
          <w:p w14:paraId="34E58F14" w14:textId="13F3440A" w:rsidR="00EB3AAB" w:rsidRPr="00E16612" w:rsidRDefault="00A315DF" w:rsidP="00EB3AAB">
            <w:pPr>
              <w:pStyle w:val="TableBody"/>
              <w:jc w:val="center"/>
            </w:pPr>
            <w:r w:rsidRPr="004D39ED">
              <w:rPr>
                <w:color w:val="000000"/>
                <w:szCs w:val="22"/>
              </w:rPr>
              <w:t>9</w:t>
            </w:r>
          </w:p>
        </w:tc>
        <w:tc>
          <w:tcPr>
            <w:tcW w:w="5487" w:type="dxa"/>
            <w:vAlign w:val="center"/>
          </w:tcPr>
          <w:p w14:paraId="65AEBDF1" w14:textId="77777777" w:rsidR="00EB3AAB" w:rsidRPr="008C0BE6" w:rsidRDefault="00EB3AAB" w:rsidP="00EB3AAB">
            <w:pPr>
              <w:pStyle w:val="TableBody"/>
            </w:pPr>
            <w:r w:rsidRPr="008C0BE6">
              <w:rPr>
                <w:color w:val="000000"/>
                <w:szCs w:val="22"/>
              </w:rPr>
              <w:t>Focus on increasing microtransit service use through targeted advertising and marketing in the community</w:t>
            </w:r>
          </w:p>
        </w:tc>
        <w:tc>
          <w:tcPr>
            <w:tcW w:w="1528" w:type="dxa"/>
            <w:vAlign w:val="center"/>
          </w:tcPr>
          <w:p w14:paraId="7BB9B1EB" w14:textId="77777777" w:rsidR="00EB3AAB" w:rsidRDefault="00EB3AAB" w:rsidP="00EB3AAB">
            <w:pPr>
              <w:pStyle w:val="TableBody"/>
              <w:jc w:val="center"/>
            </w:pPr>
            <w:r>
              <w:t>High</w:t>
            </w:r>
          </w:p>
        </w:tc>
        <w:tc>
          <w:tcPr>
            <w:tcW w:w="1521" w:type="dxa"/>
            <w:vAlign w:val="center"/>
          </w:tcPr>
          <w:p w14:paraId="1DEB8FBD" w14:textId="1E991C90" w:rsidR="00EB3AAB" w:rsidRDefault="00EB3AAB" w:rsidP="00EB3AAB">
            <w:pPr>
              <w:pStyle w:val="TableBody"/>
              <w:jc w:val="center"/>
            </w:pPr>
            <w:r>
              <w:t>N/A</w:t>
            </w:r>
          </w:p>
        </w:tc>
      </w:tr>
      <w:tr w:rsidR="00EB3AAB" w14:paraId="219BA1C4" w14:textId="77777777" w:rsidTr="007363B3">
        <w:trPr>
          <w:cantSplit/>
        </w:trPr>
        <w:tc>
          <w:tcPr>
            <w:tcW w:w="824" w:type="dxa"/>
            <w:vAlign w:val="center"/>
          </w:tcPr>
          <w:p w14:paraId="2C48CD01" w14:textId="76860214" w:rsidR="00EB3AAB" w:rsidRPr="00E16612" w:rsidRDefault="00A315DF" w:rsidP="00EB3AAB">
            <w:pPr>
              <w:pStyle w:val="TableBody"/>
              <w:jc w:val="center"/>
            </w:pPr>
            <w:r w:rsidRPr="004D39ED">
              <w:rPr>
                <w:color w:val="000000"/>
                <w:szCs w:val="22"/>
              </w:rPr>
              <w:t>10</w:t>
            </w:r>
          </w:p>
        </w:tc>
        <w:tc>
          <w:tcPr>
            <w:tcW w:w="5487" w:type="dxa"/>
            <w:vAlign w:val="center"/>
          </w:tcPr>
          <w:p w14:paraId="7FED58D4" w14:textId="02EFC75E" w:rsidR="00EB3AAB" w:rsidRPr="008C0BE6" w:rsidRDefault="00EB3AAB" w:rsidP="00EB3AAB">
            <w:pPr>
              <w:pStyle w:val="TableBody"/>
            </w:pPr>
            <w:r w:rsidRPr="008C0BE6">
              <w:rPr>
                <w:color w:val="000000"/>
                <w:szCs w:val="22"/>
              </w:rPr>
              <w:t xml:space="preserve">Assess how microtransit connections to South Coast Rail stations affect ridership; explore expanded service zones and increased connections to South Coast Rail stations especially with growth of </w:t>
            </w:r>
            <w:r w:rsidR="008C0B86" w:rsidRPr="008C0BE6">
              <w:rPr>
                <w:color w:val="000000"/>
                <w:szCs w:val="22"/>
              </w:rPr>
              <w:t xml:space="preserve">transit oriented development </w:t>
            </w:r>
            <w:r w:rsidRPr="008C0BE6">
              <w:rPr>
                <w:color w:val="000000"/>
                <w:szCs w:val="22"/>
              </w:rPr>
              <w:t>in the SRTA service area</w:t>
            </w:r>
          </w:p>
        </w:tc>
        <w:tc>
          <w:tcPr>
            <w:tcW w:w="1528" w:type="dxa"/>
            <w:vAlign w:val="center"/>
          </w:tcPr>
          <w:p w14:paraId="4F75C96E" w14:textId="77777777" w:rsidR="00EB3AAB" w:rsidRDefault="00EB3AAB" w:rsidP="00EB3AAB">
            <w:pPr>
              <w:pStyle w:val="TableBody"/>
              <w:jc w:val="center"/>
            </w:pPr>
            <w:r>
              <w:t>Medium</w:t>
            </w:r>
          </w:p>
        </w:tc>
        <w:tc>
          <w:tcPr>
            <w:tcW w:w="1521" w:type="dxa"/>
            <w:vAlign w:val="center"/>
          </w:tcPr>
          <w:p w14:paraId="74BD6A15" w14:textId="77777777" w:rsidR="00EB3AAB" w:rsidRDefault="00EB3AAB" w:rsidP="00EB3AAB">
            <w:pPr>
              <w:pStyle w:val="TableBody"/>
              <w:jc w:val="center"/>
            </w:pPr>
            <w:r>
              <w:t>Coordination</w:t>
            </w:r>
          </w:p>
        </w:tc>
      </w:tr>
      <w:tr w:rsidR="00EB3AAB" w14:paraId="16634484" w14:textId="77777777" w:rsidTr="007363B3">
        <w:trPr>
          <w:cantSplit/>
        </w:trPr>
        <w:tc>
          <w:tcPr>
            <w:tcW w:w="824" w:type="dxa"/>
            <w:vAlign w:val="center"/>
          </w:tcPr>
          <w:p w14:paraId="6A9992AC" w14:textId="0E0AC04A" w:rsidR="00EB3AAB" w:rsidRPr="00E16612" w:rsidRDefault="00EB3AAB" w:rsidP="00EB3AAB">
            <w:pPr>
              <w:pStyle w:val="TableBody"/>
              <w:jc w:val="center"/>
            </w:pPr>
            <w:r w:rsidRPr="00E16612">
              <w:rPr>
                <w:color w:val="000000"/>
                <w:szCs w:val="22"/>
              </w:rPr>
              <w:t>1</w:t>
            </w:r>
            <w:r w:rsidR="00A315DF" w:rsidRPr="004D39ED">
              <w:rPr>
                <w:color w:val="000000"/>
                <w:szCs w:val="22"/>
              </w:rPr>
              <w:t>1</w:t>
            </w:r>
          </w:p>
        </w:tc>
        <w:tc>
          <w:tcPr>
            <w:tcW w:w="5487" w:type="dxa"/>
            <w:vAlign w:val="center"/>
          </w:tcPr>
          <w:p w14:paraId="209CD2B6" w14:textId="77777777" w:rsidR="00EB3AAB" w:rsidRPr="008C0BE6" w:rsidRDefault="00EB3AAB" w:rsidP="00EB3AAB">
            <w:pPr>
              <w:pStyle w:val="TableBody"/>
            </w:pPr>
            <w:r w:rsidRPr="008C0BE6">
              <w:rPr>
                <w:color w:val="000000"/>
                <w:szCs w:val="22"/>
              </w:rPr>
              <w:t>Explore the potential to expand service to new locations within the region</w:t>
            </w:r>
          </w:p>
        </w:tc>
        <w:tc>
          <w:tcPr>
            <w:tcW w:w="1528" w:type="dxa"/>
            <w:vAlign w:val="center"/>
          </w:tcPr>
          <w:p w14:paraId="3B4C5E1E" w14:textId="77777777" w:rsidR="00EB3AAB" w:rsidRDefault="00EB3AAB" w:rsidP="00EB3AAB">
            <w:pPr>
              <w:pStyle w:val="TableBody"/>
              <w:jc w:val="center"/>
            </w:pPr>
            <w:r>
              <w:t>Medium, High</w:t>
            </w:r>
          </w:p>
        </w:tc>
        <w:tc>
          <w:tcPr>
            <w:tcW w:w="1521" w:type="dxa"/>
            <w:vAlign w:val="center"/>
          </w:tcPr>
          <w:p w14:paraId="7BC3821B" w14:textId="422C79AD" w:rsidR="00EB3AAB" w:rsidRDefault="00EB3AAB" w:rsidP="00EB3AAB">
            <w:pPr>
              <w:pStyle w:val="TableBody"/>
              <w:jc w:val="center"/>
            </w:pPr>
            <w:r>
              <w:t>N/A</w:t>
            </w:r>
          </w:p>
        </w:tc>
      </w:tr>
      <w:tr w:rsidR="00EB3AAB" w14:paraId="12E86ACE" w14:textId="77777777" w:rsidTr="007363B3">
        <w:trPr>
          <w:cantSplit/>
        </w:trPr>
        <w:tc>
          <w:tcPr>
            <w:tcW w:w="824" w:type="dxa"/>
            <w:vAlign w:val="center"/>
          </w:tcPr>
          <w:p w14:paraId="7948356C" w14:textId="4D7F96A5" w:rsidR="00EB3AAB" w:rsidRPr="00E16612" w:rsidRDefault="00EB3AAB" w:rsidP="00EB3AAB">
            <w:pPr>
              <w:pStyle w:val="TableBody"/>
              <w:jc w:val="center"/>
            </w:pPr>
            <w:r w:rsidRPr="00E16612">
              <w:rPr>
                <w:color w:val="000000"/>
                <w:szCs w:val="22"/>
              </w:rPr>
              <w:t>1</w:t>
            </w:r>
            <w:r w:rsidR="00A315DF" w:rsidRPr="004D39ED">
              <w:rPr>
                <w:color w:val="000000"/>
                <w:szCs w:val="22"/>
              </w:rPr>
              <w:t>2</w:t>
            </w:r>
          </w:p>
        </w:tc>
        <w:tc>
          <w:tcPr>
            <w:tcW w:w="5487" w:type="dxa"/>
            <w:vAlign w:val="center"/>
          </w:tcPr>
          <w:p w14:paraId="62365649" w14:textId="77777777" w:rsidR="00EB3AAB" w:rsidRPr="008C0BE6" w:rsidRDefault="00EB3AAB" w:rsidP="00EB3AAB">
            <w:pPr>
              <w:pStyle w:val="TableBody"/>
            </w:pPr>
            <w:r w:rsidRPr="008C0BE6">
              <w:rPr>
                <w:color w:val="000000"/>
                <w:szCs w:val="22"/>
              </w:rPr>
              <w:t>Assess ways to match service with transit ridership potential in coordination with UMass Dartmouth</w:t>
            </w:r>
          </w:p>
        </w:tc>
        <w:tc>
          <w:tcPr>
            <w:tcW w:w="1528" w:type="dxa"/>
            <w:vAlign w:val="center"/>
          </w:tcPr>
          <w:p w14:paraId="599917A5" w14:textId="77777777" w:rsidR="00EB3AAB" w:rsidRDefault="00EB3AAB" w:rsidP="00EB3AAB">
            <w:pPr>
              <w:pStyle w:val="TableBody"/>
              <w:jc w:val="center"/>
            </w:pPr>
            <w:r>
              <w:t>Core</w:t>
            </w:r>
          </w:p>
        </w:tc>
        <w:tc>
          <w:tcPr>
            <w:tcW w:w="1521" w:type="dxa"/>
            <w:vAlign w:val="center"/>
          </w:tcPr>
          <w:p w14:paraId="612CE8B6" w14:textId="77777777" w:rsidR="00EB3AAB" w:rsidRDefault="00EB3AAB" w:rsidP="00EB3AAB">
            <w:pPr>
              <w:pStyle w:val="TableBody"/>
              <w:jc w:val="center"/>
            </w:pPr>
            <w:r>
              <w:t>Coordination</w:t>
            </w:r>
          </w:p>
        </w:tc>
      </w:tr>
      <w:tr w:rsidR="00EB3AAB" w14:paraId="15D9571B" w14:textId="77777777" w:rsidTr="007363B3">
        <w:trPr>
          <w:cantSplit/>
        </w:trPr>
        <w:tc>
          <w:tcPr>
            <w:tcW w:w="824" w:type="dxa"/>
            <w:vAlign w:val="center"/>
          </w:tcPr>
          <w:p w14:paraId="79562EC2" w14:textId="32C327E3" w:rsidR="00EB3AAB" w:rsidRPr="00E16612" w:rsidRDefault="00EB3AAB" w:rsidP="00EB3AAB">
            <w:pPr>
              <w:pStyle w:val="TableBody"/>
              <w:jc w:val="center"/>
            </w:pPr>
            <w:r w:rsidRPr="00E16612">
              <w:rPr>
                <w:color w:val="000000"/>
                <w:szCs w:val="22"/>
              </w:rPr>
              <w:t>1</w:t>
            </w:r>
            <w:r w:rsidR="00A315DF" w:rsidRPr="004D39ED">
              <w:rPr>
                <w:color w:val="000000"/>
                <w:szCs w:val="22"/>
              </w:rPr>
              <w:t>3</w:t>
            </w:r>
          </w:p>
        </w:tc>
        <w:tc>
          <w:tcPr>
            <w:tcW w:w="5487" w:type="dxa"/>
            <w:vAlign w:val="center"/>
          </w:tcPr>
          <w:p w14:paraId="7A4CC514" w14:textId="77777777" w:rsidR="00EB3AAB" w:rsidRPr="008C0BE6" w:rsidRDefault="00EB3AAB" w:rsidP="00EB3AAB">
            <w:pPr>
              <w:pStyle w:val="TableBody"/>
            </w:pPr>
            <w:r w:rsidRPr="008C0BE6">
              <w:rPr>
                <w:color w:val="000000"/>
                <w:szCs w:val="22"/>
              </w:rPr>
              <w:t>Explore strategies for mitigating difficulties associated with short trips in terms of maintaining headways</w:t>
            </w:r>
          </w:p>
        </w:tc>
        <w:tc>
          <w:tcPr>
            <w:tcW w:w="1528" w:type="dxa"/>
            <w:vAlign w:val="center"/>
          </w:tcPr>
          <w:p w14:paraId="6E31932A" w14:textId="77777777" w:rsidR="00EB3AAB" w:rsidRDefault="00EB3AAB" w:rsidP="00EB3AAB">
            <w:pPr>
              <w:pStyle w:val="TableBody"/>
              <w:jc w:val="center"/>
            </w:pPr>
            <w:r>
              <w:t>Medium, High</w:t>
            </w:r>
          </w:p>
        </w:tc>
        <w:tc>
          <w:tcPr>
            <w:tcW w:w="1521" w:type="dxa"/>
            <w:vAlign w:val="center"/>
          </w:tcPr>
          <w:p w14:paraId="7EE798AE" w14:textId="77777777" w:rsidR="00EB3AAB" w:rsidRDefault="00EB3AAB" w:rsidP="00EB3AAB">
            <w:pPr>
              <w:pStyle w:val="TableBody"/>
              <w:jc w:val="center"/>
            </w:pPr>
            <w:r>
              <w:t>Additional Studies</w:t>
            </w:r>
          </w:p>
        </w:tc>
      </w:tr>
      <w:tr w:rsidR="00EB3AAB" w14:paraId="7BE91AC7" w14:textId="77777777" w:rsidTr="007363B3">
        <w:trPr>
          <w:cantSplit/>
        </w:trPr>
        <w:tc>
          <w:tcPr>
            <w:tcW w:w="824" w:type="dxa"/>
            <w:vAlign w:val="center"/>
          </w:tcPr>
          <w:p w14:paraId="4DEF5F14" w14:textId="03DDF12E" w:rsidR="00EB3AAB" w:rsidRPr="00E16612" w:rsidRDefault="00EB3AAB" w:rsidP="00EB3AAB">
            <w:pPr>
              <w:pStyle w:val="TableBody"/>
              <w:jc w:val="center"/>
            </w:pPr>
            <w:r w:rsidRPr="00E16612">
              <w:rPr>
                <w:color w:val="000000"/>
                <w:szCs w:val="22"/>
              </w:rPr>
              <w:t>1</w:t>
            </w:r>
            <w:r w:rsidR="00A315DF" w:rsidRPr="004D39ED">
              <w:rPr>
                <w:color w:val="000000"/>
                <w:szCs w:val="22"/>
              </w:rPr>
              <w:t>4</w:t>
            </w:r>
          </w:p>
        </w:tc>
        <w:tc>
          <w:tcPr>
            <w:tcW w:w="5487" w:type="dxa"/>
            <w:vAlign w:val="center"/>
          </w:tcPr>
          <w:p w14:paraId="731F6BE9" w14:textId="35418EA0" w:rsidR="00EB3AAB" w:rsidRPr="008C0BE6" w:rsidRDefault="00EB3AAB" w:rsidP="00EB3AAB">
            <w:pPr>
              <w:pStyle w:val="TableBody"/>
            </w:pPr>
            <w:r w:rsidRPr="008C0BE6">
              <w:rPr>
                <w:color w:val="000000"/>
                <w:szCs w:val="22"/>
              </w:rPr>
              <w:t xml:space="preserve">Refresh </w:t>
            </w:r>
            <w:r>
              <w:rPr>
                <w:color w:val="000000"/>
                <w:szCs w:val="22"/>
              </w:rPr>
              <w:t>list of</w:t>
            </w:r>
            <w:r w:rsidRPr="008C0BE6">
              <w:rPr>
                <w:color w:val="000000"/>
                <w:szCs w:val="22"/>
              </w:rPr>
              <w:t xml:space="preserve"> bus stop</w:t>
            </w:r>
            <w:r>
              <w:rPr>
                <w:color w:val="000000"/>
                <w:szCs w:val="22"/>
              </w:rPr>
              <w:t>s identified for</w:t>
            </w:r>
            <w:r w:rsidRPr="008C0BE6">
              <w:rPr>
                <w:color w:val="000000"/>
                <w:szCs w:val="22"/>
              </w:rPr>
              <w:t xml:space="preserve"> updates based on previously developed guidelines and secured funding</w:t>
            </w:r>
          </w:p>
        </w:tc>
        <w:tc>
          <w:tcPr>
            <w:tcW w:w="1528" w:type="dxa"/>
            <w:vAlign w:val="center"/>
          </w:tcPr>
          <w:p w14:paraId="177BCE32" w14:textId="77777777" w:rsidR="00EB3AAB" w:rsidRDefault="00EB3AAB" w:rsidP="00EB3AAB">
            <w:pPr>
              <w:pStyle w:val="TableBody"/>
              <w:jc w:val="center"/>
            </w:pPr>
            <w:r>
              <w:t>Core</w:t>
            </w:r>
          </w:p>
        </w:tc>
        <w:tc>
          <w:tcPr>
            <w:tcW w:w="1521" w:type="dxa"/>
            <w:vAlign w:val="center"/>
          </w:tcPr>
          <w:p w14:paraId="03A21415" w14:textId="412456AC" w:rsidR="00EB3AAB" w:rsidRDefault="00EB3AAB" w:rsidP="00EB3AAB">
            <w:pPr>
              <w:pStyle w:val="TableBody"/>
              <w:jc w:val="center"/>
            </w:pPr>
            <w:r>
              <w:t>N/A</w:t>
            </w:r>
          </w:p>
        </w:tc>
      </w:tr>
      <w:tr w:rsidR="00EB3AAB" w14:paraId="27CFF11B" w14:textId="77777777" w:rsidTr="007363B3">
        <w:trPr>
          <w:cantSplit/>
        </w:trPr>
        <w:tc>
          <w:tcPr>
            <w:tcW w:w="824" w:type="dxa"/>
            <w:vAlign w:val="center"/>
          </w:tcPr>
          <w:p w14:paraId="38B54A7E" w14:textId="747A30A6" w:rsidR="00EB3AAB" w:rsidRPr="00E16612" w:rsidRDefault="00EB3AAB" w:rsidP="00EB3AAB">
            <w:pPr>
              <w:pStyle w:val="TableBody"/>
              <w:jc w:val="center"/>
            </w:pPr>
            <w:r w:rsidRPr="00E16612">
              <w:rPr>
                <w:color w:val="000000"/>
                <w:szCs w:val="22"/>
              </w:rPr>
              <w:t>1</w:t>
            </w:r>
            <w:r w:rsidR="00A315DF" w:rsidRPr="004D39ED">
              <w:rPr>
                <w:color w:val="000000"/>
                <w:szCs w:val="22"/>
              </w:rPr>
              <w:t>5</w:t>
            </w:r>
          </w:p>
        </w:tc>
        <w:tc>
          <w:tcPr>
            <w:tcW w:w="5487" w:type="dxa"/>
            <w:vAlign w:val="center"/>
          </w:tcPr>
          <w:p w14:paraId="1DF7838A" w14:textId="18B2DDDF" w:rsidR="00EB3AAB" w:rsidRPr="008C0BE6" w:rsidRDefault="00EB3AAB" w:rsidP="00EB3AAB">
            <w:pPr>
              <w:pStyle w:val="TableBody"/>
            </w:pPr>
            <w:r w:rsidRPr="008C0BE6">
              <w:rPr>
                <w:color w:val="000000"/>
                <w:szCs w:val="22"/>
              </w:rPr>
              <w:t xml:space="preserve">Evaluate potential for added capacity at existing </w:t>
            </w:r>
            <w:r>
              <w:rPr>
                <w:color w:val="000000"/>
                <w:szCs w:val="22"/>
              </w:rPr>
              <w:t xml:space="preserve">transit </w:t>
            </w:r>
            <w:r w:rsidRPr="008C0BE6">
              <w:rPr>
                <w:color w:val="000000"/>
                <w:szCs w:val="22"/>
              </w:rPr>
              <w:t>hubs and opportunities for additional locations</w:t>
            </w:r>
          </w:p>
        </w:tc>
        <w:tc>
          <w:tcPr>
            <w:tcW w:w="1528" w:type="dxa"/>
            <w:vAlign w:val="center"/>
          </w:tcPr>
          <w:p w14:paraId="3B7E0EB7" w14:textId="77777777" w:rsidR="00EB3AAB" w:rsidRDefault="00EB3AAB" w:rsidP="00EB3AAB">
            <w:pPr>
              <w:pStyle w:val="TableBody"/>
              <w:jc w:val="center"/>
            </w:pPr>
            <w:r>
              <w:t>Medium, High</w:t>
            </w:r>
          </w:p>
        </w:tc>
        <w:tc>
          <w:tcPr>
            <w:tcW w:w="1521" w:type="dxa"/>
            <w:vAlign w:val="center"/>
          </w:tcPr>
          <w:p w14:paraId="6E074431" w14:textId="77777777" w:rsidR="00EB3AAB" w:rsidRDefault="00EB3AAB" w:rsidP="00EB3AAB">
            <w:pPr>
              <w:pStyle w:val="TableBody"/>
              <w:jc w:val="center"/>
            </w:pPr>
            <w:r>
              <w:t>Capital, Additional Studies</w:t>
            </w:r>
          </w:p>
        </w:tc>
      </w:tr>
    </w:tbl>
    <w:p w14:paraId="21F9D0B4" w14:textId="5F8C8A5A" w:rsidR="009174FF" w:rsidRDefault="00BA52D1" w:rsidP="00441579">
      <w:pPr>
        <w:pStyle w:val="Source"/>
      </w:pPr>
      <w:r>
        <w:t>N/A =</w:t>
      </w:r>
      <w:r w:rsidR="009174FF">
        <w:t xml:space="preserve"> </w:t>
      </w:r>
      <w:r w:rsidR="00CB299E">
        <w:t xml:space="preserve">Not available. </w:t>
      </w:r>
      <w:r w:rsidR="001E6B4C">
        <w:t xml:space="preserve">Recommendation </w:t>
      </w:r>
      <w:r w:rsidR="00E473EA">
        <w:t>not included in other categories.</w:t>
      </w:r>
    </w:p>
    <w:p w14:paraId="060B37EA" w14:textId="32953AB4" w:rsidR="00F8532A" w:rsidRPr="00754BBA" w:rsidRDefault="00F8532A" w:rsidP="00F8532A">
      <w:pPr>
        <w:pStyle w:val="Heading3"/>
      </w:pPr>
      <w:bookmarkStart w:id="473" w:name="_Toc222142690"/>
      <w:r w:rsidRPr="00754BBA">
        <w:t>Capital Recommendations</w:t>
      </w:r>
      <w:bookmarkEnd w:id="473"/>
    </w:p>
    <w:p w14:paraId="776CC6F9" w14:textId="1F109DCE" w:rsidR="00F8532A" w:rsidRDefault="00F8532A" w:rsidP="00F8532A">
      <w:pPr>
        <w:pStyle w:val="BodyText"/>
      </w:pPr>
      <w:r w:rsidRPr="007A695B">
        <w:t>Much of SRTA’s capital recommendations are related to maintaining a state of good repair of the existing fleet, understanding capital needs for service expansion, and improving maintenance facilities (</w:t>
      </w:r>
      <w:r w:rsidRPr="007A695B">
        <w:fldChar w:fldCharType="begin"/>
      </w:r>
      <w:r w:rsidRPr="007A695B">
        <w:instrText xml:space="preserve"> REF _Ref212551989 \h  \* MERGEFORMAT </w:instrText>
      </w:r>
      <w:r w:rsidRPr="007A695B">
        <w:fldChar w:fldCharType="separate"/>
      </w:r>
      <w:r w:rsidR="00E4623A" w:rsidRPr="00754BBA">
        <w:t xml:space="preserve">Table </w:t>
      </w:r>
      <w:r w:rsidR="00E4623A">
        <w:rPr>
          <w:noProof/>
        </w:rPr>
        <w:t>34</w:t>
      </w:r>
      <w:r w:rsidRPr="007A695B">
        <w:fldChar w:fldCharType="end"/>
      </w:r>
      <w:r w:rsidRPr="007A695B">
        <w:t>).</w:t>
      </w:r>
      <w:r>
        <w:t xml:space="preserve"> SRTA is focusing on improvements to the Authority’s facilities, such as exploring expanded capacity at transit hubs and modernizing maintenance facilities and operations. Reflecting the service area, SRTA currently has two maintenance facilities – one in New Bedford and one in Fall River – </w:t>
      </w:r>
      <w:r w:rsidR="00B26A0D">
        <w:t xml:space="preserve">that </w:t>
      </w:r>
      <w:r>
        <w:t>are aging and at or nearing capacity. Assessing different maintenance facility alternative</w:t>
      </w:r>
      <w:r w:rsidR="00DB1649">
        <w:t xml:space="preserve"> location(s) or</w:t>
      </w:r>
      <w:r w:rsidR="009B4CB3">
        <w:t xml:space="preserve"> configu</w:t>
      </w:r>
      <w:r w:rsidR="00DC5A49">
        <w:t>r</w:t>
      </w:r>
      <w:r w:rsidR="009B4CB3">
        <w:t>ation(s)</w:t>
      </w:r>
      <w:r>
        <w:t xml:space="preserve"> </w:t>
      </w:r>
      <w:r w:rsidR="00AF01A4">
        <w:t>to meet capacity demands</w:t>
      </w:r>
      <w:r>
        <w:t xml:space="preserve"> will be a key activity for SRTA in the next five years.</w:t>
      </w:r>
    </w:p>
    <w:p w14:paraId="231A3CCA" w14:textId="3C9320DD" w:rsidR="00F8532A" w:rsidRPr="00754BBA" w:rsidRDefault="00F8532A" w:rsidP="00F8532A">
      <w:pPr>
        <w:pStyle w:val="Caption"/>
      </w:pPr>
      <w:bookmarkStart w:id="474" w:name="_Ref212551989"/>
      <w:bookmarkStart w:id="475" w:name="_Toc222142789"/>
      <w:r w:rsidRPr="00754BBA">
        <w:lastRenderedPageBreak/>
        <w:t xml:space="preserve">Table </w:t>
      </w:r>
      <w:r w:rsidRPr="00754BBA">
        <w:fldChar w:fldCharType="begin"/>
      </w:r>
      <w:r w:rsidRPr="00754BBA">
        <w:instrText xml:space="preserve"> SEQ Table \* ARABIC </w:instrText>
      </w:r>
      <w:r w:rsidRPr="00754BBA">
        <w:fldChar w:fldCharType="separate"/>
      </w:r>
      <w:r w:rsidR="00E4623A">
        <w:rPr>
          <w:noProof/>
        </w:rPr>
        <w:t>34</w:t>
      </w:r>
      <w:r w:rsidRPr="00754BBA">
        <w:fldChar w:fldCharType="end"/>
      </w:r>
      <w:bookmarkEnd w:id="474"/>
      <w:r w:rsidRPr="00754BBA">
        <w:t>. Capital Recommendations</w:t>
      </w:r>
      <w:bookmarkEnd w:id="475"/>
    </w:p>
    <w:tbl>
      <w:tblPr>
        <w:tblStyle w:val="TableGrid"/>
        <w:tblW w:w="5000" w:type="pct"/>
        <w:tblBorders>
          <w:left w:val="none" w:sz="0" w:space="0" w:color="auto"/>
          <w:right w:val="none" w:sz="0" w:space="0" w:color="auto"/>
        </w:tblBorders>
        <w:tblLook w:val="04A0" w:firstRow="1" w:lastRow="0" w:firstColumn="1" w:lastColumn="0" w:noHBand="0" w:noVBand="1"/>
      </w:tblPr>
      <w:tblGrid>
        <w:gridCol w:w="502"/>
        <w:gridCol w:w="4884"/>
        <w:gridCol w:w="1249"/>
        <w:gridCol w:w="2725"/>
      </w:tblGrid>
      <w:tr w:rsidR="00F8532A" w:rsidRPr="00754BBA" w14:paraId="1DCF398B" w14:textId="77777777" w:rsidTr="00E473EA">
        <w:trPr>
          <w:cnfStyle w:val="100000000000" w:firstRow="1" w:lastRow="0" w:firstColumn="0" w:lastColumn="0" w:oddVBand="0" w:evenVBand="0" w:oddHBand="0" w:evenHBand="0" w:firstRowFirstColumn="0" w:firstRowLastColumn="0" w:lastRowFirstColumn="0" w:lastRowLastColumn="0"/>
          <w:cantSplit/>
          <w:tblHeader/>
        </w:trPr>
        <w:tc>
          <w:tcPr>
            <w:tcW w:w="502" w:type="dxa"/>
            <w:tcBorders>
              <w:bottom w:val="single" w:sz="24" w:space="0" w:color="auto"/>
            </w:tcBorders>
            <w:vAlign w:val="center"/>
          </w:tcPr>
          <w:p w14:paraId="409ACE73" w14:textId="77777777" w:rsidR="00F8532A" w:rsidRPr="00754BBA" w:rsidRDefault="00F8532A">
            <w:pPr>
              <w:pStyle w:val="TableHeading"/>
              <w:jc w:val="center"/>
            </w:pPr>
            <w:r w:rsidRPr="00754BBA">
              <w:t>ID</w:t>
            </w:r>
          </w:p>
        </w:tc>
        <w:tc>
          <w:tcPr>
            <w:tcW w:w="4884" w:type="dxa"/>
            <w:tcBorders>
              <w:bottom w:val="single" w:sz="24" w:space="0" w:color="auto"/>
            </w:tcBorders>
            <w:vAlign w:val="center"/>
          </w:tcPr>
          <w:p w14:paraId="0DEEED0B" w14:textId="77777777" w:rsidR="00F8532A" w:rsidRPr="00754BBA" w:rsidRDefault="00F8532A">
            <w:pPr>
              <w:pStyle w:val="TableHeadingRight"/>
              <w:jc w:val="center"/>
            </w:pPr>
            <w:r w:rsidRPr="00754BBA">
              <w:t>Recommendation</w:t>
            </w:r>
          </w:p>
        </w:tc>
        <w:tc>
          <w:tcPr>
            <w:tcW w:w="1249" w:type="dxa"/>
            <w:tcBorders>
              <w:bottom w:val="single" w:sz="24" w:space="0" w:color="auto"/>
            </w:tcBorders>
            <w:vAlign w:val="center"/>
          </w:tcPr>
          <w:p w14:paraId="22087B9E" w14:textId="77777777" w:rsidR="00F8532A" w:rsidRPr="00754BBA" w:rsidRDefault="00F8532A">
            <w:pPr>
              <w:pStyle w:val="TableHeadingCenter"/>
            </w:pPr>
            <w:r w:rsidRPr="00754BBA">
              <w:t>Ridership Scenario</w:t>
            </w:r>
          </w:p>
        </w:tc>
        <w:tc>
          <w:tcPr>
            <w:tcW w:w="2725" w:type="dxa"/>
            <w:tcBorders>
              <w:bottom w:val="single" w:sz="24" w:space="0" w:color="auto"/>
            </w:tcBorders>
            <w:vAlign w:val="center"/>
          </w:tcPr>
          <w:p w14:paraId="3A7B0DDA" w14:textId="05183F44" w:rsidR="00F8532A" w:rsidRPr="00754BBA" w:rsidRDefault="00F8532A">
            <w:pPr>
              <w:pStyle w:val="TableHeadingCenter"/>
            </w:pPr>
            <w:r w:rsidRPr="00754BBA">
              <w:t xml:space="preserve">Also in </w:t>
            </w:r>
            <w:r w:rsidR="00006BCA">
              <w:t>Category</w:t>
            </w:r>
            <w:r w:rsidRPr="00754BBA">
              <w:t>...</w:t>
            </w:r>
          </w:p>
        </w:tc>
      </w:tr>
      <w:tr w:rsidR="00F8532A" w14:paraId="22ED50F4" w14:textId="77777777" w:rsidTr="00E473EA">
        <w:trPr>
          <w:cantSplit/>
        </w:trPr>
        <w:tc>
          <w:tcPr>
            <w:tcW w:w="502" w:type="dxa"/>
            <w:tcBorders>
              <w:top w:val="single" w:sz="24" w:space="0" w:color="auto"/>
            </w:tcBorders>
            <w:vAlign w:val="center"/>
          </w:tcPr>
          <w:p w14:paraId="31DF38B4" w14:textId="0EA94053" w:rsidR="00F8532A" w:rsidRPr="004D39ED" w:rsidRDefault="00A315DF">
            <w:pPr>
              <w:pStyle w:val="TableBody"/>
              <w:jc w:val="center"/>
            </w:pPr>
            <w:r w:rsidRPr="004D39ED">
              <w:t>8</w:t>
            </w:r>
          </w:p>
        </w:tc>
        <w:tc>
          <w:tcPr>
            <w:tcW w:w="4884" w:type="dxa"/>
            <w:tcBorders>
              <w:top w:val="single" w:sz="24" w:space="0" w:color="auto"/>
            </w:tcBorders>
            <w:vAlign w:val="center"/>
          </w:tcPr>
          <w:p w14:paraId="5B8F1580" w14:textId="77777777" w:rsidR="00F8532A" w:rsidRPr="00632005" w:rsidRDefault="00F8532A">
            <w:pPr>
              <w:pStyle w:val="TableBodyRight"/>
              <w:jc w:val="left"/>
              <w:rPr>
                <w:highlight w:val="yellow"/>
              </w:rPr>
            </w:pPr>
            <w:r w:rsidRPr="00632005">
              <w:rPr>
                <w:color w:val="000000"/>
                <w:szCs w:val="22"/>
              </w:rPr>
              <w:t>Strategize how to accommodate increased ridership demand for demand response services, including capital needs, staff resources, and service eligibility and application process</w:t>
            </w:r>
          </w:p>
        </w:tc>
        <w:tc>
          <w:tcPr>
            <w:tcW w:w="1249" w:type="dxa"/>
            <w:tcBorders>
              <w:top w:val="single" w:sz="24" w:space="0" w:color="auto"/>
            </w:tcBorders>
            <w:vAlign w:val="center"/>
          </w:tcPr>
          <w:p w14:paraId="1B38AD9D" w14:textId="77777777" w:rsidR="00F8532A" w:rsidRPr="00285C4D" w:rsidRDefault="00F8532A">
            <w:pPr>
              <w:pStyle w:val="TableBodyCenter"/>
              <w:rPr>
                <w:highlight w:val="yellow"/>
              </w:rPr>
            </w:pPr>
            <w:r>
              <w:t>High</w:t>
            </w:r>
          </w:p>
        </w:tc>
        <w:tc>
          <w:tcPr>
            <w:tcW w:w="2725" w:type="dxa"/>
            <w:tcBorders>
              <w:top w:val="single" w:sz="24" w:space="0" w:color="auto"/>
            </w:tcBorders>
            <w:vAlign w:val="center"/>
          </w:tcPr>
          <w:p w14:paraId="686918E7" w14:textId="77777777" w:rsidR="00F8532A" w:rsidRPr="00285C4D" w:rsidRDefault="00F8532A">
            <w:pPr>
              <w:pStyle w:val="TableBodyCenter"/>
              <w:rPr>
                <w:highlight w:val="yellow"/>
              </w:rPr>
            </w:pPr>
            <w:r w:rsidRPr="00917CE3">
              <w:t>Service, Policy, Performance</w:t>
            </w:r>
          </w:p>
        </w:tc>
      </w:tr>
      <w:tr w:rsidR="00F8532A" w14:paraId="62D56B4F" w14:textId="77777777" w:rsidTr="00E473EA">
        <w:trPr>
          <w:cantSplit/>
        </w:trPr>
        <w:tc>
          <w:tcPr>
            <w:tcW w:w="502" w:type="dxa"/>
            <w:tcBorders>
              <w:bottom w:val="single" w:sz="4" w:space="0" w:color="auto"/>
            </w:tcBorders>
            <w:vAlign w:val="center"/>
          </w:tcPr>
          <w:p w14:paraId="05475DDC" w14:textId="0E1578E9" w:rsidR="00F8532A" w:rsidRPr="00E16612" w:rsidRDefault="00A315DF">
            <w:pPr>
              <w:pStyle w:val="TableBullet"/>
              <w:numPr>
                <w:ilvl w:val="0"/>
                <w:numId w:val="0"/>
              </w:numPr>
              <w:jc w:val="center"/>
            </w:pPr>
            <w:r w:rsidRPr="00E16612">
              <w:t>1</w:t>
            </w:r>
            <w:r w:rsidRPr="004D39ED">
              <w:t>5</w:t>
            </w:r>
          </w:p>
        </w:tc>
        <w:tc>
          <w:tcPr>
            <w:tcW w:w="4884" w:type="dxa"/>
            <w:tcBorders>
              <w:bottom w:val="single" w:sz="4" w:space="0" w:color="auto"/>
            </w:tcBorders>
            <w:vAlign w:val="center"/>
          </w:tcPr>
          <w:p w14:paraId="1DE883C3" w14:textId="2BC81568" w:rsidR="00F8532A" w:rsidRPr="00632005" w:rsidRDefault="00F8532A">
            <w:pPr>
              <w:pStyle w:val="TableBody"/>
            </w:pPr>
            <w:r w:rsidRPr="00632005">
              <w:rPr>
                <w:color w:val="000000"/>
                <w:szCs w:val="22"/>
              </w:rPr>
              <w:t xml:space="preserve">Evaluate potential for added capacity at existing </w:t>
            </w:r>
            <w:r w:rsidR="002E0104">
              <w:rPr>
                <w:color w:val="000000"/>
                <w:szCs w:val="22"/>
              </w:rPr>
              <w:t xml:space="preserve">transit </w:t>
            </w:r>
            <w:r w:rsidRPr="00632005">
              <w:rPr>
                <w:color w:val="000000"/>
                <w:szCs w:val="22"/>
              </w:rPr>
              <w:t>hubs and opportunities for additional locations</w:t>
            </w:r>
          </w:p>
        </w:tc>
        <w:tc>
          <w:tcPr>
            <w:tcW w:w="1249" w:type="dxa"/>
            <w:tcBorders>
              <w:bottom w:val="single" w:sz="4" w:space="0" w:color="auto"/>
            </w:tcBorders>
            <w:vAlign w:val="center"/>
          </w:tcPr>
          <w:p w14:paraId="7C138436" w14:textId="77777777" w:rsidR="00F8532A" w:rsidRDefault="00F8532A">
            <w:pPr>
              <w:pStyle w:val="TableBody"/>
              <w:jc w:val="center"/>
            </w:pPr>
            <w:r>
              <w:t>Medium, High</w:t>
            </w:r>
          </w:p>
        </w:tc>
        <w:tc>
          <w:tcPr>
            <w:tcW w:w="2725" w:type="dxa"/>
            <w:tcBorders>
              <w:bottom w:val="single" w:sz="4" w:space="0" w:color="auto"/>
            </w:tcBorders>
            <w:vAlign w:val="center"/>
          </w:tcPr>
          <w:p w14:paraId="13C40A8C" w14:textId="77777777" w:rsidR="00F8532A" w:rsidRDefault="00F8532A">
            <w:pPr>
              <w:pStyle w:val="TableBody"/>
              <w:jc w:val="center"/>
            </w:pPr>
            <w:r>
              <w:t>Service, Additional Studies</w:t>
            </w:r>
          </w:p>
        </w:tc>
      </w:tr>
      <w:tr w:rsidR="00F8532A" w14:paraId="441892F1" w14:textId="77777777" w:rsidTr="00E473EA">
        <w:trPr>
          <w:cantSplit/>
        </w:trPr>
        <w:tc>
          <w:tcPr>
            <w:tcW w:w="502" w:type="dxa"/>
            <w:vAlign w:val="center"/>
          </w:tcPr>
          <w:p w14:paraId="3082965C" w14:textId="68CC446E" w:rsidR="00F8532A" w:rsidRPr="00E16612" w:rsidRDefault="00A315DF">
            <w:pPr>
              <w:pStyle w:val="TableBody"/>
              <w:jc w:val="center"/>
            </w:pPr>
            <w:r w:rsidRPr="00E16612">
              <w:t>1</w:t>
            </w:r>
            <w:r w:rsidRPr="004D39ED">
              <w:t>6</w:t>
            </w:r>
          </w:p>
        </w:tc>
        <w:tc>
          <w:tcPr>
            <w:tcW w:w="4884" w:type="dxa"/>
            <w:vAlign w:val="center"/>
          </w:tcPr>
          <w:p w14:paraId="1CCF070A" w14:textId="77777777" w:rsidR="00F8532A" w:rsidRPr="00632005" w:rsidRDefault="00F8532A">
            <w:pPr>
              <w:pStyle w:val="TableBody"/>
            </w:pPr>
            <w:r w:rsidRPr="00632005">
              <w:rPr>
                <w:color w:val="000000"/>
                <w:szCs w:val="22"/>
              </w:rPr>
              <w:t>Continue capital bus replacement plan to maintain a state of good repair</w:t>
            </w:r>
          </w:p>
        </w:tc>
        <w:tc>
          <w:tcPr>
            <w:tcW w:w="1249" w:type="dxa"/>
            <w:vAlign w:val="center"/>
          </w:tcPr>
          <w:p w14:paraId="4D4DC646" w14:textId="77777777" w:rsidR="00F8532A" w:rsidRDefault="00F8532A">
            <w:pPr>
              <w:pStyle w:val="TableBody"/>
              <w:jc w:val="center"/>
            </w:pPr>
            <w:r>
              <w:t>Core</w:t>
            </w:r>
          </w:p>
        </w:tc>
        <w:tc>
          <w:tcPr>
            <w:tcW w:w="2725" w:type="dxa"/>
            <w:vAlign w:val="center"/>
          </w:tcPr>
          <w:p w14:paraId="3BBC5BBF" w14:textId="6839FBAD" w:rsidR="00F8532A" w:rsidRDefault="008234A8">
            <w:pPr>
              <w:pStyle w:val="TableBody"/>
              <w:jc w:val="center"/>
            </w:pPr>
            <w:r>
              <w:t>N/A</w:t>
            </w:r>
          </w:p>
        </w:tc>
      </w:tr>
      <w:tr w:rsidR="00F8532A" w14:paraId="2EA80A53" w14:textId="77777777" w:rsidTr="00E473EA">
        <w:trPr>
          <w:cantSplit/>
        </w:trPr>
        <w:tc>
          <w:tcPr>
            <w:tcW w:w="502" w:type="dxa"/>
            <w:vAlign w:val="center"/>
          </w:tcPr>
          <w:p w14:paraId="7DC9F83F" w14:textId="7F6A1C3B" w:rsidR="00F8532A" w:rsidRPr="00E16612" w:rsidRDefault="00A315DF">
            <w:pPr>
              <w:pStyle w:val="TableBody"/>
              <w:jc w:val="center"/>
            </w:pPr>
            <w:r w:rsidRPr="00E16612">
              <w:t>1</w:t>
            </w:r>
            <w:r w:rsidRPr="004D39ED">
              <w:t>7</w:t>
            </w:r>
          </w:p>
        </w:tc>
        <w:tc>
          <w:tcPr>
            <w:tcW w:w="4884" w:type="dxa"/>
            <w:vAlign w:val="center"/>
          </w:tcPr>
          <w:p w14:paraId="48457AC7" w14:textId="3CC4FCAB" w:rsidR="00F8532A" w:rsidRPr="00632005" w:rsidRDefault="00F8532A">
            <w:pPr>
              <w:pStyle w:val="TableBody"/>
            </w:pPr>
            <w:r w:rsidRPr="00632005">
              <w:rPr>
                <w:color w:val="000000"/>
                <w:szCs w:val="22"/>
              </w:rPr>
              <w:t>Assess the benefits and drawbacks of alternatives to current maintenance facilities configuration, including transit operations and Title VI analyses, environmental review and permitting, and conceptual through final design</w:t>
            </w:r>
          </w:p>
        </w:tc>
        <w:tc>
          <w:tcPr>
            <w:tcW w:w="1249" w:type="dxa"/>
            <w:vAlign w:val="center"/>
          </w:tcPr>
          <w:p w14:paraId="2C8401BB" w14:textId="77777777" w:rsidR="00F8532A" w:rsidRDefault="00F8532A">
            <w:pPr>
              <w:pStyle w:val="TableBody"/>
              <w:jc w:val="center"/>
            </w:pPr>
            <w:r>
              <w:t>Core</w:t>
            </w:r>
          </w:p>
        </w:tc>
        <w:tc>
          <w:tcPr>
            <w:tcW w:w="2725" w:type="dxa"/>
            <w:vAlign w:val="center"/>
          </w:tcPr>
          <w:p w14:paraId="5F4329D0" w14:textId="77777777" w:rsidR="00F8532A" w:rsidRDefault="00F8532A">
            <w:pPr>
              <w:pStyle w:val="TableBody"/>
              <w:jc w:val="center"/>
            </w:pPr>
            <w:r>
              <w:t>Additional Studies</w:t>
            </w:r>
          </w:p>
        </w:tc>
      </w:tr>
      <w:tr w:rsidR="00F8532A" w14:paraId="40675A8B" w14:textId="77777777" w:rsidTr="00E473EA">
        <w:trPr>
          <w:cantSplit/>
        </w:trPr>
        <w:tc>
          <w:tcPr>
            <w:tcW w:w="502" w:type="dxa"/>
            <w:vAlign w:val="center"/>
          </w:tcPr>
          <w:p w14:paraId="7FA0CBFE" w14:textId="24C9EF55" w:rsidR="00F8532A" w:rsidRPr="00E16612" w:rsidRDefault="00A315DF">
            <w:pPr>
              <w:pStyle w:val="TableBody"/>
              <w:jc w:val="center"/>
            </w:pPr>
            <w:r w:rsidRPr="00E16612">
              <w:t>1</w:t>
            </w:r>
            <w:r w:rsidRPr="004D39ED">
              <w:t>8</w:t>
            </w:r>
          </w:p>
        </w:tc>
        <w:tc>
          <w:tcPr>
            <w:tcW w:w="4884" w:type="dxa"/>
            <w:vAlign w:val="center"/>
          </w:tcPr>
          <w:p w14:paraId="56BED82B" w14:textId="337592FC" w:rsidR="00F8532A" w:rsidRPr="00632005" w:rsidRDefault="00F8532A">
            <w:pPr>
              <w:pStyle w:val="TableBody"/>
            </w:pPr>
            <w:r w:rsidRPr="00632005">
              <w:rPr>
                <w:color w:val="000000"/>
                <w:szCs w:val="22"/>
              </w:rPr>
              <w:t xml:space="preserve">Continue collaborating with utility company to meet the needs of the current and future fleet </w:t>
            </w:r>
          </w:p>
        </w:tc>
        <w:tc>
          <w:tcPr>
            <w:tcW w:w="1249" w:type="dxa"/>
            <w:vAlign w:val="center"/>
          </w:tcPr>
          <w:p w14:paraId="7277BE10" w14:textId="77777777" w:rsidR="00F8532A" w:rsidRDefault="00F8532A">
            <w:pPr>
              <w:pStyle w:val="TableBody"/>
              <w:jc w:val="center"/>
            </w:pPr>
            <w:r>
              <w:t>Core</w:t>
            </w:r>
          </w:p>
        </w:tc>
        <w:tc>
          <w:tcPr>
            <w:tcW w:w="2725" w:type="dxa"/>
            <w:vAlign w:val="center"/>
          </w:tcPr>
          <w:p w14:paraId="76C360D9" w14:textId="77777777" w:rsidR="00F8532A" w:rsidRDefault="00F8532A">
            <w:pPr>
              <w:pStyle w:val="TableBody"/>
              <w:jc w:val="center"/>
            </w:pPr>
            <w:r>
              <w:t>Coordination</w:t>
            </w:r>
          </w:p>
        </w:tc>
      </w:tr>
    </w:tbl>
    <w:p w14:paraId="09F5C6C2" w14:textId="7BFB0794" w:rsidR="00E473EA" w:rsidRDefault="00BA52D1" w:rsidP="00441579">
      <w:pPr>
        <w:pStyle w:val="Source"/>
      </w:pPr>
      <w:r>
        <w:t>N/A =</w:t>
      </w:r>
      <w:r w:rsidR="00E473EA">
        <w:t xml:space="preserve"> Not available. Recommendation not included in other categories.</w:t>
      </w:r>
    </w:p>
    <w:p w14:paraId="7CD27D1D" w14:textId="77777777" w:rsidR="00F8532A" w:rsidRPr="00754BBA" w:rsidRDefault="00F8532A" w:rsidP="00F8532A">
      <w:pPr>
        <w:pStyle w:val="Heading3"/>
      </w:pPr>
      <w:bookmarkStart w:id="476" w:name="_Toc222142691"/>
      <w:r w:rsidRPr="00754BBA">
        <w:t>Performance Recommendations</w:t>
      </w:r>
      <w:bookmarkEnd w:id="476"/>
    </w:p>
    <w:p w14:paraId="3216CA48" w14:textId="7553C45D" w:rsidR="00F8532A" w:rsidRDefault="00F8532A" w:rsidP="00F8532A">
      <w:pPr>
        <w:pStyle w:val="BodyText"/>
      </w:pPr>
      <w:r w:rsidRPr="00A02AEE">
        <w:t xml:space="preserve">SRTA is planning for operational and capital needs stemming from increased ridership, particularly with demand response service. In addition, </w:t>
      </w:r>
      <w:r w:rsidR="008C0B86">
        <w:t>SRTA</w:t>
      </w:r>
      <w:r w:rsidRPr="00A02AEE">
        <w:t xml:space="preserve"> is looking to improve customer experience through improved communication and education as well as prioritizing safety and comfort.</w:t>
      </w:r>
    </w:p>
    <w:p w14:paraId="2F5AF2AA" w14:textId="07F824D7" w:rsidR="00F8532A" w:rsidRPr="00754BBA" w:rsidRDefault="00F8532A" w:rsidP="00F8532A">
      <w:pPr>
        <w:pStyle w:val="Caption"/>
      </w:pPr>
      <w:bookmarkStart w:id="477" w:name="_Ref212552185"/>
      <w:bookmarkStart w:id="478" w:name="_Toc222142790"/>
      <w:r w:rsidRPr="00754BBA">
        <w:t xml:space="preserve">Table </w:t>
      </w:r>
      <w:r w:rsidRPr="00754BBA">
        <w:fldChar w:fldCharType="begin"/>
      </w:r>
      <w:r w:rsidRPr="00754BBA">
        <w:instrText xml:space="preserve"> SEQ Table \* ARABIC </w:instrText>
      </w:r>
      <w:r w:rsidRPr="00754BBA">
        <w:fldChar w:fldCharType="separate"/>
      </w:r>
      <w:r w:rsidR="00E4623A">
        <w:rPr>
          <w:noProof/>
        </w:rPr>
        <w:t>35</w:t>
      </w:r>
      <w:r w:rsidRPr="00754BBA">
        <w:fldChar w:fldCharType="end"/>
      </w:r>
      <w:bookmarkEnd w:id="477"/>
      <w:r w:rsidRPr="00754BBA">
        <w:t>. Performance Recommendations</w:t>
      </w:r>
      <w:bookmarkEnd w:id="478"/>
    </w:p>
    <w:tbl>
      <w:tblPr>
        <w:tblStyle w:val="TableGrid"/>
        <w:tblW w:w="4997" w:type="pct"/>
        <w:tblBorders>
          <w:left w:val="none" w:sz="0" w:space="0" w:color="auto"/>
          <w:right w:val="none" w:sz="0" w:space="0" w:color="auto"/>
        </w:tblBorders>
        <w:tblLook w:val="04A0" w:firstRow="1" w:lastRow="0" w:firstColumn="1" w:lastColumn="0" w:noHBand="0" w:noVBand="1"/>
      </w:tblPr>
      <w:tblGrid>
        <w:gridCol w:w="557"/>
        <w:gridCol w:w="5915"/>
        <w:gridCol w:w="1312"/>
        <w:gridCol w:w="1570"/>
      </w:tblGrid>
      <w:tr w:rsidR="00F8532A" w:rsidRPr="00754BBA" w14:paraId="684A584A" w14:textId="77777777" w:rsidTr="00301A2F">
        <w:trPr>
          <w:cnfStyle w:val="100000000000" w:firstRow="1" w:lastRow="0" w:firstColumn="0" w:lastColumn="0" w:oddVBand="0" w:evenVBand="0" w:oddHBand="0" w:evenHBand="0" w:firstRowFirstColumn="0" w:firstRowLastColumn="0" w:lastRowFirstColumn="0" w:lastRowLastColumn="0"/>
          <w:cantSplit/>
          <w:tblHeader/>
        </w:trPr>
        <w:tc>
          <w:tcPr>
            <w:tcW w:w="557" w:type="dxa"/>
            <w:tcBorders>
              <w:bottom w:val="single" w:sz="24" w:space="0" w:color="auto"/>
            </w:tcBorders>
            <w:vAlign w:val="center"/>
          </w:tcPr>
          <w:p w14:paraId="4F1C3AAD" w14:textId="77777777" w:rsidR="00F8532A" w:rsidRPr="00754BBA" w:rsidRDefault="00F8532A">
            <w:pPr>
              <w:pStyle w:val="TableHeading"/>
              <w:jc w:val="center"/>
            </w:pPr>
            <w:r w:rsidRPr="00754BBA">
              <w:t>ID</w:t>
            </w:r>
          </w:p>
        </w:tc>
        <w:tc>
          <w:tcPr>
            <w:tcW w:w="5915" w:type="dxa"/>
            <w:tcBorders>
              <w:bottom w:val="single" w:sz="24" w:space="0" w:color="auto"/>
            </w:tcBorders>
            <w:vAlign w:val="center"/>
          </w:tcPr>
          <w:p w14:paraId="0903CD4D" w14:textId="77777777" w:rsidR="00F8532A" w:rsidRPr="00754BBA" w:rsidRDefault="00F8532A">
            <w:pPr>
              <w:pStyle w:val="TableHeadingRight"/>
              <w:jc w:val="center"/>
            </w:pPr>
            <w:r w:rsidRPr="00754BBA">
              <w:t>Recommendation</w:t>
            </w:r>
          </w:p>
        </w:tc>
        <w:tc>
          <w:tcPr>
            <w:tcW w:w="1312" w:type="dxa"/>
            <w:tcBorders>
              <w:bottom w:val="single" w:sz="24" w:space="0" w:color="auto"/>
            </w:tcBorders>
            <w:vAlign w:val="center"/>
          </w:tcPr>
          <w:p w14:paraId="71E7BD44" w14:textId="77777777" w:rsidR="00F8532A" w:rsidRPr="00754BBA" w:rsidRDefault="00F8532A">
            <w:pPr>
              <w:pStyle w:val="TableHeadingCenter"/>
            </w:pPr>
            <w:r w:rsidRPr="00754BBA">
              <w:t>Ridership Scenario</w:t>
            </w:r>
          </w:p>
        </w:tc>
        <w:tc>
          <w:tcPr>
            <w:tcW w:w="1570" w:type="dxa"/>
            <w:tcBorders>
              <w:bottom w:val="single" w:sz="24" w:space="0" w:color="auto"/>
            </w:tcBorders>
            <w:vAlign w:val="center"/>
          </w:tcPr>
          <w:p w14:paraId="571D9D21" w14:textId="77777777" w:rsidR="00006BCA" w:rsidRDefault="00F8532A">
            <w:pPr>
              <w:pStyle w:val="TableHeadingCenter"/>
            </w:pPr>
            <w:r w:rsidRPr="00754BBA">
              <w:t xml:space="preserve">Also in </w:t>
            </w:r>
          </w:p>
          <w:p w14:paraId="6254BFAE" w14:textId="58C1F9E4" w:rsidR="00F8532A" w:rsidRPr="00754BBA" w:rsidRDefault="00006BCA">
            <w:pPr>
              <w:pStyle w:val="TableHeadingCenter"/>
            </w:pPr>
            <w:r>
              <w:t>Category</w:t>
            </w:r>
            <w:r w:rsidR="00F8532A" w:rsidRPr="00754BBA">
              <w:t>...</w:t>
            </w:r>
          </w:p>
        </w:tc>
      </w:tr>
      <w:tr w:rsidR="00F8532A" w14:paraId="4EBE1C90" w14:textId="77777777" w:rsidTr="00301A2F">
        <w:trPr>
          <w:cantSplit/>
        </w:trPr>
        <w:tc>
          <w:tcPr>
            <w:tcW w:w="557" w:type="dxa"/>
            <w:tcBorders>
              <w:top w:val="single" w:sz="24" w:space="0" w:color="auto"/>
            </w:tcBorders>
            <w:vAlign w:val="center"/>
          </w:tcPr>
          <w:p w14:paraId="072A062C" w14:textId="71EF58EE" w:rsidR="00F8532A" w:rsidRPr="004D39ED" w:rsidRDefault="00A315DF">
            <w:pPr>
              <w:pStyle w:val="TableBody"/>
              <w:jc w:val="center"/>
            </w:pPr>
            <w:r w:rsidRPr="004D39ED">
              <w:t>8</w:t>
            </w:r>
          </w:p>
        </w:tc>
        <w:tc>
          <w:tcPr>
            <w:tcW w:w="5915" w:type="dxa"/>
            <w:tcBorders>
              <w:top w:val="single" w:sz="24" w:space="0" w:color="auto"/>
            </w:tcBorders>
            <w:vAlign w:val="center"/>
          </w:tcPr>
          <w:p w14:paraId="723B800D" w14:textId="77777777" w:rsidR="00F8532A" w:rsidRPr="00AB12A7" w:rsidRDefault="00F8532A">
            <w:pPr>
              <w:pStyle w:val="TableBodyRight"/>
              <w:jc w:val="left"/>
              <w:rPr>
                <w:highlight w:val="yellow"/>
              </w:rPr>
            </w:pPr>
            <w:r w:rsidRPr="00982B95">
              <w:t>Strategize how to accommodate increased ridership demand for demand response services, including capital needs, staff resources, and service eligibility and application process</w:t>
            </w:r>
          </w:p>
        </w:tc>
        <w:tc>
          <w:tcPr>
            <w:tcW w:w="1312" w:type="dxa"/>
            <w:tcBorders>
              <w:top w:val="single" w:sz="24" w:space="0" w:color="auto"/>
            </w:tcBorders>
            <w:vAlign w:val="center"/>
          </w:tcPr>
          <w:p w14:paraId="6FAC6A28" w14:textId="77777777" w:rsidR="00F8532A" w:rsidRPr="00AB12A7" w:rsidRDefault="00F8532A">
            <w:pPr>
              <w:pStyle w:val="TableBodyCenter"/>
              <w:rPr>
                <w:highlight w:val="yellow"/>
              </w:rPr>
            </w:pPr>
            <w:r>
              <w:t>High</w:t>
            </w:r>
          </w:p>
        </w:tc>
        <w:tc>
          <w:tcPr>
            <w:tcW w:w="1570" w:type="dxa"/>
            <w:tcBorders>
              <w:top w:val="single" w:sz="24" w:space="0" w:color="auto"/>
            </w:tcBorders>
            <w:vAlign w:val="center"/>
          </w:tcPr>
          <w:p w14:paraId="44716F0D" w14:textId="77777777" w:rsidR="00F8532A" w:rsidRDefault="00F8532A">
            <w:pPr>
              <w:pStyle w:val="TableBodyCenter"/>
            </w:pPr>
            <w:r>
              <w:t>Service, Capital, Policy</w:t>
            </w:r>
          </w:p>
        </w:tc>
      </w:tr>
      <w:tr w:rsidR="00F8532A" w14:paraId="04B8E2F4" w14:textId="77777777" w:rsidTr="00301A2F">
        <w:trPr>
          <w:cantSplit/>
        </w:trPr>
        <w:tc>
          <w:tcPr>
            <w:tcW w:w="557" w:type="dxa"/>
            <w:tcBorders>
              <w:bottom w:val="single" w:sz="4" w:space="0" w:color="auto"/>
            </w:tcBorders>
            <w:vAlign w:val="center"/>
          </w:tcPr>
          <w:p w14:paraId="6E5AAE28" w14:textId="77777777" w:rsidR="00F8532A" w:rsidRPr="00E16612" w:rsidRDefault="00F8532A">
            <w:pPr>
              <w:pStyle w:val="TableBullet"/>
              <w:numPr>
                <w:ilvl w:val="0"/>
                <w:numId w:val="0"/>
              </w:numPr>
              <w:jc w:val="center"/>
            </w:pPr>
            <w:r w:rsidRPr="00E16612">
              <w:t>19</w:t>
            </w:r>
          </w:p>
        </w:tc>
        <w:tc>
          <w:tcPr>
            <w:tcW w:w="5915" w:type="dxa"/>
            <w:tcBorders>
              <w:bottom w:val="single" w:sz="4" w:space="0" w:color="auto"/>
            </w:tcBorders>
            <w:vAlign w:val="center"/>
          </w:tcPr>
          <w:p w14:paraId="27D81950" w14:textId="77777777" w:rsidR="00F8532A" w:rsidRDefault="00F8532A">
            <w:pPr>
              <w:pStyle w:val="TableBody"/>
            </w:pPr>
            <w:r w:rsidRPr="00982B95">
              <w:t>Use ridership reports as educational tools to highlight key accomplishments and benefits of increased investment in service</w:t>
            </w:r>
          </w:p>
        </w:tc>
        <w:tc>
          <w:tcPr>
            <w:tcW w:w="1312" w:type="dxa"/>
            <w:tcBorders>
              <w:bottom w:val="single" w:sz="4" w:space="0" w:color="auto"/>
            </w:tcBorders>
            <w:vAlign w:val="center"/>
          </w:tcPr>
          <w:p w14:paraId="284FD161" w14:textId="77777777" w:rsidR="00F8532A" w:rsidRDefault="00F8532A">
            <w:pPr>
              <w:pStyle w:val="TableBody"/>
              <w:jc w:val="center"/>
            </w:pPr>
            <w:r>
              <w:t>Core</w:t>
            </w:r>
          </w:p>
        </w:tc>
        <w:tc>
          <w:tcPr>
            <w:tcW w:w="1570" w:type="dxa"/>
            <w:tcBorders>
              <w:bottom w:val="single" w:sz="4" w:space="0" w:color="auto"/>
            </w:tcBorders>
            <w:vAlign w:val="center"/>
          </w:tcPr>
          <w:p w14:paraId="19203C60" w14:textId="77777777" w:rsidR="00F8532A" w:rsidRDefault="00F8532A">
            <w:pPr>
              <w:pStyle w:val="TableBody"/>
              <w:jc w:val="center"/>
            </w:pPr>
            <w:r>
              <w:t>Policy</w:t>
            </w:r>
          </w:p>
        </w:tc>
      </w:tr>
      <w:tr w:rsidR="00F8532A" w14:paraId="791DB193" w14:textId="77777777" w:rsidTr="00301A2F">
        <w:trPr>
          <w:cantSplit/>
        </w:trPr>
        <w:tc>
          <w:tcPr>
            <w:tcW w:w="557" w:type="dxa"/>
            <w:vAlign w:val="center"/>
          </w:tcPr>
          <w:p w14:paraId="43E76755" w14:textId="0633A67D" w:rsidR="00F8532A" w:rsidRPr="00E16612" w:rsidRDefault="00F8532A">
            <w:pPr>
              <w:pStyle w:val="TableBody"/>
              <w:jc w:val="center"/>
            </w:pPr>
            <w:r w:rsidRPr="00E16612">
              <w:t>2</w:t>
            </w:r>
            <w:r w:rsidR="009C71F6" w:rsidRPr="004D39ED">
              <w:t>0</w:t>
            </w:r>
          </w:p>
        </w:tc>
        <w:tc>
          <w:tcPr>
            <w:tcW w:w="5915" w:type="dxa"/>
            <w:vAlign w:val="center"/>
          </w:tcPr>
          <w:p w14:paraId="1F7406AA" w14:textId="0686BEFD" w:rsidR="00F8532A" w:rsidRDefault="00C22929">
            <w:pPr>
              <w:pStyle w:val="TableBody"/>
            </w:pPr>
            <w:r w:rsidRPr="00C22929">
              <w:t>Continue providing security and increasing public safety at terminals</w:t>
            </w:r>
          </w:p>
        </w:tc>
        <w:tc>
          <w:tcPr>
            <w:tcW w:w="1312" w:type="dxa"/>
            <w:vAlign w:val="center"/>
          </w:tcPr>
          <w:p w14:paraId="413078FB" w14:textId="77777777" w:rsidR="00F8532A" w:rsidRDefault="00F8532A">
            <w:pPr>
              <w:pStyle w:val="TableBody"/>
              <w:jc w:val="center"/>
            </w:pPr>
            <w:r>
              <w:t>Core</w:t>
            </w:r>
          </w:p>
        </w:tc>
        <w:tc>
          <w:tcPr>
            <w:tcW w:w="1570" w:type="dxa"/>
            <w:vAlign w:val="center"/>
          </w:tcPr>
          <w:p w14:paraId="7B9E0B1F" w14:textId="77777777" w:rsidR="00F8532A" w:rsidRDefault="00F8532A">
            <w:pPr>
              <w:pStyle w:val="TableBody"/>
              <w:jc w:val="center"/>
            </w:pPr>
            <w:r>
              <w:t>Policy</w:t>
            </w:r>
          </w:p>
        </w:tc>
      </w:tr>
    </w:tbl>
    <w:p w14:paraId="3A77ABFE" w14:textId="77777777" w:rsidR="00F8532A" w:rsidRPr="00754BBA" w:rsidRDefault="00F8532A" w:rsidP="00F8532A">
      <w:pPr>
        <w:pStyle w:val="Heading3"/>
      </w:pPr>
      <w:bookmarkStart w:id="479" w:name="_Toc222142692"/>
      <w:r w:rsidRPr="00754BBA">
        <w:t>Policy Recommendations</w:t>
      </w:r>
      <w:bookmarkEnd w:id="479"/>
    </w:p>
    <w:p w14:paraId="1C0DF111" w14:textId="59F3ECEF" w:rsidR="00F8532A" w:rsidRPr="00E72E3C" w:rsidRDefault="00F8532A" w:rsidP="00F8532A">
      <w:pPr>
        <w:pStyle w:val="BodyText"/>
      </w:pPr>
      <w:r w:rsidRPr="00471D87">
        <w:t xml:space="preserve">Recommendations in this section focus on maintaining and exploring additional funding to bolster services, as well as improving communication with the public and planning for sufficient workforce </w:t>
      </w:r>
      <w:r>
        <w:t>capabilities</w:t>
      </w:r>
      <w:r w:rsidRPr="00471D87">
        <w:t xml:space="preserve"> (</w:t>
      </w:r>
      <w:r w:rsidRPr="00471D87">
        <w:fldChar w:fldCharType="begin"/>
      </w:r>
      <w:r w:rsidRPr="00471D87">
        <w:instrText xml:space="preserve"> REF _Ref212552252 \h  \* MERGEFORMAT </w:instrText>
      </w:r>
      <w:r w:rsidRPr="00471D87">
        <w:fldChar w:fldCharType="separate"/>
      </w:r>
      <w:r w:rsidR="00E4623A" w:rsidRPr="00754BBA">
        <w:t xml:space="preserve">Table </w:t>
      </w:r>
      <w:r w:rsidR="00E4623A">
        <w:rPr>
          <w:noProof/>
        </w:rPr>
        <w:t>36</w:t>
      </w:r>
      <w:r w:rsidRPr="00471D87">
        <w:fldChar w:fldCharType="end"/>
      </w:r>
      <w:r w:rsidRPr="00471D87">
        <w:t>).</w:t>
      </w:r>
    </w:p>
    <w:p w14:paraId="5DE5CFB9" w14:textId="09BDF16A" w:rsidR="00F8532A" w:rsidRPr="00754BBA" w:rsidRDefault="00F8532A" w:rsidP="00F8532A">
      <w:pPr>
        <w:pStyle w:val="Caption"/>
      </w:pPr>
      <w:bookmarkStart w:id="480" w:name="_Ref212552252"/>
      <w:bookmarkStart w:id="481" w:name="_Toc222142791"/>
      <w:r w:rsidRPr="00754BBA">
        <w:lastRenderedPageBreak/>
        <w:t xml:space="preserve">Table </w:t>
      </w:r>
      <w:r w:rsidRPr="00754BBA">
        <w:fldChar w:fldCharType="begin"/>
      </w:r>
      <w:r w:rsidRPr="00754BBA">
        <w:instrText xml:space="preserve"> SEQ Table \* ARABIC </w:instrText>
      </w:r>
      <w:r w:rsidRPr="00754BBA">
        <w:fldChar w:fldCharType="separate"/>
      </w:r>
      <w:r w:rsidR="00E4623A">
        <w:rPr>
          <w:noProof/>
        </w:rPr>
        <w:t>36</w:t>
      </w:r>
      <w:r w:rsidRPr="00754BBA">
        <w:fldChar w:fldCharType="end"/>
      </w:r>
      <w:bookmarkEnd w:id="480"/>
      <w:r w:rsidRPr="00754BBA">
        <w:t>. Policy Recommendations</w:t>
      </w:r>
      <w:bookmarkEnd w:id="481"/>
    </w:p>
    <w:tbl>
      <w:tblPr>
        <w:tblStyle w:val="TableGrid"/>
        <w:tblW w:w="5000" w:type="pct"/>
        <w:tblBorders>
          <w:left w:val="none" w:sz="0" w:space="0" w:color="auto"/>
          <w:right w:val="none" w:sz="0" w:space="0" w:color="auto"/>
        </w:tblBorders>
        <w:tblLook w:val="04A0" w:firstRow="1" w:lastRow="0" w:firstColumn="1" w:lastColumn="0" w:noHBand="0" w:noVBand="1"/>
      </w:tblPr>
      <w:tblGrid>
        <w:gridCol w:w="620"/>
        <w:gridCol w:w="5498"/>
        <w:gridCol w:w="1297"/>
        <w:gridCol w:w="1945"/>
      </w:tblGrid>
      <w:tr w:rsidR="00F8532A" w:rsidRPr="00754BBA" w14:paraId="2647C6C7" w14:textId="77777777" w:rsidTr="004D39ED">
        <w:trPr>
          <w:cnfStyle w:val="100000000000" w:firstRow="1" w:lastRow="0" w:firstColumn="0" w:lastColumn="0" w:oddVBand="0" w:evenVBand="0" w:oddHBand="0" w:evenHBand="0" w:firstRowFirstColumn="0" w:firstRowLastColumn="0" w:lastRowFirstColumn="0" w:lastRowLastColumn="0"/>
          <w:cantSplit/>
          <w:tblHeader/>
        </w:trPr>
        <w:tc>
          <w:tcPr>
            <w:tcW w:w="620" w:type="dxa"/>
            <w:tcBorders>
              <w:bottom w:val="single" w:sz="24" w:space="0" w:color="auto"/>
            </w:tcBorders>
            <w:vAlign w:val="center"/>
          </w:tcPr>
          <w:p w14:paraId="545ECF09" w14:textId="77777777" w:rsidR="00F8532A" w:rsidRPr="00754BBA" w:rsidRDefault="00F8532A">
            <w:pPr>
              <w:pStyle w:val="TableHeading"/>
              <w:jc w:val="center"/>
            </w:pPr>
            <w:r w:rsidRPr="00754BBA">
              <w:t>ID</w:t>
            </w:r>
          </w:p>
        </w:tc>
        <w:tc>
          <w:tcPr>
            <w:tcW w:w="5498" w:type="dxa"/>
            <w:tcBorders>
              <w:bottom w:val="single" w:sz="24" w:space="0" w:color="auto"/>
            </w:tcBorders>
            <w:vAlign w:val="center"/>
          </w:tcPr>
          <w:p w14:paraId="54397C83" w14:textId="77777777" w:rsidR="00F8532A" w:rsidRPr="00754BBA" w:rsidRDefault="00F8532A">
            <w:pPr>
              <w:pStyle w:val="TableHeadingRight"/>
              <w:jc w:val="center"/>
            </w:pPr>
            <w:r w:rsidRPr="00754BBA">
              <w:t>Recommendation</w:t>
            </w:r>
          </w:p>
        </w:tc>
        <w:tc>
          <w:tcPr>
            <w:tcW w:w="1297" w:type="dxa"/>
            <w:tcBorders>
              <w:bottom w:val="single" w:sz="24" w:space="0" w:color="auto"/>
            </w:tcBorders>
            <w:vAlign w:val="center"/>
          </w:tcPr>
          <w:p w14:paraId="3C6A8B2D" w14:textId="77777777" w:rsidR="00F8532A" w:rsidRPr="00754BBA" w:rsidRDefault="00F8532A">
            <w:pPr>
              <w:pStyle w:val="TableHeadingCenter"/>
            </w:pPr>
            <w:r w:rsidRPr="00754BBA">
              <w:t>Ridership Scenario</w:t>
            </w:r>
          </w:p>
        </w:tc>
        <w:tc>
          <w:tcPr>
            <w:tcW w:w="1945" w:type="dxa"/>
            <w:tcBorders>
              <w:bottom w:val="single" w:sz="24" w:space="0" w:color="auto"/>
            </w:tcBorders>
            <w:vAlign w:val="center"/>
          </w:tcPr>
          <w:p w14:paraId="0F3C7B1D" w14:textId="77777777" w:rsidR="00006BCA" w:rsidRDefault="00F8532A">
            <w:pPr>
              <w:pStyle w:val="TableHeadingCenter"/>
            </w:pPr>
            <w:r w:rsidRPr="00754BBA">
              <w:t xml:space="preserve">Also in </w:t>
            </w:r>
          </w:p>
          <w:p w14:paraId="5E6A122A" w14:textId="6D88AEE8" w:rsidR="00F8532A" w:rsidRPr="00754BBA" w:rsidRDefault="00006BCA">
            <w:pPr>
              <w:pStyle w:val="TableHeadingCenter"/>
            </w:pPr>
            <w:r>
              <w:t>Category</w:t>
            </w:r>
            <w:r w:rsidR="00F8532A" w:rsidRPr="00754BBA">
              <w:t>...</w:t>
            </w:r>
          </w:p>
        </w:tc>
      </w:tr>
      <w:tr w:rsidR="00F8532A" w14:paraId="2C880196" w14:textId="77777777" w:rsidTr="004D39ED">
        <w:trPr>
          <w:cantSplit/>
        </w:trPr>
        <w:tc>
          <w:tcPr>
            <w:tcW w:w="620" w:type="dxa"/>
            <w:tcBorders>
              <w:top w:val="single" w:sz="24" w:space="0" w:color="auto"/>
            </w:tcBorders>
            <w:vAlign w:val="center"/>
          </w:tcPr>
          <w:p w14:paraId="2AA17AE3" w14:textId="77777777" w:rsidR="00F8532A" w:rsidRPr="004D39ED" w:rsidRDefault="00F8532A">
            <w:pPr>
              <w:pStyle w:val="TableBody"/>
              <w:jc w:val="center"/>
            </w:pPr>
            <w:r w:rsidRPr="00E16612">
              <w:t>1</w:t>
            </w:r>
          </w:p>
        </w:tc>
        <w:tc>
          <w:tcPr>
            <w:tcW w:w="5498" w:type="dxa"/>
            <w:tcBorders>
              <w:top w:val="single" w:sz="24" w:space="0" w:color="auto"/>
            </w:tcBorders>
            <w:vAlign w:val="center"/>
          </w:tcPr>
          <w:p w14:paraId="0FF431F5" w14:textId="02D33DDC" w:rsidR="00F8532A" w:rsidRPr="00AC5B28" w:rsidRDefault="00F8532A">
            <w:pPr>
              <w:pStyle w:val="TableBodyRight"/>
              <w:jc w:val="left"/>
            </w:pPr>
            <w:r w:rsidRPr="009A566E">
              <w:t>Build from prior planning studies</w:t>
            </w:r>
            <w:r w:rsidR="00EE4B06">
              <w:t>;</w:t>
            </w:r>
            <w:r w:rsidRPr="009A566E">
              <w:t xml:space="preserve"> define actionable next steps for service changes</w:t>
            </w:r>
          </w:p>
        </w:tc>
        <w:tc>
          <w:tcPr>
            <w:tcW w:w="1297" w:type="dxa"/>
            <w:tcBorders>
              <w:top w:val="single" w:sz="24" w:space="0" w:color="auto"/>
            </w:tcBorders>
            <w:vAlign w:val="center"/>
          </w:tcPr>
          <w:p w14:paraId="262D2F2A" w14:textId="77777777" w:rsidR="00F8532A" w:rsidRPr="00AC5B28" w:rsidRDefault="00F8532A">
            <w:pPr>
              <w:pStyle w:val="TableBodyCenter"/>
            </w:pPr>
            <w:r>
              <w:t>Core</w:t>
            </w:r>
          </w:p>
        </w:tc>
        <w:tc>
          <w:tcPr>
            <w:tcW w:w="1945" w:type="dxa"/>
            <w:tcBorders>
              <w:top w:val="single" w:sz="24" w:space="0" w:color="auto"/>
            </w:tcBorders>
            <w:vAlign w:val="center"/>
          </w:tcPr>
          <w:p w14:paraId="2E7729B6" w14:textId="77777777" w:rsidR="00F8532A" w:rsidRPr="00AB12A7" w:rsidRDefault="00F8532A">
            <w:pPr>
              <w:pStyle w:val="TableBodyCenter"/>
              <w:rPr>
                <w:highlight w:val="yellow"/>
              </w:rPr>
            </w:pPr>
            <w:r w:rsidRPr="00105BA4">
              <w:t>Service</w:t>
            </w:r>
          </w:p>
        </w:tc>
      </w:tr>
      <w:tr w:rsidR="00F8532A" w14:paraId="5478B52E" w14:textId="77777777" w:rsidTr="004D39ED">
        <w:trPr>
          <w:cantSplit/>
        </w:trPr>
        <w:tc>
          <w:tcPr>
            <w:tcW w:w="620" w:type="dxa"/>
            <w:tcBorders>
              <w:bottom w:val="single" w:sz="4" w:space="0" w:color="auto"/>
            </w:tcBorders>
            <w:vAlign w:val="center"/>
          </w:tcPr>
          <w:p w14:paraId="78B1A27E" w14:textId="7A599E83" w:rsidR="00F8532A" w:rsidRPr="00E16612" w:rsidRDefault="009C71F6">
            <w:pPr>
              <w:pStyle w:val="TableBullet"/>
              <w:numPr>
                <w:ilvl w:val="0"/>
                <w:numId w:val="0"/>
              </w:numPr>
              <w:jc w:val="center"/>
            </w:pPr>
            <w:r w:rsidRPr="004D39ED">
              <w:t>4</w:t>
            </w:r>
          </w:p>
        </w:tc>
        <w:tc>
          <w:tcPr>
            <w:tcW w:w="5498" w:type="dxa"/>
            <w:tcBorders>
              <w:bottom w:val="single" w:sz="4" w:space="0" w:color="auto"/>
            </w:tcBorders>
            <w:vAlign w:val="center"/>
          </w:tcPr>
          <w:p w14:paraId="51B3B528" w14:textId="30262D0B" w:rsidR="00F8532A" w:rsidRDefault="00F8532A">
            <w:pPr>
              <w:pStyle w:val="TableBody"/>
            </w:pPr>
            <w:r w:rsidRPr="009A566E">
              <w:t>Continue to offer fare</w:t>
            </w:r>
            <w:r w:rsidR="00EE4B06">
              <w:t>-</w:t>
            </w:r>
            <w:r w:rsidRPr="009A566E">
              <w:t>free fixed route services subject to sustained state funding</w:t>
            </w:r>
          </w:p>
        </w:tc>
        <w:tc>
          <w:tcPr>
            <w:tcW w:w="1297" w:type="dxa"/>
            <w:tcBorders>
              <w:bottom w:val="single" w:sz="4" w:space="0" w:color="auto"/>
            </w:tcBorders>
            <w:vAlign w:val="center"/>
          </w:tcPr>
          <w:p w14:paraId="7639A342" w14:textId="77777777" w:rsidR="00F8532A" w:rsidRDefault="00F8532A">
            <w:pPr>
              <w:pStyle w:val="TableBody"/>
              <w:jc w:val="center"/>
            </w:pPr>
            <w:r>
              <w:t>Core</w:t>
            </w:r>
          </w:p>
        </w:tc>
        <w:tc>
          <w:tcPr>
            <w:tcW w:w="1945" w:type="dxa"/>
            <w:tcBorders>
              <w:bottom w:val="single" w:sz="4" w:space="0" w:color="auto"/>
            </w:tcBorders>
            <w:vAlign w:val="center"/>
          </w:tcPr>
          <w:p w14:paraId="1C39121D" w14:textId="77777777" w:rsidR="00F8532A" w:rsidRDefault="00F8532A">
            <w:pPr>
              <w:pStyle w:val="TableBody"/>
              <w:jc w:val="center"/>
            </w:pPr>
            <w:r>
              <w:t>Service</w:t>
            </w:r>
          </w:p>
        </w:tc>
      </w:tr>
      <w:tr w:rsidR="00F8532A" w14:paraId="7E5FC2DC" w14:textId="77777777" w:rsidTr="004D39ED">
        <w:trPr>
          <w:cantSplit/>
        </w:trPr>
        <w:tc>
          <w:tcPr>
            <w:tcW w:w="620" w:type="dxa"/>
            <w:vAlign w:val="center"/>
          </w:tcPr>
          <w:p w14:paraId="35CB8CF7" w14:textId="5B23070B" w:rsidR="00F8532A" w:rsidRPr="00E16612" w:rsidRDefault="009C71F6">
            <w:pPr>
              <w:pStyle w:val="TableBody"/>
              <w:jc w:val="center"/>
            </w:pPr>
            <w:r w:rsidRPr="004D39ED">
              <w:t>5</w:t>
            </w:r>
          </w:p>
        </w:tc>
        <w:tc>
          <w:tcPr>
            <w:tcW w:w="5498" w:type="dxa"/>
            <w:vAlign w:val="center"/>
          </w:tcPr>
          <w:p w14:paraId="5CEB9EBE" w14:textId="77777777" w:rsidR="00F8532A" w:rsidRDefault="00F8532A">
            <w:pPr>
              <w:pStyle w:val="TableBody"/>
            </w:pPr>
            <w:r w:rsidRPr="009A566E">
              <w:t>Evaluate local assessment impacts on expanding fixed route service</w:t>
            </w:r>
          </w:p>
        </w:tc>
        <w:tc>
          <w:tcPr>
            <w:tcW w:w="1297" w:type="dxa"/>
            <w:vAlign w:val="center"/>
          </w:tcPr>
          <w:p w14:paraId="5635D602" w14:textId="26D6D892" w:rsidR="00F8532A" w:rsidRDefault="00F8532A">
            <w:pPr>
              <w:pStyle w:val="TableBody"/>
              <w:jc w:val="center"/>
            </w:pPr>
            <w:r>
              <w:t>Medium</w:t>
            </w:r>
            <w:r w:rsidR="00781022">
              <w:t>,</w:t>
            </w:r>
            <w:r>
              <w:t xml:space="preserve"> High</w:t>
            </w:r>
          </w:p>
        </w:tc>
        <w:tc>
          <w:tcPr>
            <w:tcW w:w="1945" w:type="dxa"/>
            <w:vAlign w:val="center"/>
          </w:tcPr>
          <w:p w14:paraId="6A5FF5A6" w14:textId="77777777" w:rsidR="00F8532A" w:rsidRDefault="00F8532A">
            <w:pPr>
              <w:pStyle w:val="TableBody"/>
              <w:jc w:val="center"/>
            </w:pPr>
            <w:r>
              <w:t>Service</w:t>
            </w:r>
          </w:p>
        </w:tc>
      </w:tr>
      <w:tr w:rsidR="00F8532A" w14:paraId="66029DD3" w14:textId="77777777" w:rsidTr="004D39ED">
        <w:trPr>
          <w:cantSplit/>
        </w:trPr>
        <w:tc>
          <w:tcPr>
            <w:tcW w:w="620" w:type="dxa"/>
            <w:vAlign w:val="center"/>
          </w:tcPr>
          <w:p w14:paraId="3AC35ECB" w14:textId="69D209C9" w:rsidR="00F8532A" w:rsidRPr="00E16612" w:rsidRDefault="009C71F6">
            <w:pPr>
              <w:pStyle w:val="TableBody"/>
              <w:jc w:val="center"/>
            </w:pPr>
            <w:r w:rsidRPr="004D39ED">
              <w:t>8</w:t>
            </w:r>
          </w:p>
        </w:tc>
        <w:tc>
          <w:tcPr>
            <w:tcW w:w="5498" w:type="dxa"/>
            <w:vAlign w:val="center"/>
          </w:tcPr>
          <w:p w14:paraId="741868BC" w14:textId="77777777" w:rsidR="00F8532A" w:rsidRDefault="00F8532A">
            <w:pPr>
              <w:pStyle w:val="TableBody"/>
            </w:pPr>
            <w:r w:rsidRPr="009A566E">
              <w:t>Strategize how to accommodate increased ridership demand for demand response services, including capital needs, staff resources, and service eligibility and application process</w:t>
            </w:r>
          </w:p>
        </w:tc>
        <w:tc>
          <w:tcPr>
            <w:tcW w:w="1297" w:type="dxa"/>
            <w:vAlign w:val="center"/>
          </w:tcPr>
          <w:p w14:paraId="6776F014" w14:textId="77777777" w:rsidR="00F8532A" w:rsidRDefault="00F8532A">
            <w:pPr>
              <w:pStyle w:val="TableBody"/>
              <w:jc w:val="center"/>
            </w:pPr>
            <w:r>
              <w:t>High</w:t>
            </w:r>
          </w:p>
        </w:tc>
        <w:tc>
          <w:tcPr>
            <w:tcW w:w="1945" w:type="dxa"/>
            <w:vAlign w:val="center"/>
          </w:tcPr>
          <w:p w14:paraId="58E50BCD" w14:textId="77777777" w:rsidR="00F8532A" w:rsidRDefault="00F8532A">
            <w:pPr>
              <w:pStyle w:val="TableBody"/>
              <w:jc w:val="center"/>
            </w:pPr>
            <w:r>
              <w:t>Service, Capital, Performance</w:t>
            </w:r>
          </w:p>
        </w:tc>
      </w:tr>
      <w:tr w:rsidR="001D05EF" w14:paraId="577C3ED2" w14:textId="77777777">
        <w:trPr>
          <w:cantSplit/>
        </w:trPr>
        <w:tc>
          <w:tcPr>
            <w:tcW w:w="620" w:type="dxa"/>
            <w:vAlign w:val="center"/>
          </w:tcPr>
          <w:p w14:paraId="026EB872" w14:textId="77777777" w:rsidR="001D05EF" w:rsidRPr="004D39ED" w:rsidRDefault="001D05EF">
            <w:pPr>
              <w:pStyle w:val="TableBody"/>
              <w:jc w:val="center"/>
            </w:pPr>
            <w:r w:rsidRPr="004D39ED">
              <w:t>19</w:t>
            </w:r>
          </w:p>
        </w:tc>
        <w:tc>
          <w:tcPr>
            <w:tcW w:w="5498" w:type="dxa"/>
            <w:vAlign w:val="center"/>
          </w:tcPr>
          <w:p w14:paraId="6CA69D5E" w14:textId="77777777" w:rsidR="001D05EF" w:rsidRDefault="001D05EF">
            <w:pPr>
              <w:pStyle w:val="TableBody"/>
            </w:pPr>
            <w:r w:rsidRPr="009A566E">
              <w:t>Use ridership reports as educational tools to highlight key accomplishments and benefits of increased investment in service</w:t>
            </w:r>
          </w:p>
        </w:tc>
        <w:tc>
          <w:tcPr>
            <w:tcW w:w="1297" w:type="dxa"/>
            <w:vAlign w:val="center"/>
          </w:tcPr>
          <w:p w14:paraId="4EF00294" w14:textId="77777777" w:rsidR="001D05EF" w:rsidRDefault="001D05EF">
            <w:pPr>
              <w:pStyle w:val="TableBody"/>
              <w:jc w:val="center"/>
            </w:pPr>
            <w:r>
              <w:t>Core</w:t>
            </w:r>
          </w:p>
        </w:tc>
        <w:tc>
          <w:tcPr>
            <w:tcW w:w="1945" w:type="dxa"/>
            <w:vAlign w:val="center"/>
          </w:tcPr>
          <w:p w14:paraId="689FDA07" w14:textId="77777777" w:rsidR="001D05EF" w:rsidRDefault="001D05EF">
            <w:pPr>
              <w:pStyle w:val="TableBody"/>
              <w:jc w:val="center"/>
            </w:pPr>
            <w:r>
              <w:t>Performance</w:t>
            </w:r>
          </w:p>
        </w:tc>
      </w:tr>
      <w:tr w:rsidR="001D05EF" w14:paraId="36B34F1F" w14:textId="77777777" w:rsidTr="001D05EF">
        <w:trPr>
          <w:cantSplit/>
        </w:trPr>
        <w:tc>
          <w:tcPr>
            <w:tcW w:w="620" w:type="dxa"/>
            <w:vAlign w:val="center"/>
          </w:tcPr>
          <w:p w14:paraId="789EBCDE" w14:textId="77777777" w:rsidR="001D05EF" w:rsidRPr="004D39ED" w:rsidRDefault="001D05EF">
            <w:pPr>
              <w:pStyle w:val="TableBody"/>
              <w:jc w:val="center"/>
            </w:pPr>
            <w:r w:rsidRPr="004D39ED">
              <w:t>20</w:t>
            </w:r>
          </w:p>
        </w:tc>
        <w:tc>
          <w:tcPr>
            <w:tcW w:w="5498" w:type="dxa"/>
            <w:vAlign w:val="center"/>
          </w:tcPr>
          <w:p w14:paraId="7CC078F2" w14:textId="77777777" w:rsidR="001D05EF" w:rsidRPr="000B09D6" w:rsidRDefault="001D05EF">
            <w:pPr>
              <w:pStyle w:val="TableBody"/>
            </w:pPr>
            <w:r w:rsidRPr="00C22929">
              <w:t>Continue providing security and increasing public safety at terminals</w:t>
            </w:r>
          </w:p>
        </w:tc>
        <w:tc>
          <w:tcPr>
            <w:tcW w:w="1297" w:type="dxa"/>
            <w:vAlign w:val="center"/>
          </w:tcPr>
          <w:p w14:paraId="7EECD61E" w14:textId="77777777" w:rsidR="001D05EF" w:rsidRDefault="001D05EF">
            <w:pPr>
              <w:pStyle w:val="TableBody"/>
              <w:jc w:val="center"/>
            </w:pPr>
            <w:r>
              <w:t>Core</w:t>
            </w:r>
          </w:p>
        </w:tc>
        <w:tc>
          <w:tcPr>
            <w:tcW w:w="1945" w:type="dxa"/>
            <w:vAlign w:val="center"/>
          </w:tcPr>
          <w:p w14:paraId="5EDF46FD" w14:textId="77777777" w:rsidR="001D05EF" w:rsidRDefault="001D05EF">
            <w:pPr>
              <w:pStyle w:val="TableBody"/>
              <w:jc w:val="center"/>
            </w:pPr>
            <w:r>
              <w:t>Performance</w:t>
            </w:r>
          </w:p>
        </w:tc>
      </w:tr>
      <w:tr w:rsidR="00F8532A" w14:paraId="7F88E171" w14:textId="77777777" w:rsidTr="004D39ED">
        <w:trPr>
          <w:cantSplit/>
        </w:trPr>
        <w:tc>
          <w:tcPr>
            <w:tcW w:w="620" w:type="dxa"/>
            <w:vAlign w:val="center"/>
          </w:tcPr>
          <w:p w14:paraId="0D6D8624" w14:textId="398F426E" w:rsidR="00F8532A" w:rsidRPr="00E16612" w:rsidRDefault="00044F9F">
            <w:pPr>
              <w:pStyle w:val="TableBody"/>
              <w:jc w:val="center"/>
            </w:pPr>
            <w:r w:rsidRPr="004D39ED">
              <w:t>21</w:t>
            </w:r>
          </w:p>
        </w:tc>
        <w:tc>
          <w:tcPr>
            <w:tcW w:w="5498" w:type="dxa"/>
            <w:vAlign w:val="center"/>
          </w:tcPr>
          <w:p w14:paraId="3DBFC86D" w14:textId="77777777" w:rsidR="00F8532A" w:rsidRDefault="00F8532A">
            <w:pPr>
              <w:pStyle w:val="TableBody"/>
            </w:pPr>
            <w:r w:rsidRPr="009A566E">
              <w:t>Continue to advocate for sustainable funding and seek opportunities for additional sources</w:t>
            </w:r>
          </w:p>
        </w:tc>
        <w:tc>
          <w:tcPr>
            <w:tcW w:w="1297" w:type="dxa"/>
            <w:vAlign w:val="center"/>
          </w:tcPr>
          <w:p w14:paraId="0178E407" w14:textId="77777777" w:rsidR="00F8532A" w:rsidRDefault="00F8532A">
            <w:pPr>
              <w:pStyle w:val="TableBody"/>
              <w:jc w:val="center"/>
            </w:pPr>
            <w:r>
              <w:t>Core</w:t>
            </w:r>
          </w:p>
        </w:tc>
        <w:tc>
          <w:tcPr>
            <w:tcW w:w="1945" w:type="dxa"/>
            <w:vAlign w:val="center"/>
          </w:tcPr>
          <w:p w14:paraId="15D09FA3" w14:textId="65E6F181" w:rsidR="00F8532A" w:rsidRDefault="007363B3">
            <w:pPr>
              <w:pStyle w:val="TableBody"/>
              <w:jc w:val="center"/>
            </w:pPr>
            <w:r>
              <w:t>N/A</w:t>
            </w:r>
          </w:p>
        </w:tc>
      </w:tr>
      <w:tr w:rsidR="00F8532A" w14:paraId="4706946A" w14:textId="77777777" w:rsidTr="004D39ED">
        <w:trPr>
          <w:cantSplit/>
        </w:trPr>
        <w:tc>
          <w:tcPr>
            <w:tcW w:w="620" w:type="dxa"/>
            <w:vAlign w:val="center"/>
          </w:tcPr>
          <w:p w14:paraId="0CE8CD60" w14:textId="165F5790" w:rsidR="00F8532A" w:rsidRPr="00E16612" w:rsidRDefault="00F8532A">
            <w:pPr>
              <w:pStyle w:val="TableBody"/>
              <w:jc w:val="center"/>
            </w:pPr>
            <w:r w:rsidRPr="00E16612">
              <w:t>2</w:t>
            </w:r>
            <w:r w:rsidR="00044F9F" w:rsidRPr="004D39ED">
              <w:t>2</w:t>
            </w:r>
          </w:p>
        </w:tc>
        <w:tc>
          <w:tcPr>
            <w:tcW w:w="5498" w:type="dxa"/>
            <w:vAlign w:val="center"/>
          </w:tcPr>
          <w:p w14:paraId="5A1B99B1" w14:textId="6CCFAB40" w:rsidR="00F8532A" w:rsidRDefault="00F8532A">
            <w:pPr>
              <w:pStyle w:val="TableBody"/>
            </w:pPr>
            <w:r w:rsidRPr="009A566E">
              <w:t>Look for opportunities to form and maintain partnerships with other RTAs and technical schools to grow the labor pool for operators and maintenance staff</w:t>
            </w:r>
          </w:p>
        </w:tc>
        <w:tc>
          <w:tcPr>
            <w:tcW w:w="1297" w:type="dxa"/>
            <w:vAlign w:val="center"/>
          </w:tcPr>
          <w:p w14:paraId="6FE3EF85" w14:textId="77777777" w:rsidR="00F8532A" w:rsidRDefault="00F8532A">
            <w:pPr>
              <w:pStyle w:val="TableBody"/>
              <w:jc w:val="center"/>
            </w:pPr>
            <w:r>
              <w:t>Medium, High</w:t>
            </w:r>
          </w:p>
        </w:tc>
        <w:tc>
          <w:tcPr>
            <w:tcW w:w="1945" w:type="dxa"/>
            <w:vAlign w:val="center"/>
          </w:tcPr>
          <w:p w14:paraId="1668A174" w14:textId="77777777" w:rsidR="00F8532A" w:rsidRDefault="00F8532A">
            <w:pPr>
              <w:pStyle w:val="TableBody"/>
              <w:jc w:val="center"/>
            </w:pPr>
            <w:r>
              <w:t>Coordination</w:t>
            </w:r>
          </w:p>
        </w:tc>
      </w:tr>
    </w:tbl>
    <w:p w14:paraId="4F339267" w14:textId="11E58846" w:rsidR="00E473EA" w:rsidRDefault="00BA52D1" w:rsidP="00441579">
      <w:pPr>
        <w:pStyle w:val="Source"/>
      </w:pPr>
      <w:r>
        <w:t>N/A =</w:t>
      </w:r>
      <w:r w:rsidR="00E473EA">
        <w:t xml:space="preserve"> Not available. Recommendation not included in other categories.</w:t>
      </w:r>
    </w:p>
    <w:p w14:paraId="4977966A" w14:textId="77777777" w:rsidR="00F8532A" w:rsidRPr="00754BBA" w:rsidRDefault="00F8532A" w:rsidP="00F8532A">
      <w:pPr>
        <w:pStyle w:val="Heading3"/>
      </w:pPr>
      <w:bookmarkStart w:id="482" w:name="_Toc222142693"/>
      <w:r w:rsidRPr="00754BBA">
        <w:t>Coordination Recommendations</w:t>
      </w:r>
      <w:bookmarkEnd w:id="482"/>
    </w:p>
    <w:p w14:paraId="0BD230A6" w14:textId="5F2CAC8B" w:rsidR="00F8532A" w:rsidRDefault="00F8532A" w:rsidP="00F8532A">
      <w:pPr>
        <w:pStyle w:val="BodyText"/>
      </w:pPr>
      <w:r w:rsidRPr="00456BDA">
        <w:t>Several of the recommendations in this plan deal with coordination with other RTAs, as well as ongoing coordination with member communities and institutions within the SRTA</w:t>
      </w:r>
      <w:r>
        <w:t xml:space="preserve"> </w:t>
      </w:r>
      <w:r w:rsidRPr="00456BDA">
        <w:t>service area (</w:t>
      </w:r>
      <w:r w:rsidRPr="00456BDA">
        <w:fldChar w:fldCharType="begin"/>
      </w:r>
      <w:r w:rsidRPr="00456BDA">
        <w:instrText xml:space="preserve"> REF _Ref212552278 \h  \* MERGEFORMAT </w:instrText>
      </w:r>
      <w:r w:rsidRPr="00456BDA">
        <w:fldChar w:fldCharType="separate"/>
      </w:r>
      <w:r w:rsidR="00E4623A" w:rsidRPr="00754BBA">
        <w:t xml:space="preserve">Table </w:t>
      </w:r>
      <w:r w:rsidR="00E4623A">
        <w:rPr>
          <w:noProof/>
        </w:rPr>
        <w:t>37</w:t>
      </w:r>
      <w:r w:rsidRPr="00456BDA">
        <w:fldChar w:fldCharType="end"/>
      </w:r>
      <w:r w:rsidRPr="002A1071">
        <w:t>). This coordination can lead to improved labor pools, partnerships for expanded service, and more seamless customer experiences. While the complexity is relatively low, the potential impact of this coordination is substantial.</w:t>
      </w:r>
    </w:p>
    <w:p w14:paraId="19A0FAB7" w14:textId="5F3C8BE8" w:rsidR="00F8532A" w:rsidRPr="00754BBA" w:rsidRDefault="00F8532A" w:rsidP="00F8532A">
      <w:pPr>
        <w:pStyle w:val="Caption"/>
      </w:pPr>
      <w:bookmarkStart w:id="483" w:name="_Ref212552278"/>
      <w:bookmarkStart w:id="484" w:name="_Toc222142792"/>
      <w:r w:rsidRPr="00754BBA">
        <w:t xml:space="preserve">Table </w:t>
      </w:r>
      <w:r w:rsidRPr="00754BBA">
        <w:fldChar w:fldCharType="begin"/>
      </w:r>
      <w:r w:rsidRPr="00754BBA">
        <w:instrText xml:space="preserve"> SEQ Table \* ARABIC </w:instrText>
      </w:r>
      <w:r w:rsidRPr="00754BBA">
        <w:fldChar w:fldCharType="separate"/>
      </w:r>
      <w:r w:rsidR="00E4623A">
        <w:rPr>
          <w:noProof/>
        </w:rPr>
        <w:t>37</w:t>
      </w:r>
      <w:r w:rsidRPr="00754BBA">
        <w:fldChar w:fldCharType="end"/>
      </w:r>
      <w:bookmarkEnd w:id="483"/>
      <w:r w:rsidRPr="00754BBA">
        <w:t>. Coordination Recommendations</w:t>
      </w:r>
      <w:bookmarkEnd w:id="484"/>
    </w:p>
    <w:tbl>
      <w:tblPr>
        <w:tblStyle w:val="TableGrid"/>
        <w:tblW w:w="4995" w:type="pct"/>
        <w:tblBorders>
          <w:left w:val="none" w:sz="0" w:space="0" w:color="auto"/>
          <w:right w:val="none" w:sz="0" w:space="0" w:color="auto"/>
        </w:tblBorders>
        <w:tblLook w:val="04A0" w:firstRow="1" w:lastRow="0" w:firstColumn="1" w:lastColumn="0" w:noHBand="0" w:noVBand="1"/>
      </w:tblPr>
      <w:tblGrid>
        <w:gridCol w:w="554"/>
        <w:gridCol w:w="5918"/>
        <w:gridCol w:w="1310"/>
        <w:gridCol w:w="1569"/>
      </w:tblGrid>
      <w:tr w:rsidR="00F8532A" w:rsidRPr="00754BBA" w14:paraId="77D09559" w14:textId="77777777" w:rsidTr="007363B3">
        <w:trPr>
          <w:cnfStyle w:val="100000000000" w:firstRow="1" w:lastRow="0" w:firstColumn="0" w:lastColumn="0" w:oddVBand="0" w:evenVBand="0" w:oddHBand="0" w:evenHBand="0" w:firstRowFirstColumn="0" w:firstRowLastColumn="0" w:lastRowFirstColumn="0" w:lastRowLastColumn="0"/>
          <w:cantSplit/>
          <w:tblHeader/>
        </w:trPr>
        <w:tc>
          <w:tcPr>
            <w:tcW w:w="554" w:type="dxa"/>
            <w:tcBorders>
              <w:bottom w:val="single" w:sz="24" w:space="0" w:color="auto"/>
            </w:tcBorders>
            <w:vAlign w:val="center"/>
          </w:tcPr>
          <w:p w14:paraId="4FBF10FA" w14:textId="77777777" w:rsidR="00F8532A" w:rsidRPr="00754BBA" w:rsidRDefault="00F8532A">
            <w:pPr>
              <w:pStyle w:val="TableHeading"/>
              <w:jc w:val="center"/>
            </w:pPr>
            <w:r w:rsidRPr="00754BBA">
              <w:t>ID</w:t>
            </w:r>
          </w:p>
        </w:tc>
        <w:tc>
          <w:tcPr>
            <w:tcW w:w="5918" w:type="dxa"/>
            <w:tcBorders>
              <w:bottom w:val="single" w:sz="24" w:space="0" w:color="auto"/>
            </w:tcBorders>
            <w:vAlign w:val="center"/>
          </w:tcPr>
          <w:p w14:paraId="6FFB2022" w14:textId="77777777" w:rsidR="00F8532A" w:rsidRPr="00754BBA" w:rsidRDefault="00F8532A">
            <w:pPr>
              <w:pStyle w:val="TableHeadingRight"/>
              <w:jc w:val="center"/>
            </w:pPr>
            <w:r w:rsidRPr="00754BBA">
              <w:t>Recommendation</w:t>
            </w:r>
          </w:p>
        </w:tc>
        <w:tc>
          <w:tcPr>
            <w:tcW w:w="1310" w:type="dxa"/>
            <w:tcBorders>
              <w:bottom w:val="single" w:sz="24" w:space="0" w:color="auto"/>
            </w:tcBorders>
            <w:vAlign w:val="center"/>
          </w:tcPr>
          <w:p w14:paraId="100CA5FA" w14:textId="77777777" w:rsidR="00F8532A" w:rsidRPr="00754BBA" w:rsidRDefault="00F8532A">
            <w:pPr>
              <w:pStyle w:val="TableHeadingCenter"/>
            </w:pPr>
            <w:r w:rsidRPr="00754BBA">
              <w:t>Ridership Scenario</w:t>
            </w:r>
          </w:p>
        </w:tc>
        <w:tc>
          <w:tcPr>
            <w:tcW w:w="1569" w:type="dxa"/>
            <w:tcBorders>
              <w:bottom w:val="single" w:sz="24" w:space="0" w:color="auto"/>
            </w:tcBorders>
            <w:vAlign w:val="center"/>
          </w:tcPr>
          <w:p w14:paraId="1C0554BF" w14:textId="77777777" w:rsidR="00006BCA" w:rsidRDefault="00F8532A">
            <w:pPr>
              <w:pStyle w:val="TableHeadingCenter"/>
            </w:pPr>
            <w:r w:rsidRPr="00754BBA">
              <w:t xml:space="preserve">Also in </w:t>
            </w:r>
          </w:p>
          <w:p w14:paraId="50481168" w14:textId="4E0B46E7" w:rsidR="00F8532A" w:rsidRPr="00754BBA" w:rsidRDefault="00006BCA">
            <w:pPr>
              <w:pStyle w:val="TableHeadingCenter"/>
            </w:pPr>
            <w:r>
              <w:t>Category</w:t>
            </w:r>
            <w:r w:rsidR="00F8532A" w:rsidRPr="00754BBA">
              <w:t>...</w:t>
            </w:r>
          </w:p>
        </w:tc>
      </w:tr>
      <w:tr w:rsidR="00F8532A" w14:paraId="6420AE8E" w14:textId="77777777" w:rsidTr="007363B3">
        <w:trPr>
          <w:cantSplit/>
        </w:trPr>
        <w:tc>
          <w:tcPr>
            <w:tcW w:w="554" w:type="dxa"/>
            <w:tcBorders>
              <w:top w:val="single" w:sz="24" w:space="0" w:color="auto"/>
            </w:tcBorders>
            <w:vAlign w:val="center"/>
          </w:tcPr>
          <w:p w14:paraId="17FE7DFB" w14:textId="198416E7" w:rsidR="00F8532A" w:rsidRPr="004D39ED" w:rsidRDefault="00E21695">
            <w:pPr>
              <w:pStyle w:val="TableBody"/>
              <w:jc w:val="center"/>
            </w:pPr>
            <w:r w:rsidRPr="004D39ED">
              <w:t>7</w:t>
            </w:r>
          </w:p>
        </w:tc>
        <w:tc>
          <w:tcPr>
            <w:tcW w:w="5918" w:type="dxa"/>
            <w:tcBorders>
              <w:top w:val="single" w:sz="24" w:space="0" w:color="auto"/>
            </w:tcBorders>
            <w:vAlign w:val="center"/>
          </w:tcPr>
          <w:p w14:paraId="1933C966" w14:textId="77777777" w:rsidR="00F8532A" w:rsidRPr="00AB12A7" w:rsidRDefault="00F8532A">
            <w:pPr>
              <w:pStyle w:val="TableBodyRight"/>
              <w:jc w:val="left"/>
              <w:rPr>
                <w:highlight w:val="yellow"/>
              </w:rPr>
            </w:pPr>
            <w:r w:rsidRPr="00927931">
              <w:t>Enhance communication with the public about services and policies</w:t>
            </w:r>
          </w:p>
        </w:tc>
        <w:tc>
          <w:tcPr>
            <w:tcW w:w="1310" w:type="dxa"/>
            <w:tcBorders>
              <w:top w:val="single" w:sz="24" w:space="0" w:color="auto"/>
            </w:tcBorders>
            <w:vAlign w:val="center"/>
          </w:tcPr>
          <w:p w14:paraId="72C1FEE8" w14:textId="77777777" w:rsidR="00F8532A" w:rsidRPr="00AB12A7" w:rsidRDefault="00F8532A">
            <w:pPr>
              <w:pStyle w:val="TableBodyCenter"/>
              <w:rPr>
                <w:highlight w:val="yellow"/>
              </w:rPr>
            </w:pPr>
            <w:r w:rsidRPr="009A35FF">
              <w:t>Core</w:t>
            </w:r>
          </w:p>
        </w:tc>
        <w:tc>
          <w:tcPr>
            <w:tcW w:w="1569" w:type="dxa"/>
            <w:tcBorders>
              <w:top w:val="single" w:sz="24" w:space="0" w:color="auto"/>
            </w:tcBorders>
            <w:vAlign w:val="center"/>
          </w:tcPr>
          <w:p w14:paraId="175CF49B" w14:textId="77777777" w:rsidR="00F8532A" w:rsidRDefault="00F8532A">
            <w:pPr>
              <w:pStyle w:val="TableBodyCenter"/>
            </w:pPr>
            <w:r>
              <w:t>Service</w:t>
            </w:r>
          </w:p>
        </w:tc>
      </w:tr>
      <w:tr w:rsidR="00F8532A" w14:paraId="3394E429" w14:textId="77777777" w:rsidTr="007363B3">
        <w:trPr>
          <w:cantSplit/>
        </w:trPr>
        <w:tc>
          <w:tcPr>
            <w:tcW w:w="554" w:type="dxa"/>
            <w:tcBorders>
              <w:bottom w:val="single" w:sz="4" w:space="0" w:color="auto"/>
            </w:tcBorders>
            <w:vAlign w:val="center"/>
          </w:tcPr>
          <w:p w14:paraId="54D56C07" w14:textId="7B6F5F5A" w:rsidR="00F8532A" w:rsidRPr="00EA118F" w:rsidRDefault="00E21695">
            <w:pPr>
              <w:pStyle w:val="TableBullet"/>
              <w:numPr>
                <w:ilvl w:val="0"/>
                <w:numId w:val="0"/>
              </w:numPr>
              <w:jc w:val="center"/>
            </w:pPr>
            <w:r w:rsidRPr="004D39ED">
              <w:t>10</w:t>
            </w:r>
          </w:p>
        </w:tc>
        <w:tc>
          <w:tcPr>
            <w:tcW w:w="5918" w:type="dxa"/>
            <w:tcBorders>
              <w:bottom w:val="single" w:sz="4" w:space="0" w:color="auto"/>
            </w:tcBorders>
            <w:vAlign w:val="center"/>
          </w:tcPr>
          <w:p w14:paraId="1A9E3EB5" w14:textId="34F92919" w:rsidR="00F8532A" w:rsidRDefault="00F8532A">
            <w:pPr>
              <w:pStyle w:val="TableBody"/>
            </w:pPr>
            <w:r w:rsidRPr="00927931">
              <w:t xml:space="preserve">Assess how microtransit connections to South Coast Rail stations affect ridership; explore expanded service zones and increased connections to South Coast Rail stations especially with growth of </w:t>
            </w:r>
            <w:r w:rsidR="00EE4B06" w:rsidRPr="00927931">
              <w:t xml:space="preserve">transit oriented development </w:t>
            </w:r>
            <w:r w:rsidRPr="00927931">
              <w:t xml:space="preserve">in the SRTA service area </w:t>
            </w:r>
          </w:p>
        </w:tc>
        <w:tc>
          <w:tcPr>
            <w:tcW w:w="1310" w:type="dxa"/>
            <w:tcBorders>
              <w:bottom w:val="single" w:sz="4" w:space="0" w:color="auto"/>
            </w:tcBorders>
            <w:vAlign w:val="center"/>
          </w:tcPr>
          <w:p w14:paraId="43D86A63" w14:textId="77777777" w:rsidR="00F8532A" w:rsidRDefault="00F8532A">
            <w:pPr>
              <w:pStyle w:val="TableBody"/>
              <w:jc w:val="center"/>
            </w:pPr>
            <w:r>
              <w:t>Medium</w:t>
            </w:r>
          </w:p>
        </w:tc>
        <w:tc>
          <w:tcPr>
            <w:tcW w:w="1569" w:type="dxa"/>
            <w:tcBorders>
              <w:bottom w:val="single" w:sz="4" w:space="0" w:color="auto"/>
            </w:tcBorders>
            <w:vAlign w:val="center"/>
          </w:tcPr>
          <w:p w14:paraId="6076407D" w14:textId="77777777" w:rsidR="00F8532A" w:rsidRDefault="00F8532A">
            <w:pPr>
              <w:pStyle w:val="TableBody"/>
              <w:jc w:val="center"/>
            </w:pPr>
            <w:r>
              <w:t>Service</w:t>
            </w:r>
          </w:p>
        </w:tc>
      </w:tr>
      <w:tr w:rsidR="00F8532A" w14:paraId="63BE63C9" w14:textId="77777777" w:rsidTr="007363B3">
        <w:trPr>
          <w:cantSplit/>
        </w:trPr>
        <w:tc>
          <w:tcPr>
            <w:tcW w:w="554" w:type="dxa"/>
            <w:vAlign w:val="center"/>
          </w:tcPr>
          <w:p w14:paraId="7201D02F" w14:textId="7AA9EBD0" w:rsidR="00F8532A" w:rsidRPr="00EA118F" w:rsidRDefault="00F8532A">
            <w:pPr>
              <w:pStyle w:val="TableBody"/>
              <w:jc w:val="center"/>
            </w:pPr>
            <w:r w:rsidRPr="00EA118F">
              <w:lastRenderedPageBreak/>
              <w:t>1</w:t>
            </w:r>
            <w:r w:rsidR="00E21695" w:rsidRPr="004D39ED">
              <w:t>2</w:t>
            </w:r>
          </w:p>
        </w:tc>
        <w:tc>
          <w:tcPr>
            <w:tcW w:w="5918" w:type="dxa"/>
            <w:vAlign w:val="center"/>
          </w:tcPr>
          <w:p w14:paraId="4A9C8C5E" w14:textId="77777777" w:rsidR="00F8532A" w:rsidRDefault="00F8532A">
            <w:pPr>
              <w:pStyle w:val="TableBody"/>
            </w:pPr>
            <w:r w:rsidRPr="00927931">
              <w:t xml:space="preserve">Assess ways to match service with transit ridership potential in coordination with UMass Dartmouth </w:t>
            </w:r>
          </w:p>
        </w:tc>
        <w:tc>
          <w:tcPr>
            <w:tcW w:w="1310" w:type="dxa"/>
            <w:vAlign w:val="center"/>
          </w:tcPr>
          <w:p w14:paraId="72C1BE33" w14:textId="77777777" w:rsidR="00F8532A" w:rsidRDefault="00F8532A">
            <w:pPr>
              <w:pStyle w:val="TableBody"/>
              <w:jc w:val="center"/>
            </w:pPr>
            <w:r>
              <w:t>Core</w:t>
            </w:r>
          </w:p>
        </w:tc>
        <w:tc>
          <w:tcPr>
            <w:tcW w:w="1569" w:type="dxa"/>
            <w:vAlign w:val="center"/>
          </w:tcPr>
          <w:p w14:paraId="0DAA9262" w14:textId="77777777" w:rsidR="00F8532A" w:rsidRDefault="00F8532A">
            <w:pPr>
              <w:pStyle w:val="TableBody"/>
              <w:jc w:val="center"/>
            </w:pPr>
            <w:r>
              <w:t>Service</w:t>
            </w:r>
          </w:p>
        </w:tc>
      </w:tr>
      <w:tr w:rsidR="00F8532A" w14:paraId="32D1381F" w14:textId="77777777" w:rsidTr="007363B3">
        <w:trPr>
          <w:cantSplit/>
        </w:trPr>
        <w:tc>
          <w:tcPr>
            <w:tcW w:w="554" w:type="dxa"/>
            <w:vAlign w:val="center"/>
          </w:tcPr>
          <w:p w14:paraId="1A06F9FA" w14:textId="63C88EF5" w:rsidR="00F8532A" w:rsidRPr="00EA118F" w:rsidRDefault="00F8532A">
            <w:pPr>
              <w:pStyle w:val="TableBody"/>
              <w:jc w:val="center"/>
            </w:pPr>
            <w:r w:rsidRPr="00EA118F">
              <w:t>1</w:t>
            </w:r>
            <w:r w:rsidR="00E21695" w:rsidRPr="004D39ED">
              <w:t>8</w:t>
            </w:r>
          </w:p>
        </w:tc>
        <w:tc>
          <w:tcPr>
            <w:tcW w:w="5918" w:type="dxa"/>
            <w:vAlign w:val="center"/>
          </w:tcPr>
          <w:p w14:paraId="18B0AB23" w14:textId="77777777" w:rsidR="00F8532A" w:rsidRDefault="00F8532A">
            <w:pPr>
              <w:pStyle w:val="TableBody"/>
            </w:pPr>
            <w:r w:rsidRPr="00927931">
              <w:t xml:space="preserve">Continue collaborating with utility company to meet the needs of the current and future fleet </w:t>
            </w:r>
          </w:p>
        </w:tc>
        <w:tc>
          <w:tcPr>
            <w:tcW w:w="1310" w:type="dxa"/>
            <w:vAlign w:val="center"/>
          </w:tcPr>
          <w:p w14:paraId="4CA223D9" w14:textId="77777777" w:rsidR="00F8532A" w:rsidRDefault="00F8532A">
            <w:pPr>
              <w:pStyle w:val="TableBody"/>
              <w:jc w:val="center"/>
            </w:pPr>
            <w:r>
              <w:t>Core</w:t>
            </w:r>
          </w:p>
        </w:tc>
        <w:tc>
          <w:tcPr>
            <w:tcW w:w="1569" w:type="dxa"/>
            <w:vAlign w:val="center"/>
          </w:tcPr>
          <w:p w14:paraId="03461646" w14:textId="77777777" w:rsidR="00F8532A" w:rsidRDefault="00F8532A">
            <w:pPr>
              <w:pStyle w:val="TableBody"/>
              <w:jc w:val="center"/>
            </w:pPr>
            <w:r>
              <w:t>Capital</w:t>
            </w:r>
          </w:p>
        </w:tc>
      </w:tr>
      <w:tr w:rsidR="00F8532A" w14:paraId="0ECD1588" w14:textId="77777777" w:rsidTr="007363B3">
        <w:trPr>
          <w:cantSplit/>
        </w:trPr>
        <w:tc>
          <w:tcPr>
            <w:tcW w:w="554" w:type="dxa"/>
            <w:vAlign w:val="center"/>
          </w:tcPr>
          <w:p w14:paraId="1F62DC0D" w14:textId="20214BB6" w:rsidR="00F8532A" w:rsidRPr="00EA118F" w:rsidRDefault="00F8532A">
            <w:pPr>
              <w:pStyle w:val="TableBody"/>
              <w:jc w:val="center"/>
            </w:pPr>
            <w:r w:rsidRPr="00EA118F">
              <w:t>2</w:t>
            </w:r>
            <w:r w:rsidR="00E21695" w:rsidRPr="004D39ED">
              <w:t>2</w:t>
            </w:r>
          </w:p>
        </w:tc>
        <w:tc>
          <w:tcPr>
            <w:tcW w:w="5918" w:type="dxa"/>
            <w:vAlign w:val="center"/>
          </w:tcPr>
          <w:p w14:paraId="2EA0A096" w14:textId="40634736" w:rsidR="00F8532A" w:rsidRDefault="00F8532A">
            <w:pPr>
              <w:pStyle w:val="TableBody"/>
            </w:pPr>
            <w:r w:rsidRPr="00927931">
              <w:t>Look for opportunities to form and maintain partnerships with other RTAs and technical schools to grow the labor pool for operators and maintenance staff</w:t>
            </w:r>
          </w:p>
        </w:tc>
        <w:tc>
          <w:tcPr>
            <w:tcW w:w="1310" w:type="dxa"/>
            <w:vAlign w:val="center"/>
          </w:tcPr>
          <w:p w14:paraId="633D675E" w14:textId="77777777" w:rsidR="00F8532A" w:rsidRDefault="00F8532A">
            <w:pPr>
              <w:pStyle w:val="TableBody"/>
              <w:jc w:val="center"/>
            </w:pPr>
            <w:r>
              <w:t>Medium, High</w:t>
            </w:r>
          </w:p>
        </w:tc>
        <w:tc>
          <w:tcPr>
            <w:tcW w:w="1569" w:type="dxa"/>
            <w:vAlign w:val="center"/>
          </w:tcPr>
          <w:p w14:paraId="45B368ED" w14:textId="77777777" w:rsidR="00F8532A" w:rsidRDefault="00F8532A">
            <w:pPr>
              <w:pStyle w:val="TableBody"/>
              <w:jc w:val="center"/>
            </w:pPr>
            <w:r>
              <w:t>Policy</w:t>
            </w:r>
          </w:p>
        </w:tc>
      </w:tr>
    </w:tbl>
    <w:p w14:paraId="11BCF042" w14:textId="77777777" w:rsidR="00F8532A" w:rsidRPr="00293D50" w:rsidRDefault="00F8532A" w:rsidP="00F8532A">
      <w:pPr>
        <w:pStyle w:val="Heading3"/>
      </w:pPr>
      <w:bookmarkStart w:id="485" w:name="_Toc222142694"/>
      <w:r w:rsidRPr="00293D50">
        <w:t>Recommendations for Additional Studies</w:t>
      </w:r>
      <w:bookmarkEnd w:id="485"/>
    </w:p>
    <w:p w14:paraId="1859DD09" w14:textId="3042A839" w:rsidR="00F8532A" w:rsidRDefault="00F8532A" w:rsidP="00F8532A">
      <w:pPr>
        <w:pStyle w:val="BodyText"/>
      </w:pPr>
      <w:r w:rsidRPr="00AA2F20">
        <w:t>Several opportunities for additional studies were identified as part of this planning process (</w:t>
      </w:r>
      <w:r w:rsidRPr="00AA2F20">
        <w:fldChar w:fldCharType="begin"/>
      </w:r>
      <w:r w:rsidRPr="00AA2F20">
        <w:instrText xml:space="preserve"> REF _Ref212552432 \h  \* MERGEFORMAT </w:instrText>
      </w:r>
      <w:r w:rsidRPr="00AA2F20">
        <w:fldChar w:fldCharType="separate"/>
      </w:r>
      <w:r w:rsidR="00E4623A" w:rsidRPr="00293D50">
        <w:t xml:space="preserve">Table </w:t>
      </w:r>
      <w:r w:rsidR="00E4623A">
        <w:rPr>
          <w:noProof/>
        </w:rPr>
        <w:t>38</w:t>
      </w:r>
      <w:r w:rsidRPr="00AA2F20">
        <w:fldChar w:fldCharType="end"/>
      </w:r>
      <w:r w:rsidRPr="00AA2F20">
        <w:t xml:space="preserve">). These have the potential to improve the efficiency of SRTA’s operations, either through fixed route service optimization, assessing transit hub capacity and potential, </w:t>
      </w:r>
      <w:r w:rsidR="001E091E">
        <w:t>or</w:t>
      </w:r>
      <w:r w:rsidR="001E091E" w:rsidRPr="00AA2F20">
        <w:t xml:space="preserve"> </w:t>
      </w:r>
      <w:r w:rsidRPr="00AA2F20">
        <w:t>planning for the modernization of maintenance facilities.</w:t>
      </w:r>
    </w:p>
    <w:p w14:paraId="4A815991" w14:textId="4B23118F" w:rsidR="00F8532A" w:rsidRPr="00293D50" w:rsidRDefault="00F8532A" w:rsidP="00F8532A">
      <w:pPr>
        <w:pStyle w:val="Caption"/>
      </w:pPr>
      <w:bookmarkStart w:id="486" w:name="_Ref212552432"/>
      <w:bookmarkStart w:id="487" w:name="_Toc222142793"/>
      <w:r w:rsidRPr="00293D50">
        <w:t xml:space="preserve">Table </w:t>
      </w:r>
      <w:r w:rsidRPr="00293D50">
        <w:fldChar w:fldCharType="begin"/>
      </w:r>
      <w:r w:rsidRPr="00293D50">
        <w:instrText xml:space="preserve"> SEQ Table \* ARABIC </w:instrText>
      </w:r>
      <w:r w:rsidRPr="00293D50">
        <w:fldChar w:fldCharType="separate"/>
      </w:r>
      <w:r w:rsidR="00E4623A">
        <w:rPr>
          <w:noProof/>
        </w:rPr>
        <w:t>38</w:t>
      </w:r>
      <w:r w:rsidRPr="00293D50">
        <w:fldChar w:fldCharType="end"/>
      </w:r>
      <w:bookmarkEnd w:id="486"/>
      <w:r w:rsidRPr="00293D50">
        <w:t>. Recommendations for Additional Studies</w:t>
      </w:r>
      <w:bookmarkEnd w:id="487"/>
    </w:p>
    <w:tbl>
      <w:tblPr>
        <w:tblStyle w:val="TableGrid"/>
        <w:tblW w:w="5000" w:type="pct"/>
        <w:tblBorders>
          <w:left w:val="none" w:sz="0" w:space="0" w:color="auto"/>
          <w:right w:val="none" w:sz="0" w:space="0" w:color="auto"/>
        </w:tblBorders>
        <w:tblLook w:val="04A0" w:firstRow="1" w:lastRow="0" w:firstColumn="1" w:lastColumn="0" w:noHBand="0" w:noVBand="1"/>
      </w:tblPr>
      <w:tblGrid>
        <w:gridCol w:w="561"/>
        <w:gridCol w:w="5899"/>
        <w:gridCol w:w="1321"/>
        <w:gridCol w:w="1579"/>
      </w:tblGrid>
      <w:tr w:rsidR="00F8532A" w:rsidRPr="00293D50" w14:paraId="0544CEEF" w14:textId="77777777" w:rsidTr="007363B3">
        <w:trPr>
          <w:cnfStyle w:val="100000000000" w:firstRow="1" w:lastRow="0" w:firstColumn="0" w:lastColumn="0" w:oddVBand="0" w:evenVBand="0" w:oddHBand="0" w:evenHBand="0" w:firstRowFirstColumn="0" w:firstRowLastColumn="0" w:lastRowFirstColumn="0" w:lastRowLastColumn="0"/>
          <w:cantSplit/>
          <w:tblHeader/>
        </w:trPr>
        <w:tc>
          <w:tcPr>
            <w:tcW w:w="561" w:type="dxa"/>
            <w:tcBorders>
              <w:bottom w:val="single" w:sz="24" w:space="0" w:color="auto"/>
            </w:tcBorders>
            <w:vAlign w:val="center"/>
          </w:tcPr>
          <w:p w14:paraId="5F55EB76" w14:textId="77777777" w:rsidR="00F8532A" w:rsidRPr="00293D50" w:rsidRDefault="00F8532A">
            <w:pPr>
              <w:pStyle w:val="TableHeading"/>
              <w:jc w:val="center"/>
            </w:pPr>
            <w:r w:rsidRPr="00293D50">
              <w:t>ID</w:t>
            </w:r>
          </w:p>
        </w:tc>
        <w:tc>
          <w:tcPr>
            <w:tcW w:w="5899" w:type="dxa"/>
            <w:tcBorders>
              <w:bottom w:val="single" w:sz="24" w:space="0" w:color="auto"/>
            </w:tcBorders>
            <w:vAlign w:val="center"/>
          </w:tcPr>
          <w:p w14:paraId="7E36FB42" w14:textId="77777777" w:rsidR="00F8532A" w:rsidRPr="00293D50" w:rsidRDefault="00F8532A">
            <w:pPr>
              <w:pStyle w:val="TableHeadingRight"/>
              <w:jc w:val="center"/>
            </w:pPr>
            <w:r w:rsidRPr="00293D50">
              <w:t>Recommendation</w:t>
            </w:r>
          </w:p>
        </w:tc>
        <w:tc>
          <w:tcPr>
            <w:tcW w:w="1321" w:type="dxa"/>
            <w:tcBorders>
              <w:bottom w:val="single" w:sz="24" w:space="0" w:color="auto"/>
            </w:tcBorders>
            <w:vAlign w:val="center"/>
          </w:tcPr>
          <w:p w14:paraId="1E521AAD" w14:textId="77777777" w:rsidR="00F8532A" w:rsidRPr="00293D50" w:rsidRDefault="00F8532A">
            <w:pPr>
              <w:pStyle w:val="TableHeadingCenter"/>
            </w:pPr>
            <w:r w:rsidRPr="00293D50">
              <w:t>Ridership Scenario</w:t>
            </w:r>
          </w:p>
        </w:tc>
        <w:tc>
          <w:tcPr>
            <w:tcW w:w="1579" w:type="dxa"/>
            <w:tcBorders>
              <w:bottom w:val="single" w:sz="24" w:space="0" w:color="auto"/>
            </w:tcBorders>
            <w:vAlign w:val="center"/>
          </w:tcPr>
          <w:p w14:paraId="2D2F06E7" w14:textId="77777777" w:rsidR="00006BCA" w:rsidRDefault="00F8532A">
            <w:pPr>
              <w:pStyle w:val="TableHeadingCenter"/>
            </w:pPr>
            <w:r w:rsidRPr="00293D50">
              <w:t xml:space="preserve">Also in </w:t>
            </w:r>
          </w:p>
          <w:p w14:paraId="4ED61086" w14:textId="34F673E3" w:rsidR="00F8532A" w:rsidRPr="00293D50" w:rsidRDefault="00006BCA">
            <w:pPr>
              <w:pStyle w:val="TableHeadingCenter"/>
            </w:pPr>
            <w:r>
              <w:t>Category</w:t>
            </w:r>
            <w:r w:rsidR="00F8532A" w:rsidRPr="00293D50">
              <w:t>...</w:t>
            </w:r>
          </w:p>
        </w:tc>
      </w:tr>
      <w:tr w:rsidR="00F8532A" w14:paraId="6CCB3EA4" w14:textId="77777777" w:rsidTr="004D39ED">
        <w:trPr>
          <w:cantSplit/>
        </w:trPr>
        <w:tc>
          <w:tcPr>
            <w:tcW w:w="561" w:type="dxa"/>
            <w:tcBorders>
              <w:top w:val="single" w:sz="24" w:space="0" w:color="auto"/>
              <w:bottom w:val="single" w:sz="8" w:space="0" w:color="auto"/>
            </w:tcBorders>
            <w:vAlign w:val="center"/>
          </w:tcPr>
          <w:p w14:paraId="3BC349AB" w14:textId="77777777" w:rsidR="00F8532A" w:rsidRPr="004D39ED" w:rsidRDefault="00F8532A">
            <w:pPr>
              <w:pStyle w:val="TableBody"/>
            </w:pPr>
            <w:r w:rsidRPr="00EA118F">
              <w:t>2</w:t>
            </w:r>
          </w:p>
        </w:tc>
        <w:tc>
          <w:tcPr>
            <w:tcW w:w="5899" w:type="dxa"/>
            <w:tcBorders>
              <w:top w:val="single" w:sz="24" w:space="0" w:color="auto"/>
              <w:bottom w:val="single" w:sz="8" w:space="0" w:color="auto"/>
            </w:tcBorders>
            <w:vAlign w:val="center"/>
          </w:tcPr>
          <w:p w14:paraId="4DEDEA5B" w14:textId="77777777" w:rsidR="00F8532A" w:rsidRPr="00AB12A7" w:rsidRDefault="00F8532A">
            <w:pPr>
              <w:pStyle w:val="TableBodyRight"/>
              <w:jc w:val="left"/>
              <w:rPr>
                <w:highlight w:val="yellow"/>
              </w:rPr>
            </w:pPr>
            <w:r w:rsidRPr="00556743">
              <w:t xml:space="preserve">Assess costs and operational impacts of running later fixed route service and determine </w:t>
            </w:r>
            <w:proofErr w:type="gramStart"/>
            <w:r w:rsidRPr="00556743">
              <w:t>future plans</w:t>
            </w:r>
            <w:proofErr w:type="gramEnd"/>
            <w:r w:rsidRPr="00556743">
              <w:t xml:space="preserve"> for implementation</w:t>
            </w:r>
          </w:p>
        </w:tc>
        <w:tc>
          <w:tcPr>
            <w:tcW w:w="1321" w:type="dxa"/>
            <w:tcBorders>
              <w:top w:val="single" w:sz="24" w:space="0" w:color="auto"/>
              <w:bottom w:val="single" w:sz="8" w:space="0" w:color="auto"/>
            </w:tcBorders>
            <w:vAlign w:val="center"/>
          </w:tcPr>
          <w:p w14:paraId="3B44789B" w14:textId="77777777" w:rsidR="00F8532A" w:rsidRPr="00AB12A7" w:rsidRDefault="00F8532A">
            <w:pPr>
              <w:pStyle w:val="TableBodyCenter"/>
              <w:rPr>
                <w:highlight w:val="yellow"/>
              </w:rPr>
            </w:pPr>
            <w:r>
              <w:t>Medium, High</w:t>
            </w:r>
          </w:p>
        </w:tc>
        <w:tc>
          <w:tcPr>
            <w:tcW w:w="1579" w:type="dxa"/>
            <w:tcBorders>
              <w:top w:val="single" w:sz="24" w:space="0" w:color="auto"/>
              <w:bottom w:val="single" w:sz="8" w:space="0" w:color="auto"/>
            </w:tcBorders>
            <w:vAlign w:val="center"/>
          </w:tcPr>
          <w:p w14:paraId="4CD39A17" w14:textId="77777777" w:rsidR="00F8532A" w:rsidRPr="00AB12A7" w:rsidRDefault="00F8532A">
            <w:pPr>
              <w:pStyle w:val="TableBodyCenter"/>
              <w:rPr>
                <w:highlight w:val="yellow"/>
              </w:rPr>
            </w:pPr>
            <w:r w:rsidRPr="006F2AB4">
              <w:t>Service</w:t>
            </w:r>
          </w:p>
        </w:tc>
      </w:tr>
      <w:tr w:rsidR="00EB3AAB" w14:paraId="691AC412" w14:textId="77777777" w:rsidTr="004D39ED">
        <w:trPr>
          <w:cantSplit/>
        </w:trPr>
        <w:tc>
          <w:tcPr>
            <w:tcW w:w="561" w:type="dxa"/>
            <w:tcBorders>
              <w:top w:val="single" w:sz="8" w:space="0" w:color="auto"/>
            </w:tcBorders>
            <w:vAlign w:val="center"/>
          </w:tcPr>
          <w:p w14:paraId="2AC0356A" w14:textId="653F99BD" w:rsidR="00EB3AAB" w:rsidRPr="00EA118F" w:rsidRDefault="00EB3AAB" w:rsidP="00EB3AAB">
            <w:pPr>
              <w:pStyle w:val="TableBody"/>
            </w:pPr>
            <w:r w:rsidRPr="00EA118F">
              <w:rPr>
                <w:color w:val="000000"/>
                <w:szCs w:val="22"/>
              </w:rPr>
              <w:t>3</w:t>
            </w:r>
          </w:p>
        </w:tc>
        <w:tc>
          <w:tcPr>
            <w:tcW w:w="5899" w:type="dxa"/>
            <w:tcBorders>
              <w:top w:val="single" w:sz="8" w:space="0" w:color="auto"/>
            </w:tcBorders>
            <w:vAlign w:val="center"/>
          </w:tcPr>
          <w:p w14:paraId="2ACDF0B0" w14:textId="53F9CFF6" w:rsidR="00EB3AAB" w:rsidRPr="00556743" w:rsidRDefault="00EB3AAB" w:rsidP="00EB3AAB">
            <w:pPr>
              <w:pStyle w:val="TableBodyRight"/>
              <w:jc w:val="left"/>
            </w:pPr>
            <w:r w:rsidRPr="008C0BE6">
              <w:rPr>
                <w:color w:val="000000"/>
                <w:szCs w:val="22"/>
              </w:rPr>
              <w:t>Assess costs</w:t>
            </w:r>
            <w:r>
              <w:rPr>
                <w:color w:val="000000"/>
                <w:szCs w:val="22"/>
              </w:rPr>
              <w:t xml:space="preserve">, </w:t>
            </w:r>
            <w:r w:rsidRPr="008C0BE6">
              <w:rPr>
                <w:color w:val="000000"/>
                <w:szCs w:val="22"/>
              </w:rPr>
              <w:t>operational impacts</w:t>
            </w:r>
            <w:r>
              <w:rPr>
                <w:color w:val="000000"/>
                <w:szCs w:val="22"/>
              </w:rPr>
              <w:t>, and implementation strategies for increasing fixed route service frequency, with a goal of half hour headways systemwide</w:t>
            </w:r>
          </w:p>
        </w:tc>
        <w:tc>
          <w:tcPr>
            <w:tcW w:w="1321" w:type="dxa"/>
            <w:tcBorders>
              <w:top w:val="single" w:sz="8" w:space="0" w:color="auto"/>
            </w:tcBorders>
            <w:vAlign w:val="center"/>
          </w:tcPr>
          <w:p w14:paraId="399746DC" w14:textId="31ABE437" w:rsidR="00EB3AAB" w:rsidRDefault="00EB3AAB" w:rsidP="00EB3AAB">
            <w:pPr>
              <w:pStyle w:val="TableBodyCenter"/>
            </w:pPr>
            <w:r>
              <w:t>Medium, High</w:t>
            </w:r>
          </w:p>
        </w:tc>
        <w:tc>
          <w:tcPr>
            <w:tcW w:w="1579" w:type="dxa"/>
            <w:tcBorders>
              <w:top w:val="single" w:sz="8" w:space="0" w:color="auto"/>
            </w:tcBorders>
            <w:vAlign w:val="center"/>
          </w:tcPr>
          <w:p w14:paraId="7B86453A" w14:textId="0F01F353" w:rsidR="00EB3AAB" w:rsidRPr="006F2AB4" w:rsidRDefault="00EB3AAB" w:rsidP="00EB3AAB">
            <w:pPr>
              <w:pStyle w:val="TableBodyCenter"/>
            </w:pPr>
            <w:r>
              <w:t>Service</w:t>
            </w:r>
          </w:p>
        </w:tc>
      </w:tr>
      <w:tr w:rsidR="00F8532A" w14:paraId="0192D2D0" w14:textId="77777777" w:rsidTr="007363B3">
        <w:trPr>
          <w:cantSplit/>
        </w:trPr>
        <w:tc>
          <w:tcPr>
            <w:tcW w:w="561" w:type="dxa"/>
            <w:tcBorders>
              <w:bottom w:val="single" w:sz="4" w:space="0" w:color="auto"/>
            </w:tcBorders>
            <w:vAlign w:val="center"/>
          </w:tcPr>
          <w:p w14:paraId="4C2F150F" w14:textId="38623E83" w:rsidR="00F8532A" w:rsidRPr="00EA118F" w:rsidRDefault="00F8532A">
            <w:pPr>
              <w:pStyle w:val="TableBullet"/>
              <w:numPr>
                <w:ilvl w:val="0"/>
                <w:numId w:val="0"/>
              </w:numPr>
            </w:pPr>
            <w:r w:rsidRPr="00EA118F">
              <w:t>1</w:t>
            </w:r>
            <w:r w:rsidR="00054CD7" w:rsidRPr="004D39ED">
              <w:t>3</w:t>
            </w:r>
          </w:p>
        </w:tc>
        <w:tc>
          <w:tcPr>
            <w:tcW w:w="5899" w:type="dxa"/>
            <w:tcBorders>
              <w:bottom w:val="single" w:sz="4" w:space="0" w:color="auto"/>
            </w:tcBorders>
            <w:vAlign w:val="center"/>
          </w:tcPr>
          <w:p w14:paraId="4547C77A" w14:textId="77777777" w:rsidR="00F8532A" w:rsidRDefault="00F8532A">
            <w:pPr>
              <w:pStyle w:val="TableBody"/>
            </w:pPr>
            <w:r w:rsidRPr="00556743">
              <w:t xml:space="preserve">Explore strategies for mitigating difficulties associated with short trips in terms of maintaining headways </w:t>
            </w:r>
          </w:p>
        </w:tc>
        <w:tc>
          <w:tcPr>
            <w:tcW w:w="1321" w:type="dxa"/>
            <w:tcBorders>
              <w:bottom w:val="single" w:sz="4" w:space="0" w:color="auto"/>
            </w:tcBorders>
            <w:vAlign w:val="center"/>
          </w:tcPr>
          <w:p w14:paraId="6DBC63CA" w14:textId="77777777" w:rsidR="00F8532A" w:rsidRDefault="00F8532A">
            <w:pPr>
              <w:pStyle w:val="TableBody"/>
              <w:jc w:val="center"/>
            </w:pPr>
            <w:r>
              <w:t>Medium, High</w:t>
            </w:r>
          </w:p>
        </w:tc>
        <w:tc>
          <w:tcPr>
            <w:tcW w:w="1579" w:type="dxa"/>
            <w:tcBorders>
              <w:bottom w:val="single" w:sz="4" w:space="0" w:color="auto"/>
            </w:tcBorders>
            <w:vAlign w:val="center"/>
          </w:tcPr>
          <w:p w14:paraId="6F4D3FBB" w14:textId="77777777" w:rsidR="00F8532A" w:rsidRDefault="00F8532A">
            <w:pPr>
              <w:pStyle w:val="TableBody"/>
              <w:jc w:val="center"/>
            </w:pPr>
            <w:r>
              <w:t>Service</w:t>
            </w:r>
          </w:p>
        </w:tc>
      </w:tr>
      <w:tr w:rsidR="00F8532A" w14:paraId="245026D2" w14:textId="77777777" w:rsidTr="007363B3">
        <w:trPr>
          <w:cantSplit/>
        </w:trPr>
        <w:tc>
          <w:tcPr>
            <w:tcW w:w="561" w:type="dxa"/>
            <w:vAlign w:val="center"/>
          </w:tcPr>
          <w:p w14:paraId="78AE1BFF" w14:textId="2C0506AD" w:rsidR="00F8532A" w:rsidRPr="00EA118F" w:rsidRDefault="00F8532A">
            <w:pPr>
              <w:pStyle w:val="TableBody"/>
            </w:pPr>
            <w:r w:rsidRPr="00EA118F">
              <w:t>1</w:t>
            </w:r>
            <w:r w:rsidR="00054CD7" w:rsidRPr="004D39ED">
              <w:t>5</w:t>
            </w:r>
          </w:p>
        </w:tc>
        <w:tc>
          <w:tcPr>
            <w:tcW w:w="5899" w:type="dxa"/>
            <w:vAlign w:val="center"/>
          </w:tcPr>
          <w:p w14:paraId="4A750CCF" w14:textId="102BF806" w:rsidR="00F8532A" w:rsidRDefault="00F8532A">
            <w:pPr>
              <w:pStyle w:val="TableBody"/>
            </w:pPr>
            <w:r w:rsidRPr="00556743">
              <w:t xml:space="preserve">Evaluate potential for added capacity at existing </w:t>
            </w:r>
            <w:r w:rsidR="00654F20">
              <w:t xml:space="preserve">transit </w:t>
            </w:r>
            <w:r w:rsidRPr="00556743">
              <w:t>hubs and opportunities for additional locations</w:t>
            </w:r>
          </w:p>
        </w:tc>
        <w:tc>
          <w:tcPr>
            <w:tcW w:w="1321" w:type="dxa"/>
            <w:vAlign w:val="center"/>
          </w:tcPr>
          <w:p w14:paraId="07793A4B" w14:textId="77777777" w:rsidR="00F8532A" w:rsidRDefault="00F8532A">
            <w:pPr>
              <w:pStyle w:val="TableBody"/>
              <w:jc w:val="center"/>
            </w:pPr>
            <w:r>
              <w:t>Medium, High</w:t>
            </w:r>
          </w:p>
        </w:tc>
        <w:tc>
          <w:tcPr>
            <w:tcW w:w="1579" w:type="dxa"/>
            <w:vAlign w:val="center"/>
          </w:tcPr>
          <w:p w14:paraId="50BE0199" w14:textId="77777777" w:rsidR="00F8532A" w:rsidRDefault="00F8532A">
            <w:pPr>
              <w:pStyle w:val="TableBody"/>
              <w:jc w:val="center"/>
            </w:pPr>
            <w:r>
              <w:t>Service, Capital</w:t>
            </w:r>
          </w:p>
        </w:tc>
      </w:tr>
      <w:tr w:rsidR="00F8532A" w14:paraId="107D5A00" w14:textId="77777777" w:rsidTr="007363B3">
        <w:trPr>
          <w:cantSplit/>
        </w:trPr>
        <w:tc>
          <w:tcPr>
            <w:tcW w:w="561" w:type="dxa"/>
            <w:vAlign w:val="center"/>
          </w:tcPr>
          <w:p w14:paraId="31EE10C5" w14:textId="57DDE194" w:rsidR="00F8532A" w:rsidRPr="00EA118F" w:rsidRDefault="00F8532A">
            <w:pPr>
              <w:pStyle w:val="TableBody"/>
            </w:pPr>
            <w:r w:rsidRPr="00EA118F">
              <w:t>1</w:t>
            </w:r>
            <w:r w:rsidR="00054CD7" w:rsidRPr="004D39ED">
              <w:t>7</w:t>
            </w:r>
          </w:p>
        </w:tc>
        <w:tc>
          <w:tcPr>
            <w:tcW w:w="5899" w:type="dxa"/>
            <w:vAlign w:val="center"/>
          </w:tcPr>
          <w:p w14:paraId="15061E2D" w14:textId="7623D696" w:rsidR="00F8532A" w:rsidRDefault="00F8532A">
            <w:pPr>
              <w:pStyle w:val="TableBody"/>
            </w:pPr>
            <w:r w:rsidRPr="00556743">
              <w:t>Assess the benefits and drawbacks of alternatives to current maintenance facilities configuration, including transit operations and Title VI analyses, environmental review and permitting, and conceptual through final design</w:t>
            </w:r>
          </w:p>
        </w:tc>
        <w:tc>
          <w:tcPr>
            <w:tcW w:w="1321" w:type="dxa"/>
            <w:vAlign w:val="center"/>
          </w:tcPr>
          <w:p w14:paraId="26C05833" w14:textId="77777777" w:rsidR="00F8532A" w:rsidRDefault="00F8532A">
            <w:pPr>
              <w:pStyle w:val="TableBody"/>
              <w:jc w:val="center"/>
            </w:pPr>
            <w:r>
              <w:t>Core</w:t>
            </w:r>
          </w:p>
        </w:tc>
        <w:tc>
          <w:tcPr>
            <w:tcW w:w="1579" w:type="dxa"/>
            <w:vAlign w:val="center"/>
          </w:tcPr>
          <w:p w14:paraId="3C046AAE" w14:textId="57EC20F1" w:rsidR="00F8532A" w:rsidRDefault="00642A40">
            <w:pPr>
              <w:pStyle w:val="TableBody"/>
              <w:jc w:val="center"/>
            </w:pPr>
            <w:r>
              <w:t>Capital</w:t>
            </w:r>
          </w:p>
        </w:tc>
      </w:tr>
    </w:tbl>
    <w:p w14:paraId="42441D2A" w14:textId="77777777" w:rsidR="00F8532A" w:rsidRDefault="00F8532A" w:rsidP="00D87EC7">
      <w:pPr>
        <w:pStyle w:val="BodyText"/>
      </w:pPr>
    </w:p>
    <w:p w14:paraId="1C3E262E" w14:textId="77777777" w:rsidR="00501C14" w:rsidRDefault="00501C14" w:rsidP="00973C11">
      <w:pPr>
        <w:pStyle w:val="BodyText"/>
        <w:sectPr w:rsidR="00501C14" w:rsidSect="00D87EC7">
          <w:headerReference w:type="default" r:id="rId80"/>
          <w:pgSz w:w="12240" w:h="15840"/>
          <w:pgMar w:top="1134" w:right="1440" w:bottom="851" w:left="1440" w:header="709" w:footer="284" w:gutter="0"/>
          <w:cols w:space="708"/>
          <w:docGrid w:linePitch="360"/>
        </w:sectPr>
      </w:pPr>
    </w:p>
    <w:p w14:paraId="1B452862" w14:textId="3B99050D" w:rsidR="00673BE8" w:rsidRDefault="00501C14" w:rsidP="00501C14">
      <w:pPr>
        <w:pStyle w:val="Heading1"/>
      </w:pPr>
      <w:bookmarkStart w:id="488" w:name="_Toc222142695"/>
      <w:r>
        <w:lastRenderedPageBreak/>
        <w:t>References</w:t>
      </w:r>
      <w:bookmarkEnd w:id="488"/>
    </w:p>
    <w:p w14:paraId="34B78A3A" w14:textId="59370E09" w:rsidR="009B7AD4" w:rsidRDefault="009B7AD4" w:rsidP="00C45ECD">
      <w:pPr>
        <w:pStyle w:val="BodyText"/>
      </w:pPr>
      <w:r>
        <w:t xml:space="preserve">Baker, Charlie. 2018. Executive Order 579, </w:t>
      </w:r>
      <w:r w:rsidRPr="00EE7CD1">
        <w:rPr>
          <w:i/>
          <w:iCs/>
        </w:rPr>
        <w:t>Establishing the Commission on the Future of Transportation in the Commonwealth.</w:t>
      </w:r>
      <w:r>
        <w:rPr>
          <w:i/>
          <w:iCs/>
        </w:rPr>
        <w:t xml:space="preserve"> </w:t>
      </w:r>
      <w:r w:rsidRPr="00157AC3">
        <w:t>January 23, 2018.</w:t>
      </w:r>
      <w:r>
        <w:t xml:space="preserve"> </w:t>
      </w:r>
      <w:hyperlink r:id="rId81" w:history="1">
        <w:r w:rsidRPr="00DA2EF2">
          <w:rPr>
            <w:rStyle w:val="Hyperlink"/>
          </w:rPr>
          <w:t>https://www.mass.gov/executive-orders/no-579-establishing-the-commission-on-the-future-of-transportation-in-the-commonwealth</w:t>
        </w:r>
      </w:hyperlink>
      <w:r>
        <w:t>.</w:t>
      </w:r>
    </w:p>
    <w:p w14:paraId="003EAC50" w14:textId="2F2D7668" w:rsidR="009B7AD4" w:rsidRPr="00D93A13" w:rsidRDefault="009B7AD4" w:rsidP="00B0115E">
      <w:pPr>
        <w:pStyle w:val="BodyText"/>
      </w:pPr>
      <w:r w:rsidRPr="00D93A13">
        <w:t xml:space="preserve">Baxandall, Phineas. 2025. </w:t>
      </w:r>
      <w:r w:rsidRPr="00D93A13">
        <w:rPr>
          <w:i/>
          <w:iCs/>
        </w:rPr>
        <w:t>Fare-Free Public Buses are Yielding Results in Southeastern MA.</w:t>
      </w:r>
      <w:r w:rsidRPr="00D93A13">
        <w:t xml:space="preserve"> Mass</w:t>
      </w:r>
      <w:r>
        <w:t>achusetts</w:t>
      </w:r>
      <w:r w:rsidRPr="00D93A13">
        <w:t xml:space="preserve"> Budget and Policy Center.</w:t>
      </w:r>
      <w:r>
        <w:t xml:space="preserve"> </w:t>
      </w:r>
      <w:r w:rsidRPr="00446358">
        <w:t>January 13, 2025</w:t>
      </w:r>
      <w:r>
        <w:t>.</w:t>
      </w:r>
      <w:r w:rsidRPr="00D93A13">
        <w:t xml:space="preserve"> </w:t>
      </w:r>
      <w:hyperlink r:id="rId82" w:history="1">
        <w:r w:rsidRPr="00D93A13">
          <w:rPr>
            <w:rStyle w:val="Hyperlink"/>
          </w:rPr>
          <w:t>https://massbudget.org/2025/01/13/fare-free-srta/</w:t>
        </w:r>
      </w:hyperlink>
      <w:r w:rsidRPr="00D93A13">
        <w:t xml:space="preserve">. </w:t>
      </w:r>
    </w:p>
    <w:p w14:paraId="7F653959" w14:textId="513E6462" w:rsidR="009B7AD4" w:rsidRDefault="009B7AD4" w:rsidP="000B5F61">
      <w:pPr>
        <w:pStyle w:val="BodyText"/>
      </w:pPr>
      <w:r>
        <w:t xml:space="preserve">Bill H.5060. 2022. </w:t>
      </w:r>
      <w:r w:rsidRPr="004E2340">
        <w:rPr>
          <w:i/>
          <w:iCs/>
        </w:rPr>
        <w:t>An Act Driving Clean Energy and Offshore Wind</w:t>
      </w:r>
      <w:r>
        <w:t xml:space="preserve">. </w:t>
      </w:r>
      <w:hyperlink r:id="rId83" w:history="1">
        <w:r>
          <w:rPr>
            <w:rStyle w:val="Hyperlink"/>
          </w:rPr>
          <w:t>https://malegislature.gov/Bills/192/H5060</w:t>
        </w:r>
      </w:hyperlink>
      <w:r>
        <w:t>.</w:t>
      </w:r>
    </w:p>
    <w:p w14:paraId="242530FE" w14:textId="7FDD8E60" w:rsidR="009B7AD4" w:rsidRDefault="009B7AD4" w:rsidP="008C3111">
      <w:pPr>
        <w:pStyle w:val="BodyText"/>
      </w:pPr>
      <w:r>
        <w:t xml:space="preserve">Bureau of Transportation Statistics. 2025. </w:t>
      </w:r>
      <w:r>
        <w:rPr>
          <w:i/>
          <w:iCs/>
        </w:rPr>
        <w:t>Statistics on Transportation Funding by Mode in the Infrastructure Investment and Jobs Act.</w:t>
      </w:r>
      <w:r>
        <w:t xml:space="preserve"> </w:t>
      </w:r>
      <w:hyperlink r:id="rId84" w:history="1">
        <w:r w:rsidRPr="00146F7C">
          <w:rPr>
            <w:rStyle w:val="Hyperlink"/>
          </w:rPr>
          <w:t>https://data.bts.gov/stories/s/Infrastructure-Investment-and-Jobs-Act-IIJA-Transp/7fjw-dp4g/</w:t>
        </w:r>
      </w:hyperlink>
      <w:r>
        <w:t xml:space="preserve">. </w:t>
      </w:r>
    </w:p>
    <w:p w14:paraId="41D54402" w14:textId="6CAA8F95" w:rsidR="009B7AD4" w:rsidRDefault="009B7AD4" w:rsidP="008C3111">
      <w:pPr>
        <w:pStyle w:val="BodyText"/>
      </w:pPr>
      <w:r>
        <w:t xml:space="preserve">Center for Neighborhood Technology. 2025. </w:t>
      </w:r>
      <w:r>
        <w:rPr>
          <w:i/>
          <w:iCs/>
        </w:rPr>
        <w:t>Housing and Transportation Affordability Index.</w:t>
      </w:r>
      <w:r>
        <w:t xml:space="preserve"> </w:t>
      </w:r>
      <w:hyperlink r:id="rId85" w:history="1">
        <w:r w:rsidRPr="00146F7C">
          <w:rPr>
            <w:rStyle w:val="Hyperlink"/>
          </w:rPr>
          <w:t>https://htaindex.cnt.org/map/</w:t>
        </w:r>
      </w:hyperlink>
      <w:r>
        <w:t xml:space="preserve">. </w:t>
      </w:r>
    </w:p>
    <w:p w14:paraId="2D9EE25C" w14:textId="1ED6D3D3" w:rsidR="009B7AD4" w:rsidRPr="00327424" w:rsidRDefault="009B7AD4" w:rsidP="00BB19B4">
      <w:pPr>
        <w:pStyle w:val="BodyText"/>
      </w:pPr>
      <w:r w:rsidRPr="00327424">
        <w:t xml:space="preserve">City of New Bedford. 2020. </w:t>
      </w:r>
      <w:r w:rsidRPr="00327424">
        <w:rPr>
          <w:i/>
          <w:iCs/>
        </w:rPr>
        <w:t>NB Resilient</w:t>
      </w:r>
      <w:r>
        <w:rPr>
          <w:i/>
          <w:iCs/>
        </w:rPr>
        <w:t xml:space="preserve">: </w:t>
      </w:r>
      <w:r w:rsidRPr="00956995">
        <w:rPr>
          <w:i/>
          <w:iCs/>
        </w:rPr>
        <w:t>New Bedford’s Plan for Community Climate Action + Resilience</w:t>
      </w:r>
      <w:r>
        <w:rPr>
          <w:i/>
          <w:iCs/>
        </w:rPr>
        <w:t>.</w:t>
      </w:r>
      <w:r w:rsidRPr="00460330">
        <w:t xml:space="preserve"> </w:t>
      </w:r>
      <w:r w:rsidRPr="00327424">
        <w:t>City of New Bedford Department of Environmental Stewardship.</w:t>
      </w:r>
      <w:r w:rsidRPr="00327424">
        <w:rPr>
          <w:i/>
          <w:iCs/>
        </w:rPr>
        <w:t xml:space="preserve"> </w:t>
      </w:r>
      <w:hyperlink r:id="rId86" w:history="1">
        <w:r w:rsidRPr="00327424">
          <w:rPr>
            <w:rStyle w:val="Hyperlink"/>
            <w:i/>
            <w:iCs/>
          </w:rPr>
          <w:t>https://kladashboard-clientsourcefiles.s3.amazonaws.com/New+Bedford/NB+Resilient+Plan+-+Final+3-20.pdf</w:t>
        </w:r>
      </w:hyperlink>
      <w:r w:rsidRPr="00327424">
        <w:rPr>
          <w:i/>
          <w:iCs/>
        </w:rPr>
        <w:t xml:space="preserve">. </w:t>
      </w:r>
    </w:p>
    <w:p w14:paraId="435EB0E6" w14:textId="4EB876E8" w:rsidR="009B7AD4" w:rsidRPr="001E41BC" w:rsidRDefault="009B7AD4" w:rsidP="00E40FBF">
      <w:pPr>
        <w:pStyle w:val="BodyText"/>
      </w:pPr>
      <w:r w:rsidRPr="00327424">
        <w:t>Commonwealth of Massachusetts</w:t>
      </w:r>
      <w:r>
        <w:t xml:space="preserve">. </w:t>
      </w:r>
      <w:r w:rsidRPr="001E41BC">
        <w:t>2008</w:t>
      </w:r>
      <w:r>
        <w:t>a</w:t>
      </w:r>
      <w:r w:rsidRPr="001E41BC">
        <w:t>. Chapter 169</w:t>
      </w:r>
      <w:r>
        <w:t>,</w:t>
      </w:r>
      <w:r w:rsidRPr="001E41BC">
        <w:t xml:space="preserve"> </w:t>
      </w:r>
      <w:r w:rsidRPr="001E41BC">
        <w:rPr>
          <w:i/>
          <w:iCs/>
        </w:rPr>
        <w:t>An Act Relative to Green Communities</w:t>
      </w:r>
      <w:r w:rsidRPr="001E41BC">
        <w:t xml:space="preserve">. </w:t>
      </w:r>
      <w:hyperlink r:id="rId87" w:history="1">
        <w:r w:rsidRPr="001E41BC">
          <w:rPr>
            <w:rStyle w:val="Hyperlink"/>
          </w:rPr>
          <w:t>https://malegislature.gov/Laws/SessionLaws/Acts/2008/Chapter169</w:t>
        </w:r>
      </w:hyperlink>
      <w:r w:rsidRPr="001E41BC">
        <w:t>.</w:t>
      </w:r>
    </w:p>
    <w:p w14:paraId="22B53A5A" w14:textId="147CA62B" w:rsidR="009B7AD4" w:rsidRPr="00E03B5F" w:rsidRDefault="009B7AD4" w:rsidP="00567702">
      <w:pPr>
        <w:pStyle w:val="BodyText"/>
      </w:pPr>
      <w:r w:rsidRPr="00327424">
        <w:t>Commonwealth of Massachusetts</w:t>
      </w:r>
      <w:r w:rsidRPr="00E03B5F">
        <w:t>. 2008</w:t>
      </w:r>
      <w:r>
        <w:t>b</w:t>
      </w:r>
      <w:r w:rsidRPr="00E03B5F">
        <w:t xml:space="preserve">. </w:t>
      </w:r>
      <w:r w:rsidRPr="00E03B5F">
        <w:rPr>
          <w:i/>
          <w:iCs/>
        </w:rPr>
        <w:t>Global Warming Solutions Act Background.</w:t>
      </w:r>
      <w:r w:rsidRPr="00E03B5F">
        <w:t xml:space="preserve"> Executive Office of Energy and Environmental Affairs.  </w:t>
      </w:r>
      <w:hyperlink r:id="rId88" w:history="1">
        <w:r w:rsidRPr="00E03B5F">
          <w:rPr>
            <w:rStyle w:val="Hyperlink"/>
          </w:rPr>
          <w:t>https://www.mass.gov/info-details/global-warming-solutions-act-background</w:t>
        </w:r>
      </w:hyperlink>
      <w:r w:rsidRPr="00E03B5F">
        <w:t>.</w:t>
      </w:r>
    </w:p>
    <w:p w14:paraId="1D8C5D86" w14:textId="42CF0B23" w:rsidR="009B7AD4" w:rsidRPr="00C200CD" w:rsidRDefault="009B7AD4" w:rsidP="006646EC">
      <w:pPr>
        <w:pStyle w:val="BodyText"/>
      </w:pPr>
      <w:r w:rsidRPr="00327424">
        <w:t>Commonwealth of Massachusetts</w:t>
      </w:r>
      <w:r w:rsidRPr="00C200CD">
        <w:t xml:space="preserve">. 2020. </w:t>
      </w:r>
      <w:r w:rsidRPr="00C200CD">
        <w:rPr>
          <w:i/>
          <w:iCs/>
        </w:rPr>
        <w:t>M</w:t>
      </w:r>
      <w:r>
        <w:rPr>
          <w:i/>
          <w:iCs/>
        </w:rPr>
        <w:t>A</w:t>
      </w:r>
      <w:r w:rsidRPr="00C200CD">
        <w:rPr>
          <w:i/>
          <w:iCs/>
        </w:rPr>
        <w:t xml:space="preserve"> Decarbonization Roadmap. </w:t>
      </w:r>
      <w:r w:rsidRPr="00C200CD">
        <w:t xml:space="preserve">Executive Office of Energy and Environmental Affairs. </w:t>
      </w:r>
      <w:hyperlink r:id="rId89" w:history="1">
        <w:r w:rsidRPr="00C200CD">
          <w:rPr>
            <w:rStyle w:val="Hyperlink"/>
          </w:rPr>
          <w:t>https://www.mass.gov/info-details/ma-decarbonization-roadmap</w:t>
        </w:r>
      </w:hyperlink>
      <w:r w:rsidRPr="00C200CD">
        <w:t>.</w:t>
      </w:r>
    </w:p>
    <w:p w14:paraId="2CEC9474" w14:textId="2489190B" w:rsidR="009B7AD4" w:rsidRPr="00C200CD" w:rsidRDefault="009B7AD4" w:rsidP="001F0BE1">
      <w:pPr>
        <w:pStyle w:val="BodyText"/>
      </w:pPr>
      <w:r w:rsidRPr="00327424">
        <w:t>Commonwealth of Massachusetts</w:t>
      </w:r>
      <w:r w:rsidRPr="00C200CD">
        <w:t xml:space="preserve">. 2022. </w:t>
      </w:r>
      <w:r w:rsidRPr="00C200CD">
        <w:rPr>
          <w:i/>
          <w:iCs/>
        </w:rPr>
        <w:t>2050</w:t>
      </w:r>
      <w:r>
        <w:rPr>
          <w:i/>
          <w:iCs/>
        </w:rPr>
        <w:t xml:space="preserve"> </w:t>
      </w:r>
      <w:r w:rsidRPr="00C200CD">
        <w:rPr>
          <w:i/>
          <w:iCs/>
        </w:rPr>
        <w:t>Clean Energy and Climate Plan.</w:t>
      </w:r>
      <w:r w:rsidRPr="00C200CD">
        <w:t xml:space="preserve"> Executive Office of Energy and Environmental Affairs.</w:t>
      </w:r>
      <w:r w:rsidRPr="00C200CD">
        <w:rPr>
          <w:i/>
          <w:iCs/>
        </w:rPr>
        <w:t xml:space="preserve"> </w:t>
      </w:r>
      <w:hyperlink r:id="rId90" w:history="1">
        <w:r w:rsidRPr="00C200CD">
          <w:rPr>
            <w:rStyle w:val="Hyperlink"/>
          </w:rPr>
          <w:t>https://www.mass.gov/doc/2050-clean-energy-and-climate-plan</w:t>
        </w:r>
      </w:hyperlink>
      <w:r w:rsidRPr="00C200CD">
        <w:t>.</w:t>
      </w:r>
    </w:p>
    <w:p w14:paraId="0B07F784" w14:textId="242E09E0" w:rsidR="009B7AD4" w:rsidRPr="00924441" w:rsidRDefault="009B7AD4" w:rsidP="00321A8F">
      <w:pPr>
        <w:pStyle w:val="BodyText"/>
      </w:pPr>
      <w:r w:rsidRPr="00327424">
        <w:t>Commonwealth of Massachusetts</w:t>
      </w:r>
      <w:r w:rsidRPr="00924441">
        <w:t>. 2024</w:t>
      </w:r>
      <w:r>
        <w:t>a</w:t>
      </w:r>
      <w:r w:rsidRPr="00924441">
        <w:t xml:space="preserve">. </w:t>
      </w:r>
      <w:r w:rsidRPr="00924441">
        <w:rPr>
          <w:i/>
          <w:iCs/>
        </w:rPr>
        <w:t>Beyond Mobility</w:t>
      </w:r>
      <w:r>
        <w:rPr>
          <w:i/>
          <w:iCs/>
        </w:rPr>
        <w:t xml:space="preserve">: </w:t>
      </w:r>
      <w:r w:rsidRPr="00A0653F">
        <w:rPr>
          <w:i/>
          <w:iCs/>
        </w:rPr>
        <w:t>Massachusetts 2050 Transportation Plan</w:t>
      </w:r>
      <w:r w:rsidRPr="00924441">
        <w:t xml:space="preserve">. </w:t>
      </w:r>
      <w:r>
        <w:t xml:space="preserve">July 2024. </w:t>
      </w:r>
      <w:hyperlink r:id="rId91" w:history="1">
        <w:r w:rsidRPr="00F93EF5">
          <w:rPr>
            <w:rStyle w:val="Hyperlink"/>
          </w:rPr>
          <w:t>https://www.mass.gov/doc/massdot-beyond-mobility-full-plan/download</w:t>
        </w:r>
      </w:hyperlink>
      <w:r w:rsidRPr="00924441">
        <w:t>.</w:t>
      </w:r>
      <w:r>
        <w:t xml:space="preserve"> </w:t>
      </w:r>
    </w:p>
    <w:p w14:paraId="4BAF4078" w14:textId="75095FED" w:rsidR="009B7AD4" w:rsidRPr="00EA28B2" w:rsidRDefault="009B7AD4" w:rsidP="00CC5C36">
      <w:pPr>
        <w:pStyle w:val="BodyText"/>
      </w:pPr>
      <w:r w:rsidRPr="00327424">
        <w:t>Commonwealth of Massachusetts</w:t>
      </w:r>
      <w:r w:rsidRPr="00EA28B2">
        <w:t>. 2024</w:t>
      </w:r>
      <w:r>
        <w:t>b</w:t>
      </w:r>
      <w:r w:rsidRPr="00EA28B2">
        <w:t xml:space="preserve">. </w:t>
      </w:r>
      <w:r w:rsidRPr="00EA28B2">
        <w:rPr>
          <w:i/>
          <w:iCs/>
        </w:rPr>
        <w:t>Regional Transit Innovation Grant</w:t>
      </w:r>
      <w:r w:rsidRPr="00EA28B2">
        <w:t>.</w:t>
      </w:r>
      <w:r>
        <w:t xml:space="preserve"> Rail and Transit Division</w:t>
      </w:r>
      <w:r w:rsidRPr="00EA28B2">
        <w:t>.</w:t>
      </w:r>
      <w:r w:rsidRPr="00EA28B2">
        <w:rPr>
          <w:i/>
          <w:iCs/>
        </w:rPr>
        <w:t xml:space="preserve"> </w:t>
      </w:r>
      <w:r w:rsidRPr="00EA28B2">
        <w:t xml:space="preserve"> </w:t>
      </w:r>
      <w:hyperlink r:id="rId92" w:history="1">
        <w:r w:rsidRPr="00EA28B2">
          <w:rPr>
            <w:rStyle w:val="Hyperlink"/>
          </w:rPr>
          <w:t>https://www.mass.gov/how-to/regional-transit-innovation-grant</w:t>
        </w:r>
      </w:hyperlink>
      <w:r w:rsidRPr="00EA28B2">
        <w:t xml:space="preserve">. </w:t>
      </w:r>
    </w:p>
    <w:p w14:paraId="1D491A4E" w14:textId="5C39EFE6" w:rsidR="009B7AD4" w:rsidRPr="001A3E4A" w:rsidRDefault="009B7AD4" w:rsidP="00C95DEB">
      <w:pPr>
        <w:pStyle w:val="BodyText"/>
      </w:pPr>
      <w:r w:rsidRPr="00327424">
        <w:t>Commonwealth of Massachusetts</w:t>
      </w:r>
      <w:r w:rsidRPr="00876FCE">
        <w:t xml:space="preserve">. </w:t>
      </w:r>
      <w:r w:rsidRPr="001A3E4A">
        <w:t>2025</w:t>
      </w:r>
      <w:r>
        <w:t>a</w:t>
      </w:r>
      <w:r w:rsidRPr="001A3E4A">
        <w:t xml:space="preserve">. </w:t>
      </w:r>
      <w:r w:rsidRPr="001A3E4A">
        <w:rPr>
          <w:i/>
          <w:iCs/>
        </w:rPr>
        <w:t>A Home for Everyone: A Comprehensive Housing Plan for Massachusetts 202</w:t>
      </w:r>
      <w:r>
        <w:rPr>
          <w:i/>
          <w:iCs/>
        </w:rPr>
        <w:t>5</w:t>
      </w:r>
      <w:r w:rsidRPr="001A3E4A">
        <w:rPr>
          <w:i/>
          <w:iCs/>
        </w:rPr>
        <w:t>-2029</w:t>
      </w:r>
      <w:r w:rsidRPr="001A3E4A">
        <w:t xml:space="preserve">. Executive Office of Housing and Livable Communities. February 2025. </w:t>
      </w:r>
      <w:hyperlink r:id="rId93" w:history="1">
        <w:r w:rsidRPr="001A3E4A">
          <w:rPr>
            <w:rStyle w:val="Hyperlink"/>
          </w:rPr>
          <w:t>https://www.mass.gov/doc/a-home-for-everyone/download</w:t>
        </w:r>
      </w:hyperlink>
      <w:r w:rsidRPr="001A3E4A">
        <w:t xml:space="preserve">. </w:t>
      </w:r>
    </w:p>
    <w:p w14:paraId="1882EC98" w14:textId="02BA976D" w:rsidR="009B7AD4" w:rsidRPr="00D45FC8" w:rsidRDefault="009B7AD4" w:rsidP="00DD6BBB">
      <w:pPr>
        <w:pStyle w:val="BodyText"/>
      </w:pPr>
      <w:r w:rsidRPr="00327424">
        <w:t>Commonwealth of Massachusetts</w:t>
      </w:r>
      <w:r w:rsidRPr="00D45FC8">
        <w:t>. 2025</w:t>
      </w:r>
      <w:r>
        <w:t>b</w:t>
      </w:r>
      <w:r w:rsidRPr="00D45FC8">
        <w:t xml:space="preserve">. </w:t>
      </w:r>
      <w:r w:rsidRPr="00D45FC8">
        <w:rPr>
          <w:i/>
          <w:iCs/>
        </w:rPr>
        <w:t>Chapter 40R.</w:t>
      </w:r>
      <w:r w:rsidRPr="00D45FC8">
        <w:t xml:space="preserve"> Executive Office of Housing and Livable Communities. </w:t>
      </w:r>
      <w:hyperlink r:id="rId94" w:history="1">
        <w:r w:rsidRPr="00D45FC8">
          <w:rPr>
            <w:rStyle w:val="Hyperlink"/>
          </w:rPr>
          <w:t>https://www.mass.gov/info-details/chapter-40r</w:t>
        </w:r>
      </w:hyperlink>
      <w:r w:rsidRPr="00D45FC8">
        <w:t>.</w:t>
      </w:r>
    </w:p>
    <w:p w14:paraId="71BB36EB" w14:textId="5271E423" w:rsidR="009B7AD4" w:rsidRPr="00A00E73" w:rsidRDefault="009B7AD4" w:rsidP="00B84F29">
      <w:pPr>
        <w:pStyle w:val="BodyText"/>
      </w:pPr>
      <w:r w:rsidRPr="00327424">
        <w:t>Commonwealth of Massachusetts</w:t>
      </w:r>
      <w:r w:rsidRPr="00A00E73">
        <w:t>. 2025</w:t>
      </w:r>
      <w:r>
        <w:t>c</w:t>
      </w:r>
      <w:r w:rsidRPr="00A00E73">
        <w:t xml:space="preserve">. </w:t>
      </w:r>
      <w:r w:rsidRPr="00A00E73">
        <w:rPr>
          <w:i/>
          <w:iCs/>
        </w:rPr>
        <w:t>Community Transportation Coordination</w:t>
      </w:r>
      <w:r w:rsidRPr="00A00E73">
        <w:t xml:space="preserve">. </w:t>
      </w:r>
      <w:r>
        <w:t>Rail and Transit Division</w:t>
      </w:r>
      <w:r w:rsidRPr="00EA28B2">
        <w:t>.</w:t>
      </w:r>
      <w:r w:rsidRPr="00A00E73">
        <w:rPr>
          <w:i/>
          <w:iCs/>
        </w:rPr>
        <w:t xml:space="preserve"> </w:t>
      </w:r>
      <w:r w:rsidRPr="00A00E73">
        <w:t xml:space="preserve"> </w:t>
      </w:r>
      <w:hyperlink r:id="rId95" w:history="1">
        <w:r w:rsidRPr="00A00E73">
          <w:rPr>
            <w:rStyle w:val="Hyperlink"/>
          </w:rPr>
          <w:t>https://www.mass.gov/info-details/community-transportation-coordination</w:t>
        </w:r>
      </w:hyperlink>
      <w:r w:rsidRPr="00A00E73">
        <w:t>.</w:t>
      </w:r>
    </w:p>
    <w:p w14:paraId="3636BBF3" w14:textId="0E35878D" w:rsidR="009B7AD4" w:rsidRPr="00A00E73" w:rsidRDefault="009B7AD4" w:rsidP="004212A6">
      <w:pPr>
        <w:pStyle w:val="BodyText"/>
      </w:pPr>
      <w:r w:rsidRPr="00327424">
        <w:t>Commonwealth of Massachusetts</w:t>
      </w:r>
      <w:r w:rsidRPr="00A00E73">
        <w:t>. 2025</w:t>
      </w:r>
      <w:r>
        <w:t>d</w:t>
      </w:r>
      <w:r w:rsidRPr="00A00E73">
        <w:t xml:space="preserve">. </w:t>
      </w:r>
      <w:r w:rsidRPr="00A00E73">
        <w:rPr>
          <w:i/>
          <w:iCs/>
        </w:rPr>
        <w:t>MassMobility</w:t>
      </w:r>
      <w:r w:rsidRPr="00A00E73">
        <w:t xml:space="preserve">. </w:t>
      </w:r>
      <w:r>
        <w:t>Rail and Transit Division</w:t>
      </w:r>
      <w:r w:rsidRPr="00EA28B2">
        <w:t>.</w:t>
      </w:r>
      <w:r w:rsidRPr="00A00E73">
        <w:rPr>
          <w:i/>
          <w:iCs/>
        </w:rPr>
        <w:t xml:space="preserve"> </w:t>
      </w:r>
      <w:r w:rsidRPr="00A00E73">
        <w:t xml:space="preserve"> </w:t>
      </w:r>
      <w:hyperlink r:id="rId96">
        <w:r w:rsidRPr="00A00E73">
          <w:rPr>
            <w:rStyle w:val="Hyperlink"/>
          </w:rPr>
          <w:t>https://www.mass.gov/orgs/massmobility</w:t>
        </w:r>
      </w:hyperlink>
      <w:r w:rsidRPr="00A00E73">
        <w:t xml:space="preserve">. </w:t>
      </w:r>
    </w:p>
    <w:p w14:paraId="6CD52660" w14:textId="6510FFDD" w:rsidR="009B7AD4" w:rsidRPr="00876FCE" w:rsidRDefault="009B7AD4" w:rsidP="0024015B">
      <w:pPr>
        <w:pStyle w:val="BodyText"/>
      </w:pPr>
      <w:r w:rsidRPr="00327424">
        <w:lastRenderedPageBreak/>
        <w:t>Commonwealth of Massachusetts</w:t>
      </w:r>
      <w:r w:rsidRPr="00876FCE">
        <w:t>. 2025</w:t>
      </w:r>
      <w:r>
        <w:t>e</w:t>
      </w:r>
      <w:r w:rsidRPr="00876FCE">
        <w:t xml:space="preserve">. </w:t>
      </w:r>
      <w:r w:rsidRPr="00876FCE">
        <w:rPr>
          <w:i/>
          <w:iCs/>
        </w:rPr>
        <w:t xml:space="preserve">Multi-Family Zoning Requirements for MBTA Communities. </w:t>
      </w:r>
      <w:r w:rsidRPr="00876FCE">
        <w:t>Executive Office of Housing and Livable Communities.</w:t>
      </w:r>
      <w:r w:rsidRPr="00876FCE">
        <w:rPr>
          <w:i/>
          <w:iCs/>
        </w:rPr>
        <w:t xml:space="preserve"> </w:t>
      </w:r>
      <w:hyperlink r:id="rId97" w:history="1">
        <w:r w:rsidRPr="00876FCE">
          <w:rPr>
            <w:rStyle w:val="Hyperlink"/>
          </w:rPr>
          <w:t>https://www.mass.gov/info-details/multi-family-zoning-requirement-for-mbta-communities</w:t>
        </w:r>
      </w:hyperlink>
      <w:r w:rsidRPr="00876FCE">
        <w:t xml:space="preserve">.  </w:t>
      </w:r>
    </w:p>
    <w:p w14:paraId="482E2D8E" w14:textId="7A5FF08C" w:rsidR="009B7AD4" w:rsidRPr="00460330" w:rsidRDefault="009B7AD4" w:rsidP="009F78E1">
      <w:pPr>
        <w:pStyle w:val="BodyText"/>
      </w:pPr>
      <w:r w:rsidRPr="00460330">
        <w:t xml:space="preserve">Davis, Steve. 2025. </w:t>
      </w:r>
      <w:r w:rsidRPr="00460330">
        <w:rPr>
          <w:i/>
          <w:iCs/>
        </w:rPr>
        <w:t xml:space="preserve">Five reasons why IIJA will expire without a replacement in September 2026. </w:t>
      </w:r>
      <w:r w:rsidRPr="005F7F58">
        <w:t>Transportation for America</w:t>
      </w:r>
      <w:r>
        <w:rPr>
          <w:i/>
          <w:iCs/>
        </w:rPr>
        <w:t xml:space="preserve">. </w:t>
      </w:r>
      <w:r w:rsidRPr="00460330">
        <w:t>July 23, 2025.</w:t>
      </w:r>
      <w:r w:rsidRPr="00460330">
        <w:rPr>
          <w:i/>
          <w:iCs/>
        </w:rPr>
        <w:t xml:space="preserve"> </w:t>
      </w:r>
      <w:hyperlink r:id="rId98" w:history="1">
        <w:r w:rsidRPr="00460330">
          <w:rPr>
            <w:rStyle w:val="Hyperlink"/>
          </w:rPr>
          <w:t>https://t4america.org/2025/07/23/five-reasons-why-iija-will-expire-without-a-replacement-in-september-2026/</w:t>
        </w:r>
      </w:hyperlink>
      <w:r w:rsidRPr="00460330">
        <w:t xml:space="preserve">. </w:t>
      </w:r>
    </w:p>
    <w:p w14:paraId="2E968404" w14:textId="777E00FA" w:rsidR="009B7AD4" w:rsidRDefault="009B7AD4" w:rsidP="008C3111">
      <w:pPr>
        <w:pStyle w:val="BodyText"/>
      </w:pPr>
      <w:r>
        <w:t xml:space="preserve">Ekbatani, Taylor. 2025. </w:t>
      </w:r>
      <w:r>
        <w:rPr>
          <w:i/>
          <w:iCs/>
        </w:rPr>
        <w:t>Report Highlights Shift in Federal Policy from EVs to Conventional Fuels.</w:t>
      </w:r>
      <w:r>
        <w:t xml:space="preserve"> </w:t>
      </w:r>
      <w:r w:rsidRPr="00FD0BBD">
        <w:t>April 28, 2025</w:t>
      </w:r>
      <w:r>
        <w:t xml:space="preserve">. </w:t>
      </w:r>
      <w:hyperlink r:id="rId99" w:history="1">
        <w:r w:rsidRPr="00FD0BBD">
          <w:rPr>
            <w:rStyle w:val="Hyperlink"/>
          </w:rPr>
          <w:t>https://stnonline.com/news/report-highlights-shift-in-federal-policy-from-evs-to-conventional-fuels/</w:t>
        </w:r>
      </w:hyperlink>
      <w:r>
        <w:t xml:space="preserve">. </w:t>
      </w:r>
    </w:p>
    <w:p w14:paraId="5F5368B7" w14:textId="4E8E3A72" w:rsidR="009B7AD4" w:rsidRDefault="009B7AD4" w:rsidP="00926241">
      <w:pPr>
        <w:pStyle w:val="BodyText"/>
      </w:pPr>
      <w:r>
        <w:t xml:space="preserve">FTA. 2012. FTA Circular 4702.1B, </w:t>
      </w:r>
      <w:r w:rsidRPr="00452FFF">
        <w:t>Title VI Requirements and Guidelines for Federal Transit Administration Recipients</w:t>
      </w:r>
      <w:r>
        <w:t>.</w:t>
      </w:r>
      <w:r w:rsidRPr="00452FFF">
        <w:t xml:space="preserve"> </w:t>
      </w:r>
      <w:r w:rsidRPr="00926241">
        <w:t>October 1, 2012</w:t>
      </w:r>
      <w:r>
        <w:t>.</w:t>
      </w:r>
      <w:r w:rsidRPr="00926241">
        <w:t xml:space="preserve"> </w:t>
      </w:r>
      <w:hyperlink r:id="rId100" w:history="1">
        <w:r w:rsidRPr="00F93EF5">
          <w:rPr>
            <w:rStyle w:val="Hyperlink"/>
          </w:rPr>
          <w:t>https://www.transit.dot.gov/sites/fta.dot.gov/files/docs/FTA_Title_VI_FINAL.pdf</w:t>
        </w:r>
      </w:hyperlink>
      <w:r>
        <w:t xml:space="preserve">. </w:t>
      </w:r>
      <w:r w:rsidRPr="00452FFF">
        <w:t xml:space="preserve">  </w:t>
      </w:r>
    </w:p>
    <w:p w14:paraId="613811AF" w14:textId="5B9784A7" w:rsidR="00C03D37" w:rsidRDefault="00C03D37" w:rsidP="000B5F61">
      <w:pPr>
        <w:pStyle w:val="BodyText"/>
      </w:pPr>
      <w:r w:rsidRPr="00C03D37">
        <w:t>FTA. 2020. </w:t>
      </w:r>
      <w:r w:rsidRPr="00C03D37">
        <w:rPr>
          <w:i/>
          <w:iCs/>
        </w:rPr>
        <w:t>Safety Performance Targets Fact Sheet</w:t>
      </w:r>
      <w:r w:rsidRPr="00C03D37">
        <w:t>. August 2020. Federal Transit Administration. </w:t>
      </w:r>
      <w:hyperlink r:id="rId101" w:history="1">
        <w:r w:rsidRPr="00C03D37">
          <w:rPr>
            <w:rStyle w:val="Hyperlink"/>
          </w:rPr>
          <w:t>https://www.transit.dot.gov/sites/fta.dot.gov/files/2020-08/SafetyPerformanceTargetFactSheet_20200814.pdf</w:t>
        </w:r>
      </w:hyperlink>
      <w:r w:rsidRPr="00C03D37">
        <w:t>. </w:t>
      </w:r>
    </w:p>
    <w:p w14:paraId="1DE51777" w14:textId="5D4A85D5" w:rsidR="009B7AD4" w:rsidRDefault="009B7AD4" w:rsidP="000B5F61">
      <w:pPr>
        <w:pStyle w:val="BodyText"/>
      </w:pPr>
      <w:r>
        <w:t xml:space="preserve">FTA. 2024. </w:t>
      </w:r>
      <w:r w:rsidR="00694E9D">
        <w:rPr>
          <w:i/>
          <w:iCs/>
        </w:rPr>
        <w:t>FY 2</w:t>
      </w:r>
      <w:r w:rsidRPr="002E3F2E">
        <w:rPr>
          <w:i/>
          <w:iCs/>
        </w:rPr>
        <w:t>3 FTA Bus and Low- and No-Emission Grant Awards.</w:t>
      </w:r>
      <w:r>
        <w:t xml:space="preserve"> Federal Transit Administration. </w:t>
      </w:r>
      <w:hyperlink r:id="rId102" w:history="1">
        <w:r w:rsidRPr="00061743">
          <w:rPr>
            <w:rStyle w:val="Hyperlink"/>
          </w:rPr>
          <w:t>https://www.transit.dot.gov/funding/grants/</w:t>
        </w:r>
        <w:r w:rsidR="00694E9D">
          <w:rPr>
            <w:rStyle w:val="Hyperlink"/>
          </w:rPr>
          <w:t>FY 2</w:t>
        </w:r>
        <w:r w:rsidRPr="00061743">
          <w:rPr>
            <w:rStyle w:val="Hyperlink"/>
          </w:rPr>
          <w:t>3-fta-bus-and-low-and-no-emission-grant-awards</w:t>
        </w:r>
      </w:hyperlink>
      <w:r>
        <w:t xml:space="preserve">. </w:t>
      </w:r>
    </w:p>
    <w:p w14:paraId="78C1E1AE" w14:textId="1F8945AA" w:rsidR="009B7AD4" w:rsidRPr="00E71C45" w:rsidRDefault="009B7AD4" w:rsidP="003B47F1">
      <w:pPr>
        <w:pStyle w:val="BodyText"/>
      </w:pPr>
      <w:r w:rsidRPr="00E71C45">
        <w:t xml:space="preserve">GoTriangle. 2025. </w:t>
      </w:r>
      <w:r w:rsidRPr="00E71C45">
        <w:rPr>
          <w:i/>
          <w:iCs/>
        </w:rPr>
        <w:t>Collaborative effort draws fresh ideas to help people without homes</w:t>
      </w:r>
      <w:r w:rsidRPr="00E71C45">
        <w:t xml:space="preserve">. </w:t>
      </w:r>
      <w:hyperlink r:id="rId103" w:history="1">
        <w:r w:rsidRPr="00E71C45">
          <w:rPr>
            <w:rStyle w:val="Hyperlink"/>
          </w:rPr>
          <w:t>https://gotriangle.org/news/collaborative-effort-draws-fresh-ideas-help-people-without-homes</w:t>
        </w:r>
      </w:hyperlink>
      <w:r w:rsidRPr="00E71C45">
        <w:t xml:space="preserve">. </w:t>
      </w:r>
    </w:p>
    <w:p w14:paraId="40FBCBEB" w14:textId="38B93134" w:rsidR="009B7AD4" w:rsidRDefault="009B7AD4" w:rsidP="00885D25">
      <w:pPr>
        <w:pStyle w:val="BodyText"/>
      </w:pPr>
      <w:r w:rsidRPr="00260D3E">
        <w:t xml:space="preserve">Massachusetts </w:t>
      </w:r>
      <w:r>
        <w:t xml:space="preserve">Executive Office of Elder Affairs. 2021. </w:t>
      </w:r>
      <w:r w:rsidR="008475BD" w:rsidRPr="002D07FD">
        <w:rPr>
          <w:i/>
          <w:iCs/>
        </w:rPr>
        <w:t>Massachusetts State</w:t>
      </w:r>
      <w:r w:rsidRPr="002D07FD">
        <w:rPr>
          <w:i/>
          <w:iCs/>
        </w:rPr>
        <w:t xml:space="preserve"> Plan on Aging October 1, 2021 – September 30, 2025</w:t>
      </w:r>
      <w:r>
        <w:t xml:space="preserve">. October 2021. </w:t>
      </w:r>
      <w:hyperlink r:id="rId104" w:history="1">
        <w:r w:rsidRPr="00F93EF5">
          <w:rPr>
            <w:rStyle w:val="Hyperlink"/>
          </w:rPr>
          <w:t>https://www.mass.gov/doc/massachusetts-state-plan-on-aging-2021-2025/download</w:t>
        </w:r>
      </w:hyperlink>
      <w:r>
        <w:t xml:space="preserve">. </w:t>
      </w:r>
    </w:p>
    <w:p w14:paraId="16CACC04" w14:textId="50648955" w:rsidR="009B7AD4" w:rsidRDefault="009B7AD4" w:rsidP="00B10C68">
      <w:pPr>
        <w:pStyle w:val="BodyText"/>
      </w:pPr>
      <w:r>
        <w:t xml:space="preserve">MassDOT. 2019. </w:t>
      </w:r>
      <w:r w:rsidRPr="00DD3387">
        <w:rPr>
          <w:i/>
          <w:iCs/>
        </w:rPr>
        <w:t>A Vision for the Future of Massachusetts’ Regional Transit Authorities</w:t>
      </w:r>
      <w:r>
        <w:t>.</w:t>
      </w:r>
      <w:r w:rsidRPr="001E28DD">
        <w:t xml:space="preserve"> Report of the Task Force on Regional Transit Authority Performance and Funding</w:t>
      </w:r>
      <w:r>
        <w:t>.</w:t>
      </w:r>
      <w:r w:rsidRPr="001E28DD">
        <w:t xml:space="preserve"> April 5, 2019</w:t>
      </w:r>
      <w:r>
        <w:t xml:space="preserve">. </w:t>
      </w:r>
      <w:hyperlink r:id="rId105" w:history="1">
        <w:r w:rsidRPr="00F93EF5">
          <w:rPr>
            <w:rStyle w:val="Hyperlink"/>
          </w:rPr>
          <w:t>https://www.mass.gov/doc/a-vision-for-the-future-of-massachusetts-regional-transit-authorities/download</w:t>
        </w:r>
      </w:hyperlink>
      <w:r>
        <w:t xml:space="preserve">. </w:t>
      </w:r>
    </w:p>
    <w:p w14:paraId="7D018087" w14:textId="51A692AB" w:rsidR="009B7AD4" w:rsidRDefault="009B7AD4" w:rsidP="001A0E9E">
      <w:pPr>
        <w:pStyle w:val="BodyText"/>
      </w:pPr>
      <w:r w:rsidRPr="00D4051B">
        <w:t>MassDOT. 202</w:t>
      </w:r>
      <w:r>
        <w:t>3</w:t>
      </w:r>
      <w:r w:rsidRPr="00D4051B">
        <w:t xml:space="preserve">. </w:t>
      </w:r>
      <w:r w:rsidRPr="00EA0426">
        <w:rPr>
          <w:i/>
          <w:iCs/>
        </w:rPr>
        <w:t>Would a System of Regional Mobility Managers Benefit Massachusetts? Final Recommended Action Plan</w:t>
      </w:r>
      <w:r>
        <w:t xml:space="preserve">. August 2023. </w:t>
      </w:r>
      <w:hyperlink r:id="rId106" w:history="1">
        <w:r w:rsidRPr="001B0FCE">
          <w:rPr>
            <w:rStyle w:val="Hyperlink"/>
          </w:rPr>
          <w:t>https://www.mass.gov/doc/would-a-system-of-regional-mobility-managers-benefit-massachusetts/download</w:t>
        </w:r>
      </w:hyperlink>
      <w:r>
        <w:t xml:space="preserve">. </w:t>
      </w:r>
    </w:p>
    <w:p w14:paraId="3DACBB65" w14:textId="77777777" w:rsidR="009B7AD4" w:rsidRPr="00D4051B" w:rsidRDefault="009B7AD4" w:rsidP="001B07FF">
      <w:pPr>
        <w:pStyle w:val="BodyText"/>
      </w:pPr>
      <w:r w:rsidRPr="00D4051B">
        <w:t>MassDOT. 2024</w:t>
      </w:r>
      <w:r>
        <w:t>a</w:t>
      </w:r>
      <w:r w:rsidRPr="00D4051B">
        <w:t xml:space="preserve">. </w:t>
      </w:r>
      <w:r w:rsidRPr="00D4051B">
        <w:rPr>
          <w:i/>
          <w:iCs/>
        </w:rPr>
        <w:t xml:space="preserve">Annual Report on the Regional Transit Authority Performance Management Program. </w:t>
      </w:r>
      <w:r w:rsidRPr="00D4051B">
        <w:t>Massachusetts Department of Transportation.</w:t>
      </w:r>
      <w:r w:rsidRPr="00D4051B">
        <w:rPr>
          <w:i/>
          <w:iCs/>
        </w:rPr>
        <w:t xml:space="preserve"> </w:t>
      </w:r>
      <w:r w:rsidRPr="00D4051B">
        <w:t xml:space="preserve">February 9, 2024. </w:t>
      </w:r>
    </w:p>
    <w:p w14:paraId="269DF160" w14:textId="2FFF59B3" w:rsidR="009B7AD4" w:rsidRPr="008E18CB" w:rsidRDefault="009B7AD4" w:rsidP="002339A0">
      <w:pPr>
        <w:pStyle w:val="BodyText"/>
      </w:pPr>
      <w:r w:rsidRPr="008E18CB">
        <w:t>MassDOT. 2024</w:t>
      </w:r>
      <w:r>
        <w:t>b</w:t>
      </w:r>
      <w:r w:rsidRPr="008E18CB">
        <w:t xml:space="preserve">. </w:t>
      </w:r>
      <w:r w:rsidRPr="008E18CB">
        <w:rPr>
          <w:i/>
          <w:iCs/>
        </w:rPr>
        <w:t>Healey-Driscoll Administration Announces Fare Free Regional Transit Service Across State</w:t>
      </w:r>
      <w:r w:rsidRPr="008E18CB">
        <w:t>. Massachusetts Department of Transportation.</w:t>
      </w:r>
      <w:r>
        <w:t xml:space="preserve"> October 24, 2024.</w:t>
      </w:r>
      <w:r w:rsidRPr="008E18CB">
        <w:rPr>
          <w:i/>
          <w:iCs/>
        </w:rPr>
        <w:t xml:space="preserve"> </w:t>
      </w:r>
      <w:r w:rsidRPr="008E18CB">
        <w:t xml:space="preserve"> </w:t>
      </w:r>
      <w:hyperlink r:id="rId107" w:history="1">
        <w:r w:rsidRPr="008E18CB">
          <w:rPr>
            <w:rStyle w:val="Hyperlink"/>
          </w:rPr>
          <w:t>https://www.mass.gov/news/healey-driscoll-administration-announces-fare-free-regional-transit-across-state</w:t>
        </w:r>
      </w:hyperlink>
      <w:r w:rsidRPr="008E18CB">
        <w:t>.</w:t>
      </w:r>
    </w:p>
    <w:p w14:paraId="1441C7FE" w14:textId="73692053" w:rsidR="009B7AD4" w:rsidRPr="00D4051B" w:rsidRDefault="009B7AD4" w:rsidP="00A96BD4">
      <w:pPr>
        <w:pStyle w:val="BodyText"/>
      </w:pPr>
      <w:r w:rsidRPr="00D4051B">
        <w:t>MassDOT. 2024</w:t>
      </w:r>
      <w:r>
        <w:t>c</w:t>
      </w:r>
      <w:r w:rsidRPr="00D4051B">
        <w:t xml:space="preserve">. </w:t>
      </w:r>
      <w:r w:rsidRPr="00D4051B">
        <w:rPr>
          <w:i/>
          <w:iCs/>
        </w:rPr>
        <w:t>MassDOT Regional Bus Network Assessment</w:t>
      </w:r>
      <w:r w:rsidRPr="00D4051B">
        <w:t xml:space="preserve">. Office of Transportation Planning &amp; Rail and Transit Division. September 2024. </w:t>
      </w:r>
      <w:hyperlink r:id="rId108" w:history="1">
        <w:r w:rsidRPr="00D4051B">
          <w:rPr>
            <w:rStyle w:val="Hyperlink"/>
          </w:rPr>
          <w:t>https://www.mass.gov/doc/massdot-regional-bus-network-assessment/download</w:t>
        </w:r>
      </w:hyperlink>
      <w:r w:rsidRPr="00D4051B">
        <w:t xml:space="preserve">. </w:t>
      </w:r>
    </w:p>
    <w:p w14:paraId="3AA22621" w14:textId="508A6E30" w:rsidR="009B7AD4" w:rsidRDefault="009B7AD4" w:rsidP="00973C11">
      <w:pPr>
        <w:pStyle w:val="BodyText"/>
      </w:pPr>
      <w:r>
        <w:t xml:space="preserve">MBTA. 2025. </w:t>
      </w:r>
      <w:r w:rsidRPr="007B2436">
        <w:t>Fall River/New Bedford Line Schedules &amp; Maps</w:t>
      </w:r>
      <w:r>
        <w:t xml:space="preserve">. </w:t>
      </w:r>
      <w:r w:rsidRPr="003E50A5">
        <w:t>Massachusetts Bay Transportation Authority</w:t>
      </w:r>
      <w:r>
        <w:t xml:space="preserve">. </w:t>
      </w:r>
      <w:hyperlink r:id="rId109" w:history="1">
        <w:r w:rsidRPr="00F93EF5">
          <w:rPr>
            <w:rStyle w:val="Hyperlink"/>
          </w:rPr>
          <w:t>https://www.mbta.com/schedules/CR-NewBedford/line?schedule_direction%5Bdirection_id%5D=0&amp;schedule_direction%5Bvariant%5D=CR-NewBedford-e455f611-0</w:t>
        </w:r>
      </w:hyperlink>
      <w:r>
        <w:t xml:space="preserve">. </w:t>
      </w:r>
    </w:p>
    <w:p w14:paraId="799D8512" w14:textId="3D155628" w:rsidR="009B7AD4" w:rsidRDefault="009B7AD4" w:rsidP="00A02E2B">
      <w:pPr>
        <w:pStyle w:val="BodyText"/>
      </w:pPr>
      <w:r>
        <w:lastRenderedPageBreak/>
        <w:t>NTD. 202</w:t>
      </w:r>
      <w:r w:rsidR="004C6878">
        <w:t>4</w:t>
      </w:r>
      <w:r>
        <w:t>a. 202</w:t>
      </w:r>
      <w:r w:rsidR="004C6878">
        <w:t>4</w:t>
      </w:r>
      <w:r>
        <w:t xml:space="preserve"> Annual Agency Profile - City of Santa Clarita (NTD ID 90171). </w:t>
      </w:r>
      <w:hyperlink r:id="rId110" w:history="1">
        <w:r w:rsidR="00082BEC" w:rsidRPr="00C16EA2">
          <w:rPr>
            <w:rStyle w:val="Hyperlink"/>
          </w:rPr>
          <w:t>https://www.transit.dot.gov/sites/fta.dot.gov/files/transit_agency_profile_doc/2024/90171.pdf</w:t>
        </w:r>
      </w:hyperlink>
      <w:r w:rsidR="00082BEC">
        <w:t xml:space="preserve">. </w:t>
      </w:r>
    </w:p>
    <w:p w14:paraId="2B06EF83" w14:textId="60BC9303" w:rsidR="009B7AD4" w:rsidRDefault="009B7AD4" w:rsidP="00A02E2B">
      <w:pPr>
        <w:pStyle w:val="BodyText"/>
      </w:pPr>
      <w:r>
        <w:t>NTD. 202</w:t>
      </w:r>
      <w:r w:rsidR="00606443">
        <w:t>4</w:t>
      </w:r>
      <w:r>
        <w:t>b. 202</w:t>
      </w:r>
      <w:r w:rsidR="00606443">
        <w:t>4</w:t>
      </w:r>
      <w:r>
        <w:t xml:space="preserve"> Annual Agency Profile - Denton County Transportation Authority (NTD ID 60101). </w:t>
      </w:r>
      <w:hyperlink r:id="rId111" w:history="1">
        <w:r w:rsidR="00606443" w:rsidRPr="00C16EA2">
          <w:rPr>
            <w:rStyle w:val="Hyperlink"/>
          </w:rPr>
          <w:t>https://www.transit.dot.gov/sites/fta.dot.gov/files/transit_agency_profile_doc/2024/60101.pdf</w:t>
        </w:r>
      </w:hyperlink>
      <w:r w:rsidR="00606443">
        <w:t xml:space="preserve">. </w:t>
      </w:r>
      <w:r w:rsidR="00606443" w:rsidRPr="00606443" w:rsidDel="00606443">
        <w:t xml:space="preserve"> </w:t>
      </w:r>
    </w:p>
    <w:p w14:paraId="35A9900A" w14:textId="51E47539" w:rsidR="006C2405" w:rsidRDefault="009B7AD4" w:rsidP="00A02E2B">
      <w:pPr>
        <w:pStyle w:val="BodyText"/>
      </w:pPr>
      <w:r>
        <w:t>NTD. 202</w:t>
      </w:r>
      <w:r w:rsidR="00606443">
        <w:t>4</w:t>
      </w:r>
      <w:r>
        <w:t>c. 202</w:t>
      </w:r>
      <w:r w:rsidR="00606443">
        <w:t>4</w:t>
      </w:r>
      <w:r>
        <w:t xml:space="preserve"> Annual Agency Profile - Kanawha Valley Regional Transportation Authority (NTD ID 30001). </w:t>
      </w:r>
      <w:hyperlink r:id="rId112" w:history="1">
        <w:r w:rsidR="006C2405" w:rsidRPr="00C16EA2">
          <w:rPr>
            <w:rStyle w:val="Hyperlink"/>
          </w:rPr>
          <w:t>https://www.transit.dot.gov/sites/fta.dot.gov/files/transit_agency_profile_doc/2024/30001.pdf</w:t>
        </w:r>
      </w:hyperlink>
      <w:r w:rsidR="006C2405">
        <w:t xml:space="preserve">. </w:t>
      </w:r>
      <w:r w:rsidR="006C2405" w:rsidRPr="006C2405" w:rsidDel="006C2405">
        <w:t xml:space="preserve"> </w:t>
      </w:r>
    </w:p>
    <w:p w14:paraId="7E9AF471" w14:textId="50491FD3" w:rsidR="009B7AD4" w:rsidRDefault="009B7AD4" w:rsidP="00A02E2B">
      <w:pPr>
        <w:pStyle w:val="BodyText"/>
      </w:pPr>
      <w:r>
        <w:t>NTD. 202</w:t>
      </w:r>
      <w:r w:rsidR="006C2405">
        <w:t>4</w:t>
      </w:r>
      <w:r>
        <w:t>d. 202</w:t>
      </w:r>
      <w:r w:rsidR="006C2405">
        <w:t>4</w:t>
      </w:r>
      <w:r>
        <w:t xml:space="preserve"> Annual Agency Profile - Southeastern Regional Transit Authority (NTD ID 10006). </w:t>
      </w:r>
      <w:hyperlink r:id="rId113" w:history="1">
        <w:r w:rsidR="001466E2" w:rsidRPr="00C16EA2">
          <w:rPr>
            <w:rStyle w:val="Hyperlink"/>
          </w:rPr>
          <w:t>https://www.transit.dot.gov/sites/fta.dot.gov/files/transit_agency_profile_doc/2024/10006.pdf</w:t>
        </w:r>
      </w:hyperlink>
      <w:r w:rsidR="001466E2">
        <w:t xml:space="preserve">. </w:t>
      </w:r>
      <w:r w:rsidR="001466E2" w:rsidRPr="001466E2" w:rsidDel="001466E2">
        <w:t xml:space="preserve"> </w:t>
      </w:r>
    </w:p>
    <w:p w14:paraId="19A09175" w14:textId="5E94409A" w:rsidR="009B7AD4" w:rsidRDefault="009B7AD4" w:rsidP="00A02E2B">
      <w:pPr>
        <w:pStyle w:val="BodyText"/>
      </w:pPr>
      <w:r>
        <w:t>NTD. 202</w:t>
      </w:r>
      <w:r w:rsidR="001466E2">
        <w:t>4</w:t>
      </w:r>
      <w:r>
        <w:t>e. 202</w:t>
      </w:r>
      <w:r w:rsidR="001466E2">
        <w:t>4</w:t>
      </w:r>
      <w:r>
        <w:t xml:space="preserve"> Annual Agency Profile - The Eastern Contra Costa Transit Authority (NTD ID 90162). </w:t>
      </w:r>
      <w:hyperlink r:id="rId114" w:history="1">
        <w:r w:rsidR="005711BE" w:rsidRPr="00C16EA2">
          <w:rPr>
            <w:rStyle w:val="Hyperlink"/>
          </w:rPr>
          <w:t>https://www.transit.dot.gov/sites/fta.dot.gov/files/transit_agency_profile_doc/2024/90162.pdf</w:t>
        </w:r>
      </w:hyperlink>
      <w:r w:rsidR="005711BE">
        <w:t xml:space="preserve">. </w:t>
      </w:r>
      <w:r w:rsidR="005711BE" w:rsidRPr="005711BE" w:rsidDel="005711BE">
        <w:t xml:space="preserve"> </w:t>
      </w:r>
    </w:p>
    <w:p w14:paraId="3FF8F977" w14:textId="5473A5BE" w:rsidR="009B7AD4" w:rsidRPr="00E10541" w:rsidRDefault="009B7AD4" w:rsidP="008C3111">
      <w:pPr>
        <w:pStyle w:val="BodyText"/>
      </w:pPr>
      <w:r>
        <w:t xml:space="preserve">Optibus. 2025. </w:t>
      </w:r>
      <w:r w:rsidRPr="007348FF">
        <w:rPr>
          <w:i/>
          <w:iCs/>
        </w:rPr>
        <w:t>The</w:t>
      </w:r>
      <w:r>
        <w:t xml:space="preserve"> </w:t>
      </w:r>
      <w:r>
        <w:rPr>
          <w:i/>
          <w:iCs/>
        </w:rPr>
        <w:t>State of Public Transportation Report.</w:t>
      </w:r>
      <w:r>
        <w:t xml:space="preserve"> </w:t>
      </w:r>
      <w:hyperlink r:id="rId115" w:history="1">
        <w:r w:rsidRPr="00146F7C">
          <w:rPr>
            <w:rStyle w:val="Hyperlink"/>
          </w:rPr>
          <w:t>https://optibus.com/wp-content/uploads/2025/02/eBook-2025-State-of-Public-Transportation-Report.pdf</w:t>
        </w:r>
      </w:hyperlink>
      <w:r>
        <w:t xml:space="preserve">. </w:t>
      </w:r>
    </w:p>
    <w:p w14:paraId="4D871A67" w14:textId="647ED807" w:rsidR="009B7AD4" w:rsidRPr="00D74435" w:rsidRDefault="009B7AD4" w:rsidP="006B1976">
      <w:pPr>
        <w:pStyle w:val="BodyText"/>
        <w:rPr>
          <w:i/>
          <w:iCs/>
        </w:rPr>
      </w:pPr>
      <w:r w:rsidRPr="008E6B87">
        <w:t>Point32Health Foundation</w:t>
      </w:r>
      <w:r>
        <w:t>.</w:t>
      </w:r>
      <w:r w:rsidRPr="008E6B87">
        <w:t xml:space="preserve"> </w:t>
      </w:r>
      <w:r w:rsidRPr="00D74435">
        <w:t xml:space="preserve">2025. </w:t>
      </w:r>
      <w:r w:rsidRPr="00CF69D0">
        <w:rPr>
          <w:i/>
          <w:iCs/>
        </w:rPr>
        <w:t>A</w:t>
      </w:r>
      <w:r>
        <w:t xml:space="preserve"> </w:t>
      </w:r>
      <w:r w:rsidRPr="00D74435">
        <w:rPr>
          <w:i/>
          <w:iCs/>
        </w:rPr>
        <w:t>Healthy Aging Data Report</w:t>
      </w:r>
      <w:r>
        <w:rPr>
          <w:i/>
          <w:iCs/>
        </w:rPr>
        <w:t xml:space="preserve">, </w:t>
      </w:r>
      <w:r w:rsidRPr="00D74435">
        <w:rPr>
          <w:i/>
          <w:iCs/>
        </w:rPr>
        <w:t xml:space="preserve">Massachusetts. </w:t>
      </w:r>
      <w:hyperlink r:id="rId116" w:history="1">
        <w:r w:rsidRPr="00D74435">
          <w:rPr>
            <w:rStyle w:val="Hyperlink"/>
          </w:rPr>
          <w:t>https://mahealthyagingcollaborative.org/wp-content/uploads/2025/05/MA_Highlights_2025.pdf</w:t>
        </w:r>
      </w:hyperlink>
      <w:r w:rsidRPr="00D74435">
        <w:t xml:space="preserve">. </w:t>
      </w:r>
    </w:p>
    <w:p w14:paraId="530CC8E5" w14:textId="35589BE5" w:rsidR="009B7AD4" w:rsidRPr="00A47A1E" w:rsidRDefault="009B7AD4" w:rsidP="00957536">
      <w:pPr>
        <w:pStyle w:val="BodyText"/>
      </w:pPr>
      <w:r w:rsidRPr="00A47A1E">
        <w:t xml:space="preserve">Renski, Henry. 2015. </w:t>
      </w:r>
      <w:r w:rsidRPr="00A47A1E">
        <w:rPr>
          <w:i/>
          <w:iCs/>
        </w:rPr>
        <w:t xml:space="preserve">Long-term Population Projections for Massachusetts Regions and Municipalities. </w:t>
      </w:r>
      <w:r w:rsidRPr="00D5500E">
        <w:t>University of Massachusetts, Amherst.</w:t>
      </w:r>
      <w:r>
        <w:rPr>
          <w:i/>
          <w:iCs/>
        </w:rPr>
        <w:t xml:space="preserve"> </w:t>
      </w:r>
      <w:r w:rsidRPr="00A47A1E">
        <w:t>March 2015.</w:t>
      </w:r>
      <w:r w:rsidRPr="00A47A1E">
        <w:rPr>
          <w:i/>
          <w:iCs/>
        </w:rPr>
        <w:t xml:space="preserve"> </w:t>
      </w:r>
      <w:hyperlink r:id="rId117" w:history="1">
        <w:r w:rsidRPr="00A47A1E">
          <w:rPr>
            <w:rStyle w:val="Hyperlink"/>
          </w:rPr>
          <w:t>https://pep.donahue-institute.org/downloads/2015/new/UMDI_LongTermPopulationProjectionsReport_2015%2004%20_29.pdf</w:t>
        </w:r>
      </w:hyperlink>
      <w:r w:rsidRPr="00A47A1E">
        <w:t xml:space="preserve">. </w:t>
      </w:r>
    </w:p>
    <w:p w14:paraId="6649CDF1" w14:textId="12A14A69" w:rsidR="009E6A1D" w:rsidRPr="00A47A1E" w:rsidRDefault="009E6A1D" w:rsidP="00957536">
      <w:pPr>
        <w:pStyle w:val="BodyText"/>
      </w:pPr>
      <w:r w:rsidRPr="00557321">
        <w:t xml:space="preserve">Replica. </w:t>
      </w:r>
      <w:r>
        <w:t xml:space="preserve">2024. </w:t>
      </w:r>
      <w:r w:rsidRPr="00557321">
        <w:t xml:space="preserve">Trips by Origin (Northeast, Spring 2024, Thursday). </w:t>
      </w:r>
    </w:p>
    <w:p w14:paraId="2C83CD1D" w14:textId="6AECF519" w:rsidR="009B7AD4" w:rsidRPr="00D5500E" w:rsidRDefault="009B7AD4" w:rsidP="00DA6282">
      <w:pPr>
        <w:pStyle w:val="BodyText"/>
      </w:pPr>
      <w:r w:rsidRPr="00D5500E">
        <w:t xml:space="preserve">SRPEDD. 2025. </w:t>
      </w:r>
      <w:r w:rsidRPr="00D5500E">
        <w:rPr>
          <w:i/>
          <w:iCs/>
        </w:rPr>
        <w:t>DRAFT Regional Resilience Plan</w:t>
      </w:r>
      <w:r w:rsidRPr="00D5500E">
        <w:t>. Southeastern Regional Planning and Economic Development District</w:t>
      </w:r>
      <w:r>
        <w:t>.</w:t>
      </w:r>
      <w:r w:rsidRPr="00D5500E">
        <w:t xml:space="preserve"> </w:t>
      </w:r>
      <w:hyperlink r:id="rId118" w:history="1">
        <w:r w:rsidRPr="00D5500E">
          <w:rPr>
            <w:rStyle w:val="Hyperlink"/>
          </w:rPr>
          <w:t>https://srpedd.org/regional-resilience-plan//</w:t>
        </w:r>
      </w:hyperlink>
      <w:r w:rsidRPr="00D5500E">
        <w:t>.</w:t>
      </w:r>
    </w:p>
    <w:p w14:paraId="576095CB" w14:textId="30E1791D" w:rsidR="009B7AD4" w:rsidRDefault="009B7AD4" w:rsidP="00F436AA">
      <w:pPr>
        <w:pStyle w:val="BodyText"/>
      </w:pPr>
      <w:r w:rsidRPr="00DC3738">
        <w:t xml:space="preserve">SRTA. 2021. </w:t>
      </w:r>
      <w:r w:rsidRPr="00441579">
        <w:rPr>
          <w:i/>
          <w:iCs/>
        </w:rPr>
        <w:t>Comprehensive Regional Transit Plan Update</w:t>
      </w:r>
      <w:r w:rsidR="00EE4B06">
        <w:t>.</w:t>
      </w:r>
      <w:r w:rsidRPr="00DC3738">
        <w:t xml:space="preserve"> Southeastern Regional Transit Authority. January 2021. </w:t>
      </w:r>
      <w:hyperlink r:id="rId119" w:history="1">
        <w:r w:rsidRPr="00F93EF5">
          <w:rPr>
            <w:rStyle w:val="Hyperlink"/>
          </w:rPr>
          <w:t>https://www.srtabus.com/wp-content/uploads/SRTA_CRTPU_MASTER_2021.0505_508.pdf</w:t>
        </w:r>
      </w:hyperlink>
      <w:r>
        <w:t xml:space="preserve">.  </w:t>
      </w:r>
    </w:p>
    <w:p w14:paraId="37B97F7A" w14:textId="58DC701C" w:rsidR="005626E1" w:rsidRPr="009521AC" w:rsidRDefault="005626E1" w:rsidP="00F436AA">
      <w:pPr>
        <w:pStyle w:val="BodyText"/>
      </w:pPr>
      <w:r>
        <w:t>SRTA. 2023</w:t>
      </w:r>
      <w:r w:rsidR="00A83B47">
        <w:t>a</w:t>
      </w:r>
      <w:r>
        <w:t xml:space="preserve">. </w:t>
      </w:r>
      <w:r w:rsidR="005E3333">
        <w:rPr>
          <w:i/>
          <w:iCs/>
        </w:rPr>
        <w:t>Transit Asset Management Plan.</w:t>
      </w:r>
      <w:r w:rsidR="009521AC">
        <w:t xml:space="preserve"> </w:t>
      </w:r>
      <w:r w:rsidR="005F0FC8" w:rsidRPr="00DC3738">
        <w:t>Southeastern Regional Transit Authority</w:t>
      </w:r>
      <w:r w:rsidR="005F0FC8">
        <w:t xml:space="preserve">. </w:t>
      </w:r>
      <w:r w:rsidR="009521AC">
        <w:t>April 2023.</w:t>
      </w:r>
    </w:p>
    <w:p w14:paraId="165A76AA" w14:textId="0BEF9891" w:rsidR="00A83B47" w:rsidRDefault="00A83B47" w:rsidP="00A83B47">
      <w:pPr>
        <w:pStyle w:val="BodyText"/>
      </w:pPr>
      <w:r w:rsidRPr="00B555EA">
        <w:t xml:space="preserve">SRTA. </w:t>
      </w:r>
      <w:r>
        <w:t xml:space="preserve">2023b. </w:t>
      </w:r>
      <w:r w:rsidRPr="00B555EA">
        <w:t xml:space="preserve">“South Coast Rail Service Plan.” </w:t>
      </w:r>
      <w:r w:rsidR="005F0FC8" w:rsidRPr="00DC3738">
        <w:t>Southeastern Regional Transit Authority</w:t>
      </w:r>
      <w:r w:rsidR="005F0FC8">
        <w:t>.</w:t>
      </w:r>
      <w:r w:rsidRPr="00B555EA">
        <w:t xml:space="preserve"> </w:t>
      </w:r>
      <w:hyperlink r:id="rId120" w:history="1">
        <w:r w:rsidRPr="00477F56">
          <w:rPr>
            <w:rStyle w:val="Hyperlink"/>
          </w:rPr>
          <w:t>www.srtabus.com/south-coast-rail-service-plan/</w:t>
        </w:r>
      </w:hyperlink>
      <w:r w:rsidRPr="00B555EA">
        <w:t xml:space="preserve">. </w:t>
      </w:r>
    </w:p>
    <w:p w14:paraId="3C25DBB3" w14:textId="373E002E" w:rsidR="00B26A0D" w:rsidRDefault="00B26A0D" w:rsidP="00F436AA">
      <w:pPr>
        <w:pStyle w:val="BodyText"/>
      </w:pPr>
      <w:r w:rsidRPr="00B26A0D">
        <w:t xml:space="preserve">SRTA. </w:t>
      </w:r>
      <w:r>
        <w:t xml:space="preserve">2025a. </w:t>
      </w:r>
      <w:r w:rsidRPr="00B26A0D">
        <w:t>Performance Measures.</w:t>
      </w:r>
      <w:r w:rsidR="005F0FC8" w:rsidRPr="005F0FC8">
        <w:t xml:space="preserve"> </w:t>
      </w:r>
      <w:r w:rsidR="005F0FC8" w:rsidRPr="00DC3738">
        <w:t>Southeastern Regional Transit Authority</w:t>
      </w:r>
      <w:r w:rsidR="005F0FC8">
        <w:t xml:space="preserve">. </w:t>
      </w:r>
      <w:r w:rsidRPr="00B26A0D">
        <w:t xml:space="preserve"> </w:t>
      </w:r>
      <w:hyperlink r:id="rId121" w:history="1">
        <w:r w:rsidRPr="00F02844">
          <w:rPr>
            <w:rStyle w:val="Hyperlink"/>
          </w:rPr>
          <w:t>https://www.srtabus.com/performance-measures/</w:t>
        </w:r>
      </w:hyperlink>
      <w:r>
        <w:t xml:space="preserve">. </w:t>
      </w:r>
    </w:p>
    <w:p w14:paraId="2F5F78CB" w14:textId="231D23C7" w:rsidR="009B7AD4" w:rsidRDefault="009B7AD4" w:rsidP="00F436AA">
      <w:pPr>
        <w:pStyle w:val="BodyText"/>
      </w:pPr>
      <w:r>
        <w:t>SRTA.</w:t>
      </w:r>
      <w:r w:rsidRPr="008400E3">
        <w:t xml:space="preserve"> </w:t>
      </w:r>
      <w:r>
        <w:t>2025</w:t>
      </w:r>
      <w:r w:rsidR="00B26A0D">
        <w:t>b</w:t>
      </w:r>
      <w:r>
        <w:t xml:space="preserve">. </w:t>
      </w:r>
      <w:r>
        <w:rPr>
          <w:i/>
          <w:iCs/>
        </w:rPr>
        <w:t>Rules for Riding</w:t>
      </w:r>
      <w:r>
        <w:t>.</w:t>
      </w:r>
      <w:r w:rsidR="005F0FC8" w:rsidRPr="005F0FC8">
        <w:t xml:space="preserve"> </w:t>
      </w:r>
      <w:r w:rsidR="005F0FC8" w:rsidRPr="00DC3738">
        <w:t>Southeastern Regional Transit Authority</w:t>
      </w:r>
      <w:r w:rsidR="005F0FC8">
        <w:t xml:space="preserve">. </w:t>
      </w:r>
      <w:r>
        <w:t xml:space="preserve"> </w:t>
      </w:r>
      <w:hyperlink r:id="rId122" w:history="1">
        <w:r w:rsidRPr="001B0FCE">
          <w:rPr>
            <w:rStyle w:val="Hyperlink"/>
          </w:rPr>
          <w:t>https://www.srtabus.com/rules-for-riding/</w:t>
        </w:r>
      </w:hyperlink>
      <w:r>
        <w:t xml:space="preserve">. </w:t>
      </w:r>
    </w:p>
    <w:p w14:paraId="0D420B08" w14:textId="19946BB1" w:rsidR="00B375C1" w:rsidRDefault="00B375C1" w:rsidP="00F436AA">
      <w:pPr>
        <w:pStyle w:val="BodyText"/>
      </w:pPr>
      <w:r>
        <w:t>S</w:t>
      </w:r>
      <w:r w:rsidRPr="003E4C12">
        <w:t>RTA. 202</w:t>
      </w:r>
      <w:r>
        <w:t>5c</w:t>
      </w:r>
      <w:r w:rsidRPr="003E4C12">
        <w:t xml:space="preserve">. </w:t>
      </w:r>
      <w:r>
        <w:rPr>
          <w:i/>
          <w:iCs/>
        </w:rPr>
        <w:t>Public Transportation Agency Safety Plan</w:t>
      </w:r>
      <w:r w:rsidRPr="003E4C12">
        <w:t xml:space="preserve">. </w:t>
      </w:r>
      <w:r>
        <w:t>Southeastern</w:t>
      </w:r>
      <w:r w:rsidRPr="003E4C12">
        <w:t xml:space="preserve"> Regional Transit Authority.</w:t>
      </w:r>
    </w:p>
    <w:p w14:paraId="7CA9DABC" w14:textId="75C51593" w:rsidR="009B7AD4" w:rsidRPr="00B23BE3" w:rsidRDefault="009B7AD4" w:rsidP="003D135A">
      <w:pPr>
        <w:pStyle w:val="BodyText"/>
      </w:pPr>
      <w:r w:rsidRPr="00B23BE3">
        <w:t xml:space="preserve">Transit Workforce Center. 2022. </w:t>
      </w:r>
      <w:r w:rsidRPr="00B23BE3">
        <w:rPr>
          <w:i/>
          <w:iCs/>
        </w:rPr>
        <w:t>Bus Driver Recruitment and Retention in Challenging Times</w:t>
      </w:r>
      <w:r w:rsidRPr="00B23BE3">
        <w:t xml:space="preserve">. </w:t>
      </w:r>
      <w:r w:rsidRPr="00A44C4A">
        <w:t>April 2022</w:t>
      </w:r>
      <w:r>
        <w:t>.</w:t>
      </w:r>
      <w:r w:rsidRPr="00A44C4A">
        <w:t xml:space="preserve"> </w:t>
      </w:r>
      <w:hyperlink r:id="rId123" w:history="1">
        <w:r w:rsidRPr="00B23BE3">
          <w:rPr>
            <w:rStyle w:val="Hyperlink"/>
          </w:rPr>
          <w:t>https://www.transitworkforce.org/resource_library/briefing-reportbus-driver-recruitment-and-retention-in-challenging-times/</w:t>
        </w:r>
      </w:hyperlink>
      <w:r w:rsidRPr="00B23BE3">
        <w:t xml:space="preserve">. </w:t>
      </w:r>
    </w:p>
    <w:p w14:paraId="1B395A15" w14:textId="4DF7EA8A" w:rsidR="009B7AD4" w:rsidRPr="00E46857" w:rsidRDefault="009B7AD4" w:rsidP="00F0566E">
      <w:pPr>
        <w:pStyle w:val="BodyText"/>
      </w:pPr>
      <w:r w:rsidRPr="00E46857">
        <w:lastRenderedPageBreak/>
        <w:t xml:space="preserve">Transportation for Massachusetts. 2024. </w:t>
      </w:r>
      <w:r w:rsidRPr="00E46857">
        <w:rPr>
          <w:i/>
          <w:iCs/>
        </w:rPr>
        <w:t>Poll: Massachusetts Residents Feeling the Squeeze from Housing and Transportation Costs</w:t>
      </w:r>
      <w:r w:rsidRPr="00E46857">
        <w:t>.</w:t>
      </w:r>
      <w:r>
        <w:t xml:space="preserve"> </w:t>
      </w:r>
      <w:r w:rsidRPr="007F5399">
        <w:t>July 23, 2024</w:t>
      </w:r>
      <w:r>
        <w:t>.</w:t>
      </w:r>
      <w:r w:rsidRPr="00E46857">
        <w:t xml:space="preserve"> </w:t>
      </w:r>
      <w:hyperlink r:id="rId124" w:history="1">
        <w:r w:rsidRPr="00E46857">
          <w:rPr>
            <w:rStyle w:val="Hyperlink"/>
          </w:rPr>
          <w:t>https://t4ma.org/poll-massachusetts-residents-feeling-the-squeeze-from-housing-and-transportation-costs/</w:t>
        </w:r>
      </w:hyperlink>
      <w:r w:rsidRPr="00E46857">
        <w:t xml:space="preserve">. </w:t>
      </w:r>
    </w:p>
    <w:p w14:paraId="02418DCE" w14:textId="46AA7D6E" w:rsidR="009B7AD4" w:rsidRPr="003D3608" w:rsidRDefault="009B7AD4" w:rsidP="008C3111">
      <w:pPr>
        <w:pStyle w:val="BodyText"/>
      </w:pPr>
      <w:r>
        <w:t xml:space="preserve">U-Haul. 2025. </w:t>
      </w:r>
      <w:r w:rsidRPr="004537AD">
        <w:rPr>
          <w:i/>
          <w:iCs/>
        </w:rPr>
        <w:t>U-Haul Growth Index</w:t>
      </w:r>
      <w:r>
        <w:t xml:space="preserve">. </w:t>
      </w:r>
      <w:hyperlink r:id="rId125" w:history="1">
        <w:r w:rsidRPr="00146F7C">
          <w:rPr>
            <w:rStyle w:val="Hyperlink"/>
          </w:rPr>
          <w:t>https://www.uhaul.com/About/Migration/</w:t>
        </w:r>
      </w:hyperlink>
      <w:r>
        <w:t xml:space="preserve">. </w:t>
      </w:r>
    </w:p>
    <w:p w14:paraId="27E9D7D4" w14:textId="6C31F4AB" w:rsidR="009B7AD4" w:rsidRDefault="009B7AD4" w:rsidP="008C3111">
      <w:pPr>
        <w:pStyle w:val="BodyText"/>
        <w:rPr>
          <w:i/>
        </w:rPr>
      </w:pPr>
      <w:r>
        <w:t xml:space="preserve">UMass Donahue Institute. 2025. </w:t>
      </w:r>
      <w:r>
        <w:rPr>
          <w:i/>
          <w:iCs/>
        </w:rPr>
        <w:t xml:space="preserve">Massachusetts Population Estimates Program. </w:t>
      </w:r>
      <w:hyperlink r:id="rId126" w:history="1">
        <w:r w:rsidRPr="00146F7C">
          <w:rPr>
            <w:rStyle w:val="Hyperlink"/>
          </w:rPr>
          <w:t>https://donahue.umass.edu/business-groups/economic-public-policy-research/massachusetts-population-estimates-program/population-estimates-by-massachusetts-geography/by-state</w:t>
        </w:r>
      </w:hyperlink>
      <w:r w:rsidRPr="003D3608">
        <w:t>.</w:t>
      </w:r>
      <w:r>
        <w:t xml:space="preserve"> </w:t>
      </w:r>
      <w:r>
        <w:rPr>
          <w:i/>
          <w:iCs/>
        </w:rPr>
        <w:t xml:space="preserve"> </w:t>
      </w:r>
    </w:p>
    <w:p w14:paraId="51099823" w14:textId="416285FE" w:rsidR="009B7AD4" w:rsidRPr="004831C8" w:rsidRDefault="009B7AD4" w:rsidP="00203FAA">
      <w:pPr>
        <w:pStyle w:val="BodyText"/>
      </w:pPr>
      <w:r>
        <w:t>US</w:t>
      </w:r>
      <w:r w:rsidRPr="004831C8">
        <w:t xml:space="preserve"> Census Bureau. 2023. 2018-2022 American Community Survey 5-year estimates. </w:t>
      </w:r>
      <w:r w:rsidRPr="009D1F8B">
        <w:t>December</w:t>
      </w:r>
      <w:r>
        <w:t xml:space="preserve"> </w:t>
      </w:r>
      <w:r w:rsidRPr="004831C8">
        <w:t>2023</w:t>
      </w:r>
      <w:r>
        <w:t xml:space="preserve">. </w:t>
      </w:r>
      <w:hyperlink r:id="rId127" w:history="1">
        <w:r w:rsidR="00A365C9" w:rsidRPr="00477F56">
          <w:rPr>
            <w:rStyle w:val="Hyperlink"/>
          </w:rPr>
          <w:t>https://www.census.gov/programs-surveys/acs.html</w:t>
        </w:r>
      </w:hyperlink>
      <w:r w:rsidR="00A365C9">
        <w:t xml:space="preserve">. </w:t>
      </w:r>
    </w:p>
    <w:p w14:paraId="1D96B074" w14:textId="12CC8942" w:rsidR="00A365C9" w:rsidRDefault="00A365C9" w:rsidP="008C3111">
      <w:pPr>
        <w:pStyle w:val="BodyText"/>
      </w:pPr>
      <w:r>
        <w:t>US Census Bureau. 2024. 2019-2023 American Community Survey 5-year estimates. December 2024.</w:t>
      </w:r>
      <w:r w:rsidRPr="00A365C9">
        <w:t xml:space="preserve"> </w:t>
      </w:r>
      <w:hyperlink r:id="rId128" w:history="1">
        <w:r w:rsidRPr="00477F56">
          <w:rPr>
            <w:rStyle w:val="Hyperlink"/>
          </w:rPr>
          <w:t>https://www.census.gov/programs-surveys/acs.html</w:t>
        </w:r>
      </w:hyperlink>
      <w:r>
        <w:t xml:space="preserve">. </w:t>
      </w:r>
    </w:p>
    <w:p w14:paraId="781E696D" w14:textId="4D930E41" w:rsidR="009B7AD4" w:rsidRPr="00B57A66" w:rsidRDefault="009B7AD4" w:rsidP="008C3111">
      <w:pPr>
        <w:pStyle w:val="BodyText"/>
        <w:rPr>
          <w:i/>
          <w:iCs/>
        </w:rPr>
      </w:pPr>
      <w:r>
        <w:t xml:space="preserve">US Census Bureau. 2025a. </w:t>
      </w:r>
      <w:r w:rsidRPr="00B57A66">
        <w:rPr>
          <w:i/>
          <w:iCs/>
        </w:rPr>
        <w:t>Older Adults</w:t>
      </w:r>
      <w:r>
        <w:rPr>
          <w:i/>
          <w:iCs/>
        </w:rPr>
        <w:t xml:space="preserve"> </w:t>
      </w:r>
      <w:r w:rsidRPr="00B57A66">
        <w:rPr>
          <w:i/>
          <w:iCs/>
        </w:rPr>
        <w:t>Outnumber</w:t>
      </w:r>
      <w:r>
        <w:rPr>
          <w:i/>
          <w:iCs/>
        </w:rPr>
        <w:t xml:space="preserve"> </w:t>
      </w:r>
      <w:r w:rsidRPr="00B57A66">
        <w:rPr>
          <w:i/>
          <w:iCs/>
        </w:rPr>
        <w:t>Children in 11</w:t>
      </w:r>
      <w:r>
        <w:rPr>
          <w:i/>
          <w:iCs/>
        </w:rPr>
        <w:t xml:space="preserve"> </w:t>
      </w:r>
      <w:r w:rsidRPr="00B57A66">
        <w:rPr>
          <w:i/>
          <w:iCs/>
        </w:rPr>
        <w:t>States and</w:t>
      </w:r>
      <w:r>
        <w:rPr>
          <w:i/>
          <w:iCs/>
        </w:rPr>
        <w:t xml:space="preserve"> </w:t>
      </w:r>
      <w:r w:rsidRPr="00B57A66">
        <w:rPr>
          <w:i/>
          <w:iCs/>
        </w:rPr>
        <w:t>Nearly Half of</w:t>
      </w:r>
      <w:r>
        <w:rPr>
          <w:i/>
          <w:iCs/>
        </w:rPr>
        <w:t xml:space="preserve"> </w:t>
      </w:r>
      <w:r w:rsidRPr="00B57A66">
        <w:rPr>
          <w:i/>
          <w:iCs/>
        </w:rPr>
        <w:t>U.S. Counties</w:t>
      </w:r>
      <w:r>
        <w:t>.</w:t>
      </w:r>
      <w:r w:rsidRPr="002C215A">
        <w:t xml:space="preserve"> June 26, 2025</w:t>
      </w:r>
      <w:r>
        <w:t xml:space="preserve">. </w:t>
      </w:r>
      <w:hyperlink r:id="rId129" w:history="1">
        <w:r w:rsidRPr="00146F7C">
          <w:rPr>
            <w:rStyle w:val="Hyperlink"/>
          </w:rPr>
          <w:t>https://www.census.gov/newsroom/press-releases/2025/older-adults-outnumber-children.html</w:t>
        </w:r>
      </w:hyperlink>
      <w:r>
        <w:t xml:space="preserve">. </w:t>
      </w:r>
    </w:p>
    <w:p w14:paraId="41BF7E52" w14:textId="662021A6" w:rsidR="009B7AD4" w:rsidRDefault="009B7AD4" w:rsidP="00F436AA">
      <w:pPr>
        <w:pStyle w:val="BodyText"/>
      </w:pPr>
      <w:r>
        <w:t xml:space="preserve">US </w:t>
      </w:r>
      <w:r w:rsidRPr="00E1574F">
        <w:t>Census Bureau</w:t>
      </w:r>
      <w:r>
        <w:t>. 2025b.</w:t>
      </w:r>
      <w:r w:rsidRPr="00E1574F">
        <w:t xml:space="preserve"> "OnTheMap</w:t>
      </w:r>
      <w:r>
        <w:t>.</w:t>
      </w:r>
      <w:r w:rsidRPr="00E1574F">
        <w:t xml:space="preserve">" </w:t>
      </w:r>
      <w:hyperlink r:id="rId130" w:history="1">
        <w:r w:rsidRPr="001B0FCE">
          <w:rPr>
            <w:rStyle w:val="Hyperlink"/>
          </w:rPr>
          <w:t>https://onthemap.ces.census.gov</w:t>
        </w:r>
      </w:hyperlink>
      <w:r w:rsidRPr="00E1574F">
        <w:t>.</w:t>
      </w:r>
      <w:r>
        <w:t xml:space="preserve"> </w:t>
      </w:r>
    </w:p>
    <w:p w14:paraId="6A5DF637" w14:textId="1CA2C272" w:rsidR="009B7AD4" w:rsidRPr="009C404C" w:rsidRDefault="009B7AD4" w:rsidP="00AE4B61">
      <w:pPr>
        <w:pStyle w:val="BodyText"/>
      </w:pPr>
      <w:r w:rsidRPr="009C404C">
        <w:t xml:space="preserve">Van Eyken, C. 2022. </w:t>
      </w:r>
      <w:r w:rsidRPr="009C404C">
        <w:rPr>
          <w:i/>
          <w:iCs/>
        </w:rPr>
        <w:t>Bus Operators in Crisis</w:t>
      </w:r>
      <w:r>
        <w:rPr>
          <w:i/>
          <w:iCs/>
        </w:rPr>
        <w:t xml:space="preserve">: </w:t>
      </w:r>
      <w:r w:rsidRPr="00FE485E">
        <w:rPr>
          <w:i/>
          <w:iCs/>
        </w:rPr>
        <w:t xml:space="preserve">The Steady Deterioration of One of Transit’s Most Essential </w:t>
      </w:r>
      <w:r w:rsidR="008475BD" w:rsidRPr="00FE485E">
        <w:rPr>
          <w:i/>
          <w:iCs/>
        </w:rPr>
        <w:t>Jobs, and</w:t>
      </w:r>
      <w:r w:rsidRPr="00FE485E">
        <w:rPr>
          <w:i/>
          <w:iCs/>
        </w:rPr>
        <w:t xml:space="preserve"> How Agencies Can Turn Things Around</w:t>
      </w:r>
      <w:r w:rsidRPr="009C404C">
        <w:t>.</w:t>
      </w:r>
      <w:r>
        <w:t xml:space="preserve"> TransitCenter.</w:t>
      </w:r>
      <w:r w:rsidRPr="009C404C">
        <w:t xml:space="preserve"> </w:t>
      </w:r>
      <w:r>
        <w:t xml:space="preserve">July 2022. </w:t>
      </w:r>
      <w:hyperlink r:id="rId131" w:history="1">
        <w:r w:rsidRPr="00F93EF5">
          <w:rPr>
            <w:rStyle w:val="Hyperlink"/>
          </w:rPr>
          <w:t>https://transitcenter.org/publication/bus-operators-in-crisis/</w:t>
        </w:r>
      </w:hyperlink>
      <w:r w:rsidRPr="009C404C">
        <w:t xml:space="preserve">. </w:t>
      </w:r>
    </w:p>
    <w:p w14:paraId="31BB816F" w14:textId="46109B57" w:rsidR="009B7AD4" w:rsidRDefault="009B7AD4" w:rsidP="008C3111">
      <w:pPr>
        <w:pStyle w:val="BodyText"/>
      </w:pPr>
      <w:r>
        <w:t xml:space="preserve">Vespa, Jonathan. 2018. </w:t>
      </w:r>
      <w:r>
        <w:rPr>
          <w:i/>
          <w:iCs/>
        </w:rPr>
        <w:t>The U.S. Joins Other Countries with Large Aging Populations.</w:t>
      </w:r>
      <w:r w:rsidRPr="00624AE2">
        <w:t xml:space="preserve"> </w:t>
      </w:r>
      <w:r>
        <w:t>United States Census Bureau.</w:t>
      </w:r>
      <w:r w:rsidRPr="008D1525">
        <w:t xml:space="preserve"> March 13, 2018.</w:t>
      </w:r>
      <w:r>
        <w:rPr>
          <w:i/>
          <w:iCs/>
        </w:rPr>
        <w:t xml:space="preserve"> </w:t>
      </w:r>
      <w:hyperlink r:id="rId132" w:anchor=":~:text=Although%20declining%20fertility%20plays%20a,as%20older%20adults%20outnumber%20kids" w:history="1">
        <w:r w:rsidRPr="007E283A">
          <w:rPr>
            <w:rStyle w:val="Hyperlink"/>
          </w:rPr>
          <w:t>https://www.census.gov/library/stories/2018/03/graying-america.html#:~:text=Although%20declining%20fertility%20plays%20a,as%20older%20adults%20outnumber%20kids</w:t>
        </w:r>
      </w:hyperlink>
      <w:r w:rsidRPr="007D082C">
        <w:t>.</w:t>
      </w:r>
    </w:p>
    <w:p w14:paraId="016156EB" w14:textId="382874A3" w:rsidR="009B7AD4" w:rsidRDefault="009B7AD4" w:rsidP="00F436AA">
      <w:pPr>
        <w:pStyle w:val="BodyText"/>
      </w:pPr>
      <w:r w:rsidRPr="00C03054">
        <w:t>Volinski, J. 2012</w:t>
      </w:r>
      <w:r>
        <w:t xml:space="preserve">. </w:t>
      </w:r>
      <w:r w:rsidRPr="00C03054">
        <w:rPr>
          <w:i/>
          <w:iCs/>
        </w:rPr>
        <w:t>Implementation and Outcomes of Fare-Free Transit Systems</w:t>
      </w:r>
      <w:r>
        <w:t xml:space="preserve">. </w:t>
      </w:r>
      <w:r w:rsidRPr="00C03054">
        <w:t>Transit Cooperative Research Program, Transportation Research Board, &amp; National Academies of Sciences, Engineering, and Medicine</w:t>
      </w:r>
      <w:r>
        <w:t xml:space="preserve">. </w:t>
      </w:r>
      <w:hyperlink r:id="rId133" w:history="1">
        <w:r w:rsidRPr="00121DE2">
          <w:rPr>
            <w:rStyle w:val="Hyperlink"/>
          </w:rPr>
          <w:t>https://doi.org/10.17226/22753</w:t>
        </w:r>
      </w:hyperlink>
      <w:r>
        <w:t>.</w:t>
      </w:r>
    </w:p>
    <w:p w14:paraId="0E5035D0" w14:textId="7DD6346F" w:rsidR="009B7AD4" w:rsidRPr="00D7341B" w:rsidRDefault="009B7AD4" w:rsidP="00171B3F">
      <w:pPr>
        <w:pStyle w:val="BodyText"/>
      </w:pPr>
      <w:r w:rsidRPr="00410A8C">
        <w:t>Worcester Regional Research Bureau</w:t>
      </w:r>
      <w:r>
        <w:t xml:space="preserve">. </w:t>
      </w:r>
      <w:r w:rsidRPr="00D7341B">
        <w:t xml:space="preserve">2019. </w:t>
      </w:r>
      <w:r w:rsidRPr="00D7341B">
        <w:rPr>
          <w:i/>
          <w:iCs/>
        </w:rPr>
        <w:t>The Implications of a Fare-Free WRTA.</w:t>
      </w:r>
      <w:r w:rsidRPr="00D7341B">
        <w:t xml:space="preserve"> Worcester Regional Research Bureau. May 22, 2019. </w:t>
      </w:r>
      <w:hyperlink r:id="rId134" w:history="1">
        <w:r w:rsidRPr="00D7341B">
          <w:rPr>
            <w:rStyle w:val="Hyperlink"/>
          </w:rPr>
          <w:t>https://www.wrrb.org/reports/2019/05/the-implications-of-a-fare-free-wrta/</w:t>
        </w:r>
      </w:hyperlink>
      <w:r w:rsidRPr="00D7341B">
        <w:t xml:space="preserve">. </w:t>
      </w:r>
    </w:p>
    <w:p w14:paraId="7EC63370" w14:textId="77777777" w:rsidR="007B2436" w:rsidRDefault="007B2436" w:rsidP="00973C11">
      <w:pPr>
        <w:pStyle w:val="BodyText"/>
      </w:pPr>
    </w:p>
    <w:p w14:paraId="472B04C7" w14:textId="77777777" w:rsidR="00673BE8" w:rsidRDefault="00673BE8" w:rsidP="00673BE8">
      <w:pPr>
        <w:pStyle w:val="BodyText"/>
        <w:sectPr w:rsidR="00673BE8" w:rsidSect="00D87EC7">
          <w:headerReference w:type="default" r:id="rId135"/>
          <w:pgSz w:w="12240" w:h="15840"/>
          <w:pgMar w:top="1134" w:right="1440" w:bottom="851" w:left="1440" w:header="709" w:footer="284" w:gutter="0"/>
          <w:cols w:space="708"/>
          <w:docGrid w:linePitch="360"/>
        </w:sectPr>
      </w:pPr>
    </w:p>
    <w:p w14:paraId="7A6BDEEB" w14:textId="64A0E54C" w:rsidR="00C75F1D" w:rsidRDefault="00461E65" w:rsidP="00C75F1D">
      <w:pPr>
        <w:pStyle w:val="Appendix"/>
      </w:pPr>
      <w:bookmarkStart w:id="489" w:name="_Toc61614189"/>
      <w:bookmarkStart w:id="490" w:name="_Toc61621730"/>
      <w:bookmarkStart w:id="491" w:name="_Toc61614190"/>
      <w:bookmarkStart w:id="492" w:name="_Toc61621731"/>
      <w:bookmarkStart w:id="493" w:name="_Toc61614191"/>
      <w:bookmarkStart w:id="494" w:name="_Toc61621732"/>
      <w:bookmarkStart w:id="495" w:name="_Toc61614192"/>
      <w:bookmarkStart w:id="496" w:name="_Toc61621733"/>
      <w:bookmarkStart w:id="497" w:name="_Toc61614195"/>
      <w:bookmarkStart w:id="498" w:name="_Toc61621736"/>
      <w:bookmarkStart w:id="499" w:name="_Toc61614196"/>
      <w:bookmarkStart w:id="500" w:name="_Toc61621737"/>
      <w:bookmarkStart w:id="501" w:name="_Toc61614197"/>
      <w:bookmarkStart w:id="502" w:name="_Toc61621738"/>
      <w:bookmarkStart w:id="503" w:name="_Toc61614198"/>
      <w:bookmarkStart w:id="504" w:name="_Toc61621739"/>
      <w:bookmarkStart w:id="505" w:name="_Toc61614199"/>
      <w:bookmarkStart w:id="506" w:name="_Toc61621740"/>
      <w:bookmarkStart w:id="507" w:name="_Toc61614200"/>
      <w:bookmarkStart w:id="508" w:name="_Toc61621741"/>
      <w:bookmarkStart w:id="509" w:name="_Toc61614201"/>
      <w:bookmarkStart w:id="510" w:name="_Toc61621742"/>
      <w:bookmarkStart w:id="511" w:name="_Toc61614202"/>
      <w:bookmarkStart w:id="512" w:name="_Toc61621743"/>
      <w:bookmarkStart w:id="513" w:name="_Toc61614203"/>
      <w:bookmarkStart w:id="514" w:name="_Toc61621744"/>
      <w:bookmarkStart w:id="515" w:name="_Toc61614204"/>
      <w:bookmarkStart w:id="516" w:name="_Toc61621745"/>
      <w:bookmarkStart w:id="517" w:name="_Toc61614245"/>
      <w:bookmarkStart w:id="518" w:name="_Toc61621786"/>
      <w:bookmarkStart w:id="519" w:name="_Toc61614246"/>
      <w:bookmarkStart w:id="520" w:name="_Toc61621787"/>
      <w:bookmarkStart w:id="521" w:name="_Toc222142696"/>
      <w:bookmarkEnd w:id="489"/>
      <w:bookmarkEnd w:id="490"/>
      <w:bookmarkEnd w:id="491"/>
      <w:bookmarkEnd w:id="492"/>
      <w:bookmarkEnd w:id="493"/>
      <w:bookmarkEnd w:id="494"/>
      <w:bookmarkEnd w:id="495"/>
      <w:bookmarkEnd w:id="496"/>
      <w:bookmarkEnd w:id="497"/>
      <w:bookmarkEnd w:id="498"/>
      <w:bookmarkEnd w:id="499"/>
      <w:bookmarkEnd w:id="500"/>
      <w:bookmarkEnd w:id="501"/>
      <w:bookmarkEnd w:id="502"/>
      <w:bookmarkEnd w:id="503"/>
      <w:bookmarkEnd w:id="504"/>
      <w:bookmarkEnd w:id="505"/>
      <w:bookmarkEnd w:id="506"/>
      <w:bookmarkEnd w:id="507"/>
      <w:bookmarkEnd w:id="508"/>
      <w:bookmarkEnd w:id="509"/>
      <w:bookmarkEnd w:id="510"/>
      <w:bookmarkEnd w:id="511"/>
      <w:bookmarkEnd w:id="512"/>
      <w:bookmarkEnd w:id="513"/>
      <w:bookmarkEnd w:id="514"/>
      <w:bookmarkEnd w:id="515"/>
      <w:bookmarkEnd w:id="516"/>
      <w:bookmarkEnd w:id="517"/>
      <w:bookmarkEnd w:id="518"/>
      <w:bookmarkEnd w:id="519"/>
      <w:bookmarkEnd w:id="520"/>
      <w:r w:rsidRPr="00461E65">
        <w:lastRenderedPageBreak/>
        <w:t>Fares</w:t>
      </w:r>
      <w:bookmarkEnd w:id="521"/>
    </w:p>
    <w:p w14:paraId="01393AD0" w14:textId="77777777" w:rsidR="002507E4" w:rsidRDefault="002507E4" w:rsidP="002507E4">
      <w:pPr>
        <w:pStyle w:val="BodyText"/>
      </w:pPr>
      <w:bookmarkStart w:id="522" w:name="EOD"/>
      <w:bookmarkEnd w:id="522"/>
      <w:r>
        <w:t xml:space="preserve">Fare policy is part of a broader set of RTA </w:t>
      </w:r>
      <w:r w:rsidRPr="00A2653A">
        <w:t>and</w:t>
      </w:r>
      <w:r>
        <w:t xml:space="preserve"> Commonwealth policies that affect public access to transit, RTA revenue, transit system operations, and many other facets of transit service in Massachusetts. </w:t>
      </w:r>
    </w:p>
    <w:p w14:paraId="0B91EC19" w14:textId="40BA6E0D" w:rsidR="002507E4" w:rsidRPr="00467EF2" w:rsidRDefault="002507E4" w:rsidP="002507E4">
      <w:pPr>
        <w:pStyle w:val="BodyText"/>
      </w:pPr>
      <w:r>
        <w:t xml:space="preserve">This </w:t>
      </w:r>
      <w:r w:rsidR="000777C7">
        <w:t xml:space="preserve">appendix </w:t>
      </w:r>
      <w:r>
        <w:t>explores fare policy for SRTA, and fare replacement programs funded by the Commonwealth of Massachusetts. It also examines the industry’s best practices for fare-free transit operations and provides an outlook for the future of fare collection.</w:t>
      </w:r>
    </w:p>
    <w:p w14:paraId="781B26D7" w14:textId="77777777" w:rsidR="002507E4" w:rsidRDefault="002507E4" w:rsidP="002507E4">
      <w:pPr>
        <w:pStyle w:val="Heading2NoNumber"/>
      </w:pPr>
      <w:r>
        <w:t>Fare Collection and Revenue Replacement Program</w:t>
      </w:r>
    </w:p>
    <w:p w14:paraId="19D0FCDF" w14:textId="6362EEDD" w:rsidR="00F72975" w:rsidRPr="0088768E" w:rsidRDefault="00F87BB9" w:rsidP="00F309EF">
      <w:pPr>
        <w:pStyle w:val="BodyText"/>
      </w:pPr>
      <w:r w:rsidRPr="00F87BB9">
        <w:t xml:space="preserve">The following subsections explain the evolution of fare collection/revenue replacement—from fare suspension during the COVID-19 </w:t>
      </w:r>
      <w:r w:rsidR="00F309EF" w:rsidRPr="00F87BB9">
        <w:t>pandemic</w:t>
      </w:r>
      <w:r w:rsidRPr="00F87BB9">
        <w:t>, to the Commonwealth’s Try Transit Program and the funding for operations provided by the Fair Share Amendment. </w:t>
      </w:r>
    </w:p>
    <w:p w14:paraId="44ADEE71" w14:textId="77777777" w:rsidR="002507E4" w:rsidRDefault="002507E4" w:rsidP="002507E4">
      <w:pPr>
        <w:pStyle w:val="Heading3NoNumber"/>
      </w:pPr>
      <w:r>
        <w:t>Fare-free Regional Transit – Statewide Background</w:t>
      </w:r>
    </w:p>
    <w:p w14:paraId="5FA14FAC" w14:textId="77777777" w:rsidR="002507E4" w:rsidRDefault="002507E4" w:rsidP="002507E4">
      <w:pPr>
        <w:pStyle w:val="Heading4NoNumber"/>
      </w:pPr>
      <w:r>
        <w:t>COVID-19 Fare Suspension</w:t>
      </w:r>
    </w:p>
    <w:p w14:paraId="4A7A6588" w14:textId="52224A67" w:rsidR="002507E4" w:rsidRDefault="002507E4" w:rsidP="002507E4">
      <w:pPr>
        <w:pStyle w:val="BodyText"/>
      </w:pPr>
      <w:r>
        <w:t xml:space="preserve">In March 2020, the Commonwealth, along with the rest of the United States, was grappling with a global pandemic. To slow the spread of COVID-19, measures were put in place to encourage social distancing and minimize contact between front line </w:t>
      </w:r>
      <w:r w:rsidRPr="00A2653A">
        <w:t>service</w:t>
      </w:r>
      <w:r>
        <w:t xml:space="preserve"> workers and the public. Several RTAs responded by suspending fare collection as part of their COVID mitigation measures. Fare suspension durations varied across the Commonwealth</w:t>
      </w:r>
      <w:r w:rsidR="000777C7">
        <w:t>,</w:t>
      </w:r>
      <w:r>
        <w:t xml:space="preserve"> and many RTAs reinstated fare collection once protective measures were in place to protect bus operators from exposure to COVID-19. </w:t>
      </w:r>
    </w:p>
    <w:p w14:paraId="5495E966" w14:textId="77777777" w:rsidR="002507E4" w:rsidRDefault="002507E4" w:rsidP="002507E4">
      <w:pPr>
        <w:pStyle w:val="Heading4NoNumber"/>
      </w:pPr>
      <w:r>
        <w:t>Try Transit Program</w:t>
      </w:r>
    </w:p>
    <w:p w14:paraId="1627C37A" w14:textId="1C3B6389" w:rsidR="002507E4" w:rsidRDefault="002507E4" w:rsidP="002507E4">
      <w:pPr>
        <w:pStyle w:val="BodyText"/>
      </w:pPr>
      <w:r>
        <w:t xml:space="preserve">Beginning </w:t>
      </w:r>
      <w:r w:rsidRPr="00790223">
        <w:t xml:space="preserve">on November 25, 2022, and </w:t>
      </w:r>
      <w:r>
        <w:t xml:space="preserve">lasting </w:t>
      </w:r>
      <w:r w:rsidRPr="00790223">
        <w:t xml:space="preserve">through the end of 2022, </w:t>
      </w:r>
      <w:r>
        <w:t xml:space="preserve">RTAs received funding </w:t>
      </w:r>
      <w:r w:rsidRPr="00790223">
        <w:t>to</w:t>
      </w:r>
      <w:r w:rsidRPr="00782AC4">
        <w:t xml:space="preserve"> suspend fare collection</w:t>
      </w:r>
      <w:r>
        <w:t>. The fare suspension was funded by a $2.5 million appropriation available to RTAs in the FY</w:t>
      </w:r>
      <w:r w:rsidR="00805EDF">
        <w:t xml:space="preserve"> 20</w:t>
      </w:r>
      <w:r>
        <w:t xml:space="preserve">23 </w:t>
      </w:r>
      <w:r w:rsidR="000777C7">
        <w:t xml:space="preserve">Massachusetts </w:t>
      </w:r>
      <w:r>
        <w:t xml:space="preserve">State Budget and restricted to fare-free operations. </w:t>
      </w:r>
      <w:r w:rsidRPr="00790223">
        <w:t xml:space="preserve">SRTA received $241,102 </w:t>
      </w:r>
      <w:r>
        <w:t>in 2022 for the Try Transit Program. This was the first program funded with an appropriation in the state budget. The limited duration of the program made it challenging to measure changes in ridership trends. However, anecdotally, it was popular among riders.</w:t>
      </w:r>
    </w:p>
    <w:p w14:paraId="0E82D57F" w14:textId="5EA58E63" w:rsidR="002507E4" w:rsidRDefault="002507E4" w:rsidP="002507E4">
      <w:pPr>
        <w:pStyle w:val="BodyText"/>
      </w:pPr>
      <w:r>
        <w:t>Fare-free funding was extended to RTAs again in the FY</w:t>
      </w:r>
      <w:r w:rsidR="00805EDF">
        <w:t xml:space="preserve"> 20</w:t>
      </w:r>
      <w:r>
        <w:t xml:space="preserve">24 </w:t>
      </w:r>
      <w:r w:rsidR="000777C7">
        <w:t xml:space="preserve">Massachusetts </w:t>
      </w:r>
      <w:r>
        <w:t xml:space="preserve">State Budget with a $15 million appropriation restricted to fare suspension programs. The funding allowed for longer duration fare suspension but remained a pilot program since it provided funds for a partial fiscal year. SRTA received $1,382,388 and suspended fares for 6 months in 2024. </w:t>
      </w:r>
    </w:p>
    <w:p w14:paraId="4C452920" w14:textId="3C712A69" w:rsidR="002507E4" w:rsidRDefault="002507E4" w:rsidP="002507E4">
      <w:pPr>
        <w:pStyle w:val="BodyText"/>
      </w:pPr>
      <w:r>
        <w:t>On balance, RTA customers, staff, and stakeholders across the Commonwealth considered the FY</w:t>
      </w:r>
      <w:r w:rsidR="00805EDF">
        <w:t xml:space="preserve"> 20</w:t>
      </w:r>
      <w:r>
        <w:t>24 program successful and funding was again appropriated in the FY</w:t>
      </w:r>
      <w:r w:rsidR="00805EDF">
        <w:t xml:space="preserve"> 20</w:t>
      </w:r>
      <w:r>
        <w:t>25 State Budget with $30 million. The FY</w:t>
      </w:r>
      <w:r w:rsidR="00805EDF">
        <w:t xml:space="preserve"> 20</w:t>
      </w:r>
      <w:r>
        <w:t>25 appropriation provided for a full year of fare-free operations and went beyond revenue replacement and extended funding to address the increased costs associated with additional ridership. SRTA received a grant of $3,230,893 to support fare-free operation.</w:t>
      </w:r>
    </w:p>
    <w:p w14:paraId="14478F1D" w14:textId="77777777" w:rsidR="002507E4" w:rsidRDefault="002507E4" w:rsidP="002507E4">
      <w:pPr>
        <w:pStyle w:val="Heading4NoNumber"/>
      </w:pPr>
      <w:r>
        <w:t>Fair Share Act</w:t>
      </w:r>
    </w:p>
    <w:p w14:paraId="184A00E3" w14:textId="6B9D7E85" w:rsidR="002507E4" w:rsidRDefault="002507E4" w:rsidP="002507E4">
      <w:pPr>
        <w:pStyle w:val="BodyText"/>
      </w:pPr>
      <w:r>
        <w:t>In November 2022, voters approved an amendment to the Massachusetts Constitution that assesses a 4</w:t>
      </w:r>
      <w:r w:rsidR="00C515B8">
        <w:t> </w:t>
      </w:r>
      <w:r>
        <w:t xml:space="preserve">percent surtax on incomes over $1 million, where the funds generated would be restricted to education and transportation. The Commonwealth began tax collection on </w:t>
      </w:r>
      <w:r>
        <w:lastRenderedPageBreak/>
        <w:t>January 1, 2023, and used the revenue collected during the remainder of the FY</w:t>
      </w:r>
      <w:r w:rsidR="00805EDF">
        <w:t xml:space="preserve"> 20</w:t>
      </w:r>
      <w:r>
        <w:t xml:space="preserve">23 budget year to create a trust fund from which funds would be distributed in future years. </w:t>
      </w:r>
    </w:p>
    <w:p w14:paraId="6A10C487" w14:textId="6BB4ACBE" w:rsidR="002507E4" w:rsidRDefault="002507E4" w:rsidP="002507E4">
      <w:pPr>
        <w:pStyle w:val="BodyText"/>
      </w:pPr>
      <w:r>
        <w:t>The FY</w:t>
      </w:r>
      <w:r w:rsidR="00805EDF">
        <w:t xml:space="preserve"> 20</w:t>
      </w:r>
      <w:r>
        <w:t xml:space="preserve">24 budget was the first year funds were appropriated, and $1 billion was included in the budget; $510 million was appropriated to education and $490 million was appropriated to transportation. The RTAs were </w:t>
      </w:r>
      <w:proofErr w:type="gramStart"/>
      <w:r>
        <w:t>appropriated</w:t>
      </w:r>
      <w:proofErr w:type="gramEnd"/>
      <w:r>
        <w:t xml:space="preserve"> $25 million, and $15 million was used to support the FY</w:t>
      </w:r>
      <w:r w:rsidR="00805EDF">
        <w:t xml:space="preserve"> 20</w:t>
      </w:r>
      <w:r>
        <w:t>24 Try Transit program. For FY</w:t>
      </w:r>
      <w:r w:rsidR="00805EDF">
        <w:t xml:space="preserve"> 20</w:t>
      </w:r>
      <w:r>
        <w:t>25, the Fair Share Amendment was expected to generate $1.3 billion, $605 million of which was appropriated to transportation. The RTA share increased to $90 million, of which $30 million was used to support the FY</w:t>
      </w:r>
      <w:r w:rsidR="00805EDF">
        <w:t xml:space="preserve"> 20</w:t>
      </w:r>
      <w:r>
        <w:t xml:space="preserve">25 Try Transit program. </w:t>
      </w:r>
    </w:p>
    <w:p w14:paraId="20505480" w14:textId="77777777" w:rsidR="002507E4" w:rsidRDefault="002507E4" w:rsidP="002507E4">
      <w:pPr>
        <w:pStyle w:val="Heading4NoNumber"/>
      </w:pPr>
      <w:r>
        <w:t>State Fiscal Year 2026 Fare-Free Budget and Legislation</w:t>
      </w:r>
    </w:p>
    <w:p w14:paraId="44C663BA" w14:textId="7ABC6CEC" w:rsidR="002507E4" w:rsidRPr="003F6A99" w:rsidRDefault="002507E4" w:rsidP="002507E4">
      <w:pPr>
        <w:pStyle w:val="BodyText"/>
      </w:pPr>
      <w:r w:rsidRPr="003F6A99">
        <w:t>The FY</w:t>
      </w:r>
      <w:r w:rsidR="00805EDF">
        <w:t xml:space="preserve"> 20</w:t>
      </w:r>
      <w:r w:rsidRPr="003F6A99">
        <w:t>26 budget for the Commonwealth of Massachusetts was signed into law on July 4</w:t>
      </w:r>
      <w:r w:rsidR="000777C7">
        <w:t>,</w:t>
      </w:r>
      <w:r w:rsidRPr="003F6A99">
        <w:t xml:space="preserve"> 2025. In FY</w:t>
      </w:r>
      <w:r w:rsidR="00805EDF">
        <w:t xml:space="preserve"> 20</w:t>
      </w:r>
      <w:r w:rsidRPr="003F6A99">
        <w:t xml:space="preserve">26, $35 million was appropriated for the </w:t>
      </w:r>
      <w:r>
        <w:t>implementation of</w:t>
      </w:r>
      <w:r w:rsidRPr="003F6A99">
        <w:t xml:space="preserve"> year-round fare-free transit service across the Commonwealth's RTAs.</w:t>
      </w:r>
      <w:r>
        <w:t xml:space="preserve"> T</w:t>
      </w:r>
      <w:r w:rsidRPr="003F6A99">
        <w:t>his funding accompanies a statutory amendment to Chapter 161B of Massachusetts General Laws, which now prohibits RTAs from charging passenger fares for all fixed</w:t>
      </w:r>
      <w:r w:rsidR="000777C7">
        <w:t xml:space="preserve"> </w:t>
      </w:r>
      <w:r w:rsidRPr="003F6A99">
        <w:t>route services and paratransit services, subject to appropriation</w:t>
      </w:r>
      <w:r>
        <w:t xml:space="preserve"> of funding to replace fare revenue</w:t>
      </w:r>
      <w:r w:rsidRPr="003F6A99">
        <w:t xml:space="preserve">. </w:t>
      </w:r>
      <w:r w:rsidR="000777C7">
        <w:t>MassDOT</w:t>
      </w:r>
      <w:r w:rsidRPr="003F6A99">
        <w:t xml:space="preserve"> is responsible for reimbursing RTAs for lost fare revenue attributable to the fare-free service mandate. </w:t>
      </w:r>
      <w:r>
        <w:t>SRTA</w:t>
      </w:r>
      <w:r w:rsidRPr="003F6A99">
        <w:t xml:space="preserve"> is required to collect and report ridership data to MassDOT in a format and frequency prescribed by MassDOT.  </w:t>
      </w:r>
    </w:p>
    <w:p w14:paraId="09ECBD60" w14:textId="77777777" w:rsidR="002507E4" w:rsidRDefault="002507E4" w:rsidP="002507E4">
      <w:pPr>
        <w:pStyle w:val="Heading3NoNumber"/>
      </w:pPr>
      <w:r>
        <w:t>RTA Fare Policy</w:t>
      </w:r>
    </w:p>
    <w:p w14:paraId="6642AB14" w14:textId="4580D478" w:rsidR="00C956F2" w:rsidRDefault="00C956F2" w:rsidP="002507E4">
      <w:pPr>
        <w:pStyle w:val="Heading3NoNumber"/>
      </w:pPr>
      <w:r>
        <w:t>Fare Rates</w:t>
      </w:r>
    </w:p>
    <w:p w14:paraId="5A29C771" w14:textId="5A7B1558" w:rsidR="002507E4" w:rsidRPr="00A614E5" w:rsidRDefault="002507E4" w:rsidP="002507E4">
      <w:pPr>
        <w:pStyle w:val="BodyText"/>
      </w:pPr>
      <w:r>
        <w:t xml:space="preserve">Prior to fare-free service, SRTA charged the rates in </w:t>
      </w:r>
      <w:r>
        <w:fldChar w:fldCharType="begin"/>
      </w:r>
      <w:r>
        <w:instrText xml:space="preserve"> REF _Ref208563861 \h </w:instrText>
      </w:r>
      <w:r>
        <w:fldChar w:fldCharType="separate"/>
      </w:r>
      <w:r w:rsidR="00E4623A" w:rsidRPr="0088768E">
        <w:t xml:space="preserve">Table </w:t>
      </w:r>
      <w:r w:rsidR="00E4623A">
        <w:rPr>
          <w:noProof/>
        </w:rPr>
        <w:t>39</w:t>
      </w:r>
      <w:r>
        <w:fldChar w:fldCharType="end"/>
      </w:r>
      <w:r>
        <w:t xml:space="preserve"> and </w:t>
      </w:r>
      <w:r>
        <w:fldChar w:fldCharType="begin"/>
      </w:r>
      <w:r>
        <w:instrText xml:space="preserve"> REF _Ref208563910 \h </w:instrText>
      </w:r>
      <w:r>
        <w:fldChar w:fldCharType="separate"/>
      </w:r>
      <w:r w:rsidR="00E4623A">
        <w:t xml:space="preserve">Table </w:t>
      </w:r>
      <w:r w:rsidR="00E4623A">
        <w:rPr>
          <w:noProof/>
        </w:rPr>
        <w:t>40</w:t>
      </w:r>
      <w:r>
        <w:fldChar w:fldCharType="end"/>
      </w:r>
      <w:r>
        <w:t xml:space="preserve"> for fares.</w:t>
      </w:r>
    </w:p>
    <w:p w14:paraId="0FD52367" w14:textId="1BA3348E" w:rsidR="002507E4" w:rsidRPr="0088768E" w:rsidRDefault="002507E4" w:rsidP="002507E4">
      <w:pPr>
        <w:pStyle w:val="Caption"/>
      </w:pPr>
      <w:bookmarkStart w:id="523" w:name="_Ref208563861"/>
      <w:bookmarkStart w:id="524" w:name="_Toc222142794"/>
      <w:r w:rsidRPr="0088768E">
        <w:t xml:space="preserve">Table </w:t>
      </w:r>
      <w:r w:rsidRPr="0088768E">
        <w:fldChar w:fldCharType="begin"/>
      </w:r>
      <w:r w:rsidRPr="0088768E">
        <w:instrText xml:space="preserve"> SEQ Table \* ARABIC </w:instrText>
      </w:r>
      <w:r w:rsidRPr="0088768E">
        <w:fldChar w:fldCharType="separate"/>
      </w:r>
      <w:r w:rsidR="00E4623A">
        <w:rPr>
          <w:noProof/>
        </w:rPr>
        <w:t>39</w:t>
      </w:r>
      <w:r w:rsidRPr="0088768E">
        <w:fldChar w:fldCharType="end"/>
      </w:r>
      <w:bookmarkEnd w:id="523"/>
      <w:r w:rsidRPr="0088768E">
        <w:t xml:space="preserve">. </w:t>
      </w:r>
      <w:r>
        <w:t>Fixed Route Fare Policy</w:t>
      </w:r>
      <w:bookmarkEnd w:id="524"/>
    </w:p>
    <w:tbl>
      <w:tblPr>
        <w:tblStyle w:val="TableGrid"/>
        <w:tblW w:w="5000" w:type="pct"/>
        <w:tblBorders>
          <w:left w:val="none" w:sz="0" w:space="0" w:color="auto"/>
          <w:right w:val="none" w:sz="0" w:space="0" w:color="auto"/>
        </w:tblBorders>
        <w:tblLook w:val="04A0" w:firstRow="1" w:lastRow="0" w:firstColumn="1" w:lastColumn="0" w:noHBand="0" w:noVBand="1"/>
      </w:tblPr>
      <w:tblGrid>
        <w:gridCol w:w="8100"/>
        <w:gridCol w:w="1260"/>
      </w:tblGrid>
      <w:tr w:rsidR="002507E4" w14:paraId="5C819906" w14:textId="77777777" w:rsidTr="00F12F2D">
        <w:trPr>
          <w:cnfStyle w:val="100000000000" w:firstRow="1" w:lastRow="0" w:firstColumn="0" w:lastColumn="0" w:oddVBand="0" w:evenVBand="0" w:oddHBand="0" w:evenHBand="0" w:firstRowFirstColumn="0" w:firstRowLastColumn="0" w:lastRowFirstColumn="0" w:lastRowLastColumn="0"/>
          <w:cantSplit/>
          <w:tblHeader/>
        </w:trPr>
        <w:tc>
          <w:tcPr>
            <w:tcW w:w="8100" w:type="dxa"/>
            <w:tcBorders>
              <w:bottom w:val="single" w:sz="24" w:space="0" w:color="auto"/>
            </w:tcBorders>
          </w:tcPr>
          <w:p w14:paraId="7EBBE8BA" w14:textId="77777777" w:rsidR="002507E4" w:rsidRDefault="002507E4" w:rsidP="00F12F2D">
            <w:pPr>
              <w:pStyle w:val="TableHeading"/>
              <w:spacing w:before="20" w:after="20"/>
            </w:pPr>
            <w:r>
              <w:t>Fare Product</w:t>
            </w:r>
          </w:p>
        </w:tc>
        <w:tc>
          <w:tcPr>
            <w:tcW w:w="1260" w:type="dxa"/>
            <w:tcBorders>
              <w:bottom w:val="single" w:sz="24" w:space="0" w:color="auto"/>
            </w:tcBorders>
            <w:vAlign w:val="center"/>
          </w:tcPr>
          <w:p w14:paraId="09DC1E43" w14:textId="77777777" w:rsidR="002507E4" w:rsidRDefault="002507E4" w:rsidP="00F12F2D">
            <w:pPr>
              <w:pStyle w:val="TableHeading"/>
              <w:spacing w:before="20" w:after="20"/>
            </w:pPr>
            <w:r>
              <w:t>Fa</w:t>
            </w:r>
            <w:r w:rsidRPr="00ED7753">
              <w:t>re Price</w:t>
            </w:r>
          </w:p>
        </w:tc>
      </w:tr>
      <w:tr w:rsidR="002507E4" w:rsidRPr="00B85A85" w14:paraId="6306998F" w14:textId="77777777" w:rsidTr="00F12F2D">
        <w:trPr>
          <w:cantSplit/>
        </w:trPr>
        <w:tc>
          <w:tcPr>
            <w:tcW w:w="8100" w:type="dxa"/>
            <w:tcBorders>
              <w:top w:val="single" w:sz="24" w:space="0" w:color="auto"/>
              <w:bottom w:val="single" w:sz="8" w:space="0" w:color="auto"/>
            </w:tcBorders>
            <w:vAlign w:val="center"/>
          </w:tcPr>
          <w:p w14:paraId="72D86D38" w14:textId="77777777" w:rsidR="002507E4" w:rsidRPr="00B85A85" w:rsidRDefault="002507E4" w:rsidP="00F12F2D">
            <w:pPr>
              <w:pStyle w:val="TableBody"/>
              <w:spacing w:before="20" w:after="20"/>
            </w:pPr>
            <w:r>
              <w:t>Cash Fare- Full Fare</w:t>
            </w:r>
          </w:p>
        </w:tc>
        <w:tc>
          <w:tcPr>
            <w:tcW w:w="1260" w:type="dxa"/>
            <w:tcBorders>
              <w:top w:val="single" w:sz="24" w:space="0" w:color="auto"/>
              <w:bottom w:val="single" w:sz="8" w:space="0" w:color="auto"/>
            </w:tcBorders>
            <w:vAlign w:val="center"/>
          </w:tcPr>
          <w:p w14:paraId="73E2E8B7" w14:textId="77777777" w:rsidR="002507E4" w:rsidRPr="00B85A85" w:rsidRDefault="002507E4" w:rsidP="00F12F2D">
            <w:pPr>
              <w:pStyle w:val="TableBody"/>
              <w:spacing w:before="20" w:after="20"/>
            </w:pPr>
            <w:r w:rsidRPr="00B85A85">
              <w:t>$1.50</w:t>
            </w:r>
          </w:p>
        </w:tc>
      </w:tr>
      <w:tr w:rsidR="002507E4" w:rsidRPr="00B85A85" w14:paraId="67117B81" w14:textId="77777777" w:rsidTr="00F12F2D">
        <w:trPr>
          <w:cantSplit/>
        </w:trPr>
        <w:tc>
          <w:tcPr>
            <w:tcW w:w="8100" w:type="dxa"/>
            <w:tcBorders>
              <w:top w:val="single" w:sz="8" w:space="0" w:color="auto"/>
              <w:bottom w:val="single" w:sz="4" w:space="0" w:color="auto"/>
            </w:tcBorders>
            <w:vAlign w:val="center"/>
          </w:tcPr>
          <w:p w14:paraId="0F3DDE24" w14:textId="77777777" w:rsidR="002507E4" w:rsidRPr="00B85A85" w:rsidRDefault="002507E4" w:rsidP="00F12F2D">
            <w:pPr>
              <w:pStyle w:val="TableBody"/>
              <w:spacing w:before="20" w:after="20"/>
              <w:rPr>
                <w:rFonts w:cs="Open Sans"/>
                <w:color w:val="000000" w:themeColor="text1"/>
                <w:szCs w:val="22"/>
              </w:rPr>
            </w:pPr>
            <w:r w:rsidRPr="00B85A85">
              <w:rPr>
                <w:rFonts w:cs="Open Sans"/>
                <w:color w:val="000000" w:themeColor="text1"/>
                <w:szCs w:val="22"/>
              </w:rPr>
              <w:t>Cash Fare- Reduced fare</w:t>
            </w:r>
          </w:p>
        </w:tc>
        <w:tc>
          <w:tcPr>
            <w:tcW w:w="1260" w:type="dxa"/>
            <w:tcBorders>
              <w:top w:val="single" w:sz="8" w:space="0" w:color="auto"/>
              <w:bottom w:val="single" w:sz="4" w:space="0" w:color="auto"/>
            </w:tcBorders>
            <w:vAlign w:val="center"/>
          </w:tcPr>
          <w:p w14:paraId="537FC0BA" w14:textId="77777777" w:rsidR="002507E4" w:rsidRPr="00B85A85" w:rsidRDefault="002507E4" w:rsidP="00F12F2D">
            <w:pPr>
              <w:pStyle w:val="TableBody"/>
              <w:spacing w:before="20" w:after="20"/>
              <w:rPr>
                <w:rFonts w:cs="Open Sans"/>
                <w:color w:val="000000" w:themeColor="text1"/>
              </w:rPr>
            </w:pPr>
            <w:r w:rsidRPr="00B85A85">
              <w:rPr>
                <w:rFonts w:cs="Open Sans"/>
                <w:color w:val="000000" w:themeColor="text1"/>
              </w:rPr>
              <w:t>$0.75</w:t>
            </w:r>
          </w:p>
        </w:tc>
      </w:tr>
      <w:tr w:rsidR="002507E4" w:rsidRPr="00B85A85" w14:paraId="5A426854" w14:textId="77777777" w:rsidTr="00F12F2D">
        <w:trPr>
          <w:cantSplit/>
        </w:trPr>
        <w:tc>
          <w:tcPr>
            <w:tcW w:w="8100" w:type="dxa"/>
            <w:tcBorders>
              <w:top w:val="single" w:sz="4" w:space="0" w:color="auto"/>
              <w:bottom w:val="single" w:sz="4" w:space="0" w:color="auto"/>
            </w:tcBorders>
            <w:vAlign w:val="center"/>
          </w:tcPr>
          <w:p w14:paraId="24BBFF32" w14:textId="77777777" w:rsidR="002507E4" w:rsidRPr="00B85A85" w:rsidRDefault="002507E4" w:rsidP="00F12F2D">
            <w:pPr>
              <w:pStyle w:val="TableBody"/>
              <w:spacing w:before="20" w:after="20"/>
              <w:rPr>
                <w:szCs w:val="22"/>
              </w:rPr>
            </w:pPr>
            <w:r w:rsidRPr="00B85A85">
              <w:rPr>
                <w:szCs w:val="22"/>
              </w:rPr>
              <w:t>Cash Fare- Transfers</w:t>
            </w:r>
          </w:p>
        </w:tc>
        <w:tc>
          <w:tcPr>
            <w:tcW w:w="1260" w:type="dxa"/>
            <w:tcBorders>
              <w:top w:val="single" w:sz="4" w:space="0" w:color="auto"/>
              <w:bottom w:val="single" w:sz="4" w:space="0" w:color="auto"/>
            </w:tcBorders>
            <w:vAlign w:val="center"/>
          </w:tcPr>
          <w:p w14:paraId="5B39FA41" w14:textId="0382C97C" w:rsidR="002507E4" w:rsidRPr="00B85A85" w:rsidRDefault="002507E4" w:rsidP="00F12F2D">
            <w:pPr>
              <w:pStyle w:val="TableBody"/>
              <w:spacing w:before="20" w:after="20"/>
            </w:pPr>
            <w:r w:rsidRPr="00B85A85">
              <w:t>1 Free</w:t>
            </w:r>
            <w:r w:rsidR="000777C7" w:rsidRPr="000777C7">
              <w:rPr>
                <w:vertAlign w:val="superscript"/>
              </w:rPr>
              <w:t>a</w:t>
            </w:r>
          </w:p>
        </w:tc>
      </w:tr>
      <w:tr w:rsidR="002507E4" w:rsidRPr="00B85A85" w14:paraId="24FF37D4" w14:textId="77777777" w:rsidTr="00F12F2D">
        <w:trPr>
          <w:cantSplit/>
        </w:trPr>
        <w:tc>
          <w:tcPr>
            <w:tcW w:w="8100" w:type="dxa"/>
            <w:tcBorders>
              <w:top w:val="single" w:sz="4" w:space="0" w:color="auto"/>
              <w:bottom w:val="single" w:sz="4" w:space="0" w:color="auto"/>
            </w:tcBorders>
            <w:vAlign w:val="center"/>
          </w:tcPr>
          <w:p w14:paraId="40A93AC1" w14:textId="77777777" w:rsidR="002507E4" w:rsidRPr="00B85A85" w:rsidRDefault="002507E4" w:rsidP="00F12F2D">
            <w:pPr>
              <w:pStyle w:val="TableBody"/>
              <w:spacing w:before="20" w:after="20"/>
              <w:rPr>
                <w:szCs w:val="22"/>
              </w:rPr>
            </w:pPr>
            <w:r w:rsidRPr="00B85A85">
              <w:rPr>
                <w:szCs w:val="22"/>
              </w:rPr>
              <w:t>Cash Fare- Children under 6 years old</w:t>
            </w:r>
          </w:p>
        </w:tc>
        <w:tc>
          <w:tcPr>
            <w:tcW w:w="1260" w:type="dxa"/>
            <w:tcBorders>
              <w:top w:val="single" w:sz="4" w:space="0" w:color="auto"/>
              <w:bottom w:val="single" w:sz="4" w:space="0" w:color="auto"/>
            </w:tcBorders>
            <w:vAlign w:val="center"/>
          </w:tcPr>
          <w:p w14:paraId="373FC898" w14:textId="77777777" w:rsidR="002507E4" w:rsidRPr="00B85A85" w:rsidRDefault="002507E4" w:rsidP="00F12F2D">
            <w:pPr>
              <w:pStyle w:val="TableBody"/>
              <w:spacing w:before="20" w:after="20"/>
            </w:pPr>
            <w:r w:rsidRPr="00B85A85">
              <w:t>Free</w:t>
            </w:r>
          </w:p>
        </w:tc>
      </w:tr>
      <w:tr w:rsidR="002507E4" w:rsidRPr="00B85A85" w14:paraId="750A5254" w14:textId="77777777" w:rsidTr="00F12F2D">
        <w:trPr>
          <w:cantSplit/>
        </w:trPr>
        <w:tc>
          <w:tcPr>
            <w:tcW w:w="8100" w:type="dxa"/>
            <w:tcBorders>
              <w:top w:val="single" w:sz="4" w:space="0" w:color="auto"/>
              <w:bottom w:val="single" w:sz="4" w:space="0" w:color="auto"/>
            </w:tcBorders>
            <w:vAlign w:val="center"/>
          </w:tcPr>
          <w:p w14:paraId="6E0D73DD" w14:textId="77777777" w:rsidR="002507E4" w:rsidRPr="00B85A85" w:rsidRDefault="002507E4" w:rsidP="00F12F2D">
            <w:pPr>
              <w:pStyle w:val="TableBody"/>
              <w:spacing w:before="20" w:after="20"/>
              <w:rPr>
                <w:color w:val="000000" w:themeColor="text1"/>
                <w:szCs w:val="22"/>
              </w:rPr>
            </w:pPr>
            <w:r w:rsidRPr="00B85A85">
              <w:rPr>
                <w:color w:val="000000" w:themeColor="text1"/>
                <w:szCs w:val="22"/>
              </w:rPr>
              <w:t>Cash Fare- Children 6-11 years old</w:t>
            </w:r>
          </w:p>
        </w:tc>
        <w:tc>
          <w:tcPr>
            <w:tcW w:w="1260" w:type="dxa"/>
            <w:tcBorders>
              <w:top w:val="single" w:sz="4" w:space="0" w:color="auto"/>
              <w:bottom w:val="single" w:sz="4" w:space="0" w:color="auto"/>
            </w:tcBorders>
            <w:vAlign w:val="center"/>
          </w:tcPr>
          <w:p w14:paraId="1522D9CD" w14:textId="77777777" w:rsidR="002507E4" w:rsidRPr="00B85A85" w:rsidRDefault="002507E4" w:rsidP="00F12F2D">
            <w:pPr>
              <w:pStyle w:val="TableBody"/>
              <w:spacing w:before="20" w:after="20"/>
              <w:rPr>
                <w:color w:val="000000" w:themeColor="text1"/>
              </w:rPr>
            </w:pPr>
            <w:r w:rsidRPr="00B85A85">
              <w:rPr>
                <w:rFonts w:cs="Open Sans"/>
                <w:color w:val="000000" w:themeColor="text1"/>
              </w:rPr>
              <w:t>$0.75</w:t>
            </w:r>
          </w:p>
        </w:tc>
      </w:tr>
      <w:tr w:rsidR="002507E4" w:rsidRPr="00B85A85" w14:paraId="0B95C722" w14:textId="77777777" w:rsidTr="00F12F2D">
        <w:tblPrEx>
          <w:tblBorders>
            <w:left w:val="single" w:sz="4" w:space="0" w:color="auto"/>
            <w:right w:val="single" w:sz="4" w:space="0" w:color="auto"/>
          </w:tblBorders>
        </w:tblPrEx>
        <w:trPr>
          <w:cantSplit/>
        </w:trPr>
        <w:tc>
          <w:tcPr>
            <w:tcW w:w="8100" w:type="dxa"/>
            <w:tcBorders>
              <w:left w:val="nil"/>
              <w:right w:val="single" w:sz="4" w:space="0" w:color="auto"/>
            </w:tcBorders>
          </w:tcPr>
          <w:p w14:paraId="28055DF3" w14:textId="77777777" w:rsidR="002507E4" w:rsidRPr="00B85A85" w:rsidRDefault="002507E4" w:rsidP="00F12F2D">
            <w:pPr>
              <w:pStyle w:val="TableBody"/>
              <w:spacing w:before="20" w:after="20"/>
              <w:rPr>
                <w:rFonts w:eastAsia="Times New Roman" w:cs="Open Sans"/>
                <w:color w:val="000000" w:themeColor="text1"/>
                <w:kern w:val="0"/>
                <w:szCs w:val="22"/>
              </w:rPr>
            </w:pPr>
            <w:r w:rsidRPr="00B85A85">
              <w:rPr>
                <w:rFonts w:eastAsia="Times New Roman" w:cs="Open Sans"/>
                <w:color w:val="000000" w:themeColor="text1"/>
                <w:kern w:val="0"/>
                <w:szCs w:val="22"/>
              </w:rPr>
              <w:t>Charlie Card Fare- Full Fare</w:t>
            </w:r>
          </w:p>
        </w:tc>
        <w:tc>
          <w:tcPr>
            <w:tcW w:w="1260" w:type="dxa"/>
            <w:tcBorders>
              <w:left w:val="single" w:sz="4" w:space="0" w:color="auto"/>
              <w:right w:val="nil"/>
            </w:tcBorders>
          </w:tcPr>
          <w:p w14:paraId="70F1E973" w14:textId="77777777" w:rsidR="002507E4" w:rsidRPr="00B85A85" w:rsidRDefault="002507E4" w:rsidP="00F12F2D">
            <w:pPr>
              <w:pStyle w:val="TableBody"/>
              <w:spacing w:before="20" w:after="20"/>
              <w:rPr>
                <w:rFonts w:eastAsia="Times New Roman" w:cs="Open Sans"/>
                <w:color w:val="000000" w:themeColor="text1"/>
                <w:kern w:val="0"/>
              </w:rPr>
            </w:pPr>
            <w:r w:rsidRPr="00B85A85">
              <w:rPr>
                <w:rFonts w:eastAsia="Times New Roman" w:cs="Open Sans"/>
                <w:color w:val="000000" w:themeColor="text1"/>
                <w:kern w:val="0"/>
              </w:rPr>
              <w:t>$1.25</w:t>
            </w:r>
          </w:p>
        </w:tc>
      </w:tr>
      <w:tr w:rsidR="002507E4" w:rsidRPr="00B85A85" w14:paraId="45747654" w14:textId="77777777" w:rsidTr="00F12F2D">
        <w:tblPrEx>
          <w:tblBorders>
            <w:left w:val="single" w:sz="4" w:space="0" w:color="auto"/>
            <w:right w:val="single" w:sz="4" w:space="0" w:color="auto"/>
          </w:tblBorders>
        </w:tblPrEx>
        <w:trPr>
          <w:cantSplit/>
        </w:trPr>
        <w:tc>
          <w:tcPr>
            <w:tcW w:w="8100" w:type="dxa"/>
            <w:tcBorders>
              <w:left w:val="nil"/>
              <w:right w:val="single" w:sz="4" w:space="0" w:color="auto"/>
            </w:tcBorders>
          </w:tcPr>
          <w:p w14:paraId="0C051BA0" w14:textId="77777777" w:rsidR="002507E4" w:rsidRPr="00B85A85" w:rsidRDefault="002507E4" w:rsidP="00F12F2D">
            <w:pPr>
              <w:pStyle w:val="TableBody"/>
              <w:spacing w:before="20" w:after="20"/>
              <w:rPr>
                <w:rFonts w:eastAsia="Times New Roman" w:cs="Open Sans"/>
                <w:color w:val="000000" w:themeColor="text1"/>
                <w:kern w:val="0"/>
                <w:szCs w:val="22"/>
              </w:rPr>
            </w:pPr>
            <w:r w:rsidRPr="00B85A85">
              <w:rPr>
                <w:rFonts w:eastAsia="Times New Roman" w:cs="Open Sans"/>
                <w:color w:val="000000" w:themeColor="text1"/>
                <w:kern w:val="0"/>
                <w:szCs w:val="22"/>
              </w:rPr>
              <w:t>Charlie Card Fare- Reduced Fare</w:t>
            </w:r>
          </w:p>
        </w:tc>
        <w:tc>
          <w:tcPr>
            <w:tcW w:w="1260" w:type="dxa"/>
            <w:tcBorders>
              <w:left w:val="single" w:sz="4" w:space="0" w:color="auto"/>
              <w:right w:val="nil"/>
            </w:tcBorders>
          </w:tcPr>
          <w:p w14:paraId="3B018C69" w14:textId="77777777" w:rsidR="002507E4" w:rsidRPr="00B85A85" w:rsidRDefault="002507E4" w:rsidP="00F12F2D">
            <w:pPr>
              <w:pStyle w:val="TableBody"/>
              <w:spacing w:before="20" w:after="20"/>
              <w:rPr>
                <w:rFonts w:eastAsia="Times New Roman" w:cs="Open Sans"/>
                <w:color w:val="000000" w:themeColor="text1"/>
                <w:kern w:val="0"/>
              </w:rPr>
            </w:pPr>
            <w:r w:rsidRPr="00B85A85">
              <w:rPr>
                <w:rFonts w:eastAsia="Times New Roman" w:cs="Open Sans"/>
                <w:color w:val="000000" w:themeColor="text1"/>
                <w:kern w:val="0"/>
              </w:rPr>
              <w:t>$0.60</w:t>
            </w:r>
          </w:p>
        </w:tc>
      </w:tr>
      <w:tr w:rsidR="002507E4" w:rsidRPr="00B85A85" w14:paraId="2C7E8149" w14:textId="77777777" w:rsidTr="00F12F2D">
        <w:tblPrEx>
          <w:tblBorders>
            <w:left w:val="single" w:sz="4" w:space="0" w:color="auto"/>
            <w:right w:val="single" w:sz="4" w:space="0" w:color="auto"/>
          </w:tblBorders>
        </w:tblPrEx>
        <w:trPr>
          <w:cantSplit/>
        </w:trPr>
        <w:tc>
          <w:tcPr>
            <w:tcW w:w="8100" w:type="dxa"/>
            <w:tcBorders>
              <w:left w:val="nil"/>
              <w:right w:val="single" w:sz="4" w:space="0" w:color="auto"/>
            </w:tcBorders>
          </w:tcPr>
          <w:p w14:paraId="1FEC5AB8" w14:textId="77777777" w:rsidR="002507E4" w:rsidRPr="00B85A85" w:rsidRDefault="002507E4" w:rsidP="00F12F2D">
            <w:pPr>
              <w:pStyle w:val="TableBody"/>
              <w:spacing w:before="20" w:after="20"/>
              <w:rPr>
                <w:rFonts w:eastAsia="Times New Roman" w:cs="Open Sans"/>
                <w:color w:val="000000" w:themeColor="text1"/>
                <w:kern w:val="0"/>
                <w:szCs w:val="22"/>
              </w:rPr>
            </w:pPr>
            <w:r w:rsidRPr="00B85A85">
              <w:rPr>
                <w:rFonts w:eastAsia="Times New Roman" w:cs="Open Sans"/>
                <w:color w:val="000000" w:themeColor="text1"/>
                <w:kern w:val="0"/>
                <w:szCs w:val="22"/>
              </w:rPr>
              <w:t>Charlie Card Fare- Transfers</w:t>
            </w:r>
          </w:p>
        </w:tc>
        <w:tc>
          <w:tcPr>
            <w:tcW w:w="1260" w:type="dxa"/>
            <w:tcBorders>
              <w:left w:val="single" w:sz="4" w:space="0" w:color="auto"/>
              <w:right w:val="nil"/>
            </w:tcBorders>
            <w:vAlign w:val="center"/>
          </w:tcPr>
          <w:p w14:paraId="49611564" w14:textId="246892C5" w:rsidR="002507E4" w:rsidRPr="00B85A85" w:rsidRDefault="002507E4" w:rsidP="00F12F2D">
            <w:pPr>
              <w:pStyle w:val="TableBody"/>
              <w:spacing w:before="20" w:after="20"/>
              <w:rPr>
                <w:rFonts w:eastAsia="Times New Roman" w:cs="Open Sans"/>
                <w:color w:val="000000" w:themeColor="text1"/>
                <w:kern w:val="0"/>
              </w:rPr>
            </w:pPr>
            <w:r w:rsidRPr="00B85A85">
              <w:t>1 Free</w:t>
            </w:r>
            <w:r w:rsidR="000777C7" w:rsidRPr="000777C7">
              <w:rPr>
                <w:vertAlign w:val="superscript"/>
              </w:rPr>
              <w:t xml:space="preserve"> </w:t>
            </w:r>
            <w:r w:rsidR="000777C7">
              <w:rPr>
                <w:vertAlign w:val="superscript"/>
              </w:rPr>
              <w:t>b</w:t>
            </w:r>
          </w:p>
        </w:tc>
      </w:tr>
      <w:tr w:rsidR="002507E4" w:rsidRPr="00B85A85" w14:paraId="7B6E72CF" w14:textId="77777777" w:rsidTr="00F12F2D">
        <w:tblPrEx>
          <w:tblBorders>
            <w:left w:val="single" w:sz="4" w:space="0" w:color="auto"/>
            <w:right w:val="single" w:sz="4" w:space="0" w:color="auto"/>
          </w:tblBorders>
        </w:tblPrEx>
        <w:trPr>
          <w:cantSplit/>
        </w:trPr>
        <w:tc>
          <w:tcPr>
            <w:tcW w:w="8100" w:type="dxa"/>
            <w:tcBorders>
              <w:left w:val="nil"/>
              <w:right w:val="single" w:sz="4" w:space="0" w:color="auto"/>
            </w:tcBorders>
          </w:tcPr>
          <w:p w14:paraId="0C328CD6" w14:textId="77777777" w:rsidR="002507E4" w:rsidRPr="00B85A85" w:rsidRDefault="002507E4" w:rsidP="00F12F2D">
            <w:pPr>
              <w:pStyle w:val="TableBody"/>
              <w:spacing w:before="20" w:after="20"/>
              <w:rPr>
                <w:rFonts w:eastAsia="Times New Roman" w:cs="Open Sans"/>
                <w:color w:val="000000" w:themeColor="text1"/>
                <w:kern w:val="0"/>
                <w:szCs w:val="22"/>
              </w:rPr>
            </w:pPr>
            <w:r w:rsidRPr="00B85A85">
              <w:rPr>
                <w:rFonts w:eastAsia="Times New Roman" w:cs="Open Sans"/>
                <w:color w:val="000000" w:themeColor="text1"/>
                <w:kern w:val="0"/>
                <w:szCs w:val="22"/>
              </w:rPr>
              <w:t>Passes- One Ride</w:t>
            </w:r>
          </w:p>
        </w:tc>
        <w:tc>
          <w:tcPr>
            <w:tcW w:w="1260" w:type="dxa"/>
            <w:tcBorders>
              <w:left w:val="single" w:sz="4" w:space="0" w:color="auto"/>
              <w:right w:val="nil"/>
            </w:tcBorders>
          </w:tcPr>
          <w:p w14:paraId="0A51B3E1" w14:textId="77777777" w:rsidR="002507E4" w:rsidRPr="00B85A85" w:rsidRDefault="002507E4" w:rsidP="00F12F2D">
            <w:pPr>
              <w:pStyle w:val="TableBody"/>
              <w:spacing w:before="20" w:after="20"/>
              <w:rPr>
                <w:rFonts w:eastAsia="Times New Roman" w:cs="Open Sans"/>
                <w:color w:val="000000" w:themeColor="text1"/>
                <w:kern w:val="0"/>
              </w:rPr>
            </w:pPr>
            <w:r w:rsidRPr="00B85A85">
              <w:rPr>
                <w:rFonts w:eastAsia="Times New Roman" w:cs="Open Sans"/>
                <w:color w:val="000000" w:themeColor="text1"/>
                <w:kern w:val="0"/>
              </w:rPr>
              <w:t>$1.50</w:t>
            </w:r>
          </w:p>
        </w:tc>
      </w:tr>
      <w:tr w:rsidR="002507E4" w:rsidRPr="00B85A85" w14:paraId="5A4DB009" w14:textId="77777777" w:rsidTr="00F12F2D">
        <w:tblPrEx>
          <w:tblBorders>
            <w:left w:val="single" w:sz="4" w:space="0" w:color="auto"/>
            <w:right w:val="single" w:sz="4" w:space="0" w:color="auto"/>
          </w:tblBorders>
        </w:tblPrEx>
        <w:trPr>
          <w:cantSplit/>
        </w:trPr>
        <w:tc>
          <w:tcPr>
            <w:tcW w:w="8100" w:type="dxa"/>
            <w:tcBorders>
              <w:left w:val="nil"/>
              <w:right w:val="single" w:sz="4" w:space="0" w:color="auto"/>
            </w:tcBorders>
          </w:tcPr>
          <w:p w14:paraId="5737789E" w14:textId="77777777" w:rsidR="002507E4" w:rsidRPr="00B85A85" w:rsidRDefault="002507E4" w:rsidP="00F12F2D">
            <w:pPr>
              <w:pStyle w:val="TableBody"/>
              <w:spacing w:before="20" w:after="20"/>
              <w:rPr>
                <w:rFonts w:eastAsia="Times New Roman" w:cs="Open Sans"/>
                <w:color w:val="000000" w:themeColor="text1"/>
                <w:kern w:val="0"/>
                <w:szCs w:val="22"/>
              </w:rPr>
            </w:pPr>
            <w:r w:rsidRPr="00B85A85">
              <w:rPr>
                <w:rFonts w:eastAsia="Times New Roman" w:cs="Open Sans"/>
                <w:color w:val="000000" w:themeColor="text1"/>
                <w:kern w:val="0"/>
                <w:szCs w:val="22"/>
              </w:rPr>
              <w:t>Passes- All Day</w:t>
            </w:r>
          </w:p>
        </w:tc>
        <w:tc>
          <w:tcPr>
            <w:tcW w:w="1260" w:type="dxa"/>
            <w:tcBorders>
              <w:left w:val="single" w:sz="4" w:space="0" w:color="auto"/>
              <w:right w:val="nil"/>
            </w:tcBorders>
          </w:tcPr>
          <w:p w14:paraId="061B2456" w14:textId="77777777" w:rsidR="002507E4" w:rsidRPr="00B85A85" w:rsidRDefault="002507E4" w:rsidP="00F12F2D">
            <w:pPr>
              <w:pStyle w:val="TableBody"/>
              <w:spacing w:before="20" w:after="20"/>
              <w:rPr>
                <w:rFonts w:eastAsia="Times New Roman" w:cs="Open Sans"/>
                <w:color w:val="000000" w:themeColor="text1"/>
                <w:kern w:val="0"/>
              </w:rPr>
            </w:pPr>
            <w:r w:rsidRPr="00B85A85">
              <w:rPr>
                <w:rFonts w:eastAsia="Times New Roman" w:cs="Open Sans"/>
                <w:color w:val="000000" w:themeColor="text1"/>
                <w:kern w:val="0"/>
              </w:rPr>
              <w:t>$3.00</w:t>
            </w:r>
          </w:p>
        </w:tc>
      </w:tr>
      <w:tr w:rsidR="002507E4" w:rsidRPr="00B85A85" w14:paraId="06E38F98" w14:textId="77777777" w:rsidTr="00F12F2D">
        <w:tblPrEx>
          <w:tblBorders>
            <w:left w:val="single" w:sz="4" w:space="0" w:color="auto"/>
            <w:right w:val="single" w:sz="4" w:space="0" w:color="auto"/>
          </w:tblBorders>
        </w:tblPrEx>
        <w:trPr>
          <w:cantSplit/>
        </w:trPr>
        <w:tc>
          <w:tcPr>
            <w:tcW w:w="8100" w:type="dxa"/>
            <w:tcBorders>
              <w:left w:val="nil"/>
              <w:right w:val="single" w:sz="4" w:space="0" w:color="auto"/>
            </w:tcBorders>
          </w:tcPr>
          <w:p w14:paraId="71673D55" w14:textId="77777777" w:rsidR="002507E4" w:rsidRPr="00B85A85" w:rsidRDefault="002507E4" w:rsidP="00F12F2D">
            <w:pPr>
              <w:pStyle w:val="TableBody"/>
              <w:spacing w:before="20" w:after="20"/>
              <w:rPr>
                <w:rFonts w:eastAsia="Times New Roman" w:cs="Open Sans"/>
                <w:color w:val="000000" w:themeColor="text1"/>
                <w:kern w:val="0"/>
                <w:szCs w:val="22"/>
              </w:rPr>
            </w:pPr>
            <w:r w:rsidRPr="00B85A85">
              <w:rPr>
                <w:rFonts w:eastAsia="Times New Roman" w:cs="Open Sans"/>
                <w:color w:val="000000" w:themeColor="text1"/>
                <w:kern w:val="0"/>
                <w:szCs w:val="22"/>
              </w:rPr>
              <w:t>Passes- Week Pass</w:t>
            </w:r>
          </w:p>
        </w:tc>
        <w:tc>
          <w:tcPr>
            <w:tcW w:w="1260" w:type="dxa"/>
            <w:tcBorders>
              <w:left w:val="single" w:sz="4" w:space="0" w:color="auto"/>
              <w:right w:val="nil"/>
            </w:tcBorders>
          </w:tcPr>
          <w:p w14:paraId="20A8CD95" w14:textId="77777777" w:rsidR="002507E4" w:rsidRPr="00B85A85" w:rsidRDefault="002507E4" w:rsidP="00F12F2D">
            <w:pPr>
              <w:pStyle w:val="TableBody"/>
              <w:spacing w:before="20" w:after="20"/>
              <w:rPr>
                <w:rFonts w:eastAsia="Times New Roman" w:cs="Open Sans"/>
                <w:color w:val="000000" w:themeColor="text1"/>
                <w:kern w:val="0"/>
              </w:rPr>
            </w:pPr>
            <w:r w:rsidRPr="00B85A85">
              <w:rPr>
                <w:rFonts w:eastAsia="Times New Roman" w:cs="Open Sans"/>
                <w:color w:val="000000" w:themeColor="text1"/>
                <w:kern w:val="0"/>
              </w:rPr>
              <w:t>$10.00</w:t>
            </w:r>
          </w:p>
        </w:tc>
      </w:tr>
      <w:tr w:rsidR="002507E4" w:rsidRPr="00B85A85" w14:paraId="0C777F2F" w14:textId="77777777" w:rsidTr="00F12F2D">
        <w:tblPrEx>
          <w:tblBorders>
            <w:left w:val="single" w:sz="4" w:space="0" w:color="auto"/>
            <w:right w:val="single" w:sz="4" w:space="0" w:color="auto"/>
          </w:tblBorders>
        </w:tblPrEx>
        <w:trPr>
          <w:cantSplit/>
        </w:trPr>
        <w:tc>
          <w:tcPr>
            <w:tcW w:w="8100" w:type="dxa"/>
            <w:tcBorders>
              <w:left w:val="nil"/>
              <w:right w:val="single" w:sz="4" w:space="0" w:color="auto"/>
            </w:tcBorders>
          </w:tcPr>
          <w:p w14:paraId="6308721D" w14:textId="77777777" w:rsidR="002507E4" w:rsidRPr="00B85A85" w:rsidRDefault="002507E4" w:rsidP="00F12F2D">
            <w:pPr>
              <w:pStyle w:val="TableBody"/>
              <w:spacing w:before="20" w:after="20"/>
              <w:rPr>
                <w:rFonts w:eastAsia="Times New Roman" w:cs="Open Sans"/>
                <w:color w:val="000000" w:themeColor="text1"/>
                <w:kern w:val="0"/>
                <w:szCs w:val="22"/>
              </w:rPr>
            </w:pPr>
            <w:r w:rsidRPr="00B85A85">
              <w:rPr>
                <w:rFonts w:eastAsia="Times New Roman" w:cs="Open Sans"/>
                <w:color w:val="000000" w:themeColor="text1"/>
                <w:kern w:val="0"/>
                <w:szCs w:val="22"/>
              </w:rPr>
              <w:t>Passes- 10 Rides</w:t>
            </w:r>
          </w:p>
        </w:tc>
        <w:tc>
          <w:tcPr>
            <w:tcW w:w="1260" w:type="dxa"/>
            <w:tcBorders>
              <w:left w:val="single" w:sz="4" w:space="0" w:color="auto"/>
              <w:right w:val="nil"/>
            </w:tcBorders>
          </w:tcPr>
          <w:p w14:paraId="560EAFB4" w14:textId="77777777" w:rsidR="002507E4" w:rsidRPr="00B85A85" w:rsidRDefault="002507E4" w:rsidP="00F12F2D">
            <w:pPr>
              <w:pStyle w:val="TableBody"/>
              <w:spacing w:before="20" w:after="20"/>
              <w:rPr>
                <w:rFonts w:eastAsia="Times New Roman" w:cs="Open Sans"/>
                <w:color w:val="000000" w:themeColor="text1"/>
                <w:kern w:val="0"/>
              </w:rPr>
            </w:pPr>
            <w:r w:rsidRPr="00B85A85">
              <w:rPr>
                <w:rFonts w:eastAsia="Times New Roman" w:cs="Open Sans"/>
                <w:color w:val="000000" w:themeColor="text1"/>
                <w:kern w:val="0"/>
              </w:rPr>
              <w:t>$14.00</w:t>
            </w:r>
          </w:p>
        </w:tc>
      </w:tr>
      <w:tr w:rsidR="002507E4" w:rsidRPr="00B85A85" w14:paraId="2D45A646" w14:textId="77777777" w:rsidTr="00F12F2D">
        <w:tblPrEx>
          <w:tblBorders>
            <w:left w:val="single" w:sz="4" w:space="0" w:color="auto"/>
            <w:right w:val="single" w:sz="4" w:space="0" w:color="auto"/>
          </w:tblBorders>
        </w:tblPrEx>
        <w:trPr>
          <w:cantSplit/>
        </w:trPr>
        <w:tc>
          <w:tcPr>
            <w:tcW w:w="8100" w:type="dxa"/>
            <w:tcBorders>
              <w:left w:val="nil"/>
              <w:right w:val="single" w:sz="4" w:space="0" w:color="auto"/>
            </w:tcBorders>
          </w:tcPr>
          <w:p w14:paraId="5F56EC0A" w14:textId="77777777" w:rsidR="002507E4" w:rsidRPr="00B85A85" w:rsidRDefault="002507E4" w:rsidP="00F12F2D">
            <w:pPr>
              <w:pStyle w:val="TableBody"/>
              <w:spacing w:before="20" w:after="20"/>
              <w:rPr>
                <w:rFonts w:eastAsia="Times New Roman" w:cs="Open Sans"/>
                <w:color w:val="000000" w:themeColor="text1"/>
                <w:kern w:val="0"/>
                <w:szCs w:val="22"/>
              </w:rPr>
            </w:pPr>
            <w:r w:rsidRPr="00B85A85">
              <w:rPr>
                <w:rFonts w:eastAsia="Times New Roman" w:cs="Open Sans"/>
                <w:color w:val="000000" w:themeColor="text1"/>
                <w:kern w:val="0"/>
                <w:szCs w:val="22"/>
              </w:rPr>
              <w:t>Passes- 10 Rides Students</w:t>
            </w:r>
          </w:p>
        </w:tc>
        <w:tc>
          <w:tcPr>
            <w:tcW w:w="1260" w:type="dxa"/>
            <w:tcBorders>
              <w:left w:val="single" w:sz="4" w:space="0" w:color="auto"/>
              <w:right w:val="nil"/>
            </w:tcBorders>
          </w:tcPr>
          <w:p w14:paraId="24AA1DCA" w14:textId="77777777" w:rsidR="002507E4" w:rsidRPr="00B85A85" w:rsidRDefault="002507E4" w:rsidP="00F12F2D">
            <w:pPr>
              <w:pStyle w:val="TableBody"/>
              <w:spacing w:before="20" w:after="20"/>
              <w:rPr>
                <w:rFonts w:eastAsia="Times New Roman" w:cs="Open Sans"/>
                <w:color w:val="000000" w:themeColor="text1"/>
                <w:kern w:val="0"/>
              </w:rPr>
            </w:pPr>
            <w:r w:rsidRPr="00B85A85">
              <w:rPr>
                <w:rFonts w:eastAsia="Times New Roman" w:cs="Open Sans"/>
                <w:color w:val="000000" w:themeColor="text1"/>
                <w:kern w:val="0"/>
              </w:rPr>
              <w:t>$7.50</w:t>
            </w:r>
          </w:p>
        </w:tc>
      </w:tr>
      <w:tr w:rsidR="002507E4" w:rsidRPr="00B85A85" w14:paraId="2130E772" w14:textId="77777777" w:rsidTr="00F12F2D">
        <w:tblPrEx>
          <w:tblBorders>
            <w:left w:val="single" w:sz="4" w:space="0" w:color="auto"/>
            <w:right w:val="single" w:sz="4" w:space="0" w:color="auto"/>
          </w:tblBorders>
        </w:tblPrEx>
        <w:trPr>
          <w:cantSplit/>
        </w:trPr>
        <w:tc>
          <w:tcPr>
            <w:tcW w:w="8100" w:type="dxa"/>
            <w:tcBorders>
              <w:left w:val="nil"/>
              <w:right w:val="single" w:sz="4" w:space="0" w:color="auto"/>
            </w:tcBorders>
          </w:tcPr>
          <w:p w14:paraId="6408A7BD" w14:textId="77777777" w:rsidR="002507E4" w:rsidRPr="00B85A85" w:rsidRDefault="002507E4" w:rsidP="00441579">
            <w:pPr>
              <w:pStyle w:val="TableBody"/>
              <w:keepNext/>
              <w:spacing w:before="20" w:after="20"/>
              <w:rPr>
                <w:rFonts w:eastAsia="Times New Roman" w:cs="Open Sans"/>
                <w:color w:val="000000" w:themeColor="text1"/>
                <w:kern w:val="0"/>
                <w:szCs w:val="22"/>
              </w:rPr>
            </w:pPr>
            <w:r w:rsidRPr="00B85A85">
              <w:rPr>
                <w:rFonts w:eastAsia="Times New Roman" w:cs="Open Sans"/>
                <w:color w:val="000000" w:themeColor="text1"/>
                <w:kern w:val="0"/>
                <w:szCs w:val="22"/>
              </w:rPr>
              <w:lastRenderedPageBreak/>
              <w:t>Passes- 31 Day</w:t>
            </w:r>
          </w:p>
        </w:tc>
        <w:tc>
          <w:tcPr>
            <w:tcW w:w="1260" w:type="dxa"/>
            <w:tcBorders>
              <w:left w:val="single" w:sz="4" w:space="0" w:color="auto"/>
              <w:right w:val="nil"/>
            </w:tcBorders>
          </w:tcPr>
          <w:p w14:paraId="3B17F579" w14:textId="77777777" w:rsidR="002507E4" w:rsidRPr="00B85A85" w:rsidRDefault="002507E4" w:rsidP="00441579">
            <w:pPr>
              <w:pStyle w:val="TableBody"/>
              <w:keepNext/>
              <w:spacing w:before="20" w:after="20"/>
              <w:rPr>
                <w:rFonts w:eastAsia="Times New Roman" w:cs="Open Sans"/>
                <w:color w:val="000000" w:themeColor="text1"/>
                <w:kern w:val="0"/>
              </w:rPr>
            </w:pPr>
            <w:r w:rsidRPr="00B85A85">
              <w:rPr>
                <w:rFonts w:eastAsia="Times New Roman" w:cs="Open Sans"/>
                <w:color w:val="000000" w:themeColor="text1"/>
                <w:kern w:val="0"/>
              </w:rPr>
              <w:t>$30.00</w:t>
            </w:r>
          </w:p>
        </w:tc>
      </w:tr>
      <w:tr w:rsidR="002507E4" w:rsidRPr="00B85A85" w14:paraId="01D041CD" w14:textId="77777777" w:rsidTr="00F12F2D">
        <w:tblPrEx>
          <w:tblBorders>
            <w:left w:val="single" w:sz="4" w:space="0" w:color="auto"/>
            <w:right w:val="single" w:sz="4" w:space="0" w:color="auto"/>
          </w:tblBorders>
        </w:tblPrEx>
        <w:trPr>
          <w:cantSplit/>
        </w:trPr>
        <w:tc>
          <w:tcPr>
            <w:tcW w:w="8100" w:type="dxa"/>
            <w:tcBorders>
              <w:left w:val="nil"/>
              <w:right w:val="single" w:sz="4" w:space="0" w:color="auto"/>
            </w:tcBorders>
          </w:tcPr>
          <w:p w14:paraId="6C2BB4A3" w14:textId="77777777" w:rsidR="002507E4" w:rsidRPr="00B85A85" w:rsidRDefault="002507E4" w:rsidP="00441579">
            <w:pPr>
              <w:pStyle w:val="TableBody"/>
              <w:keepNext/>
              <w:spacing w:before="20" w:after="20"/>
              <w:rPr>
                <w:rFonts w:eastAsia="Times New Roman" w:cs="Open Sans"/>
                <w:color w:val="000000" w:themeColor="text1"/>
                <w:kern w:val="0"/>
              </w:rPr>
            </w:pPr>
            <w:r w:rsidRPr="77E65191">
              <w:rPr>
                <w:rFonts w:eastAsia="Times New Roman" w:cs="Open Sans"/>
                <w:color w:val="000000" w:themeColor="text1"/>
                <w:kern w:val="0"/>
              </w:rPr>
              <w:t xml:space="preserve">Passes- 31 Day for Seniors, Disabled, and School riders </w:t>
            </w:r>
          </w:p>
        </w:tc>
        <w:tc>
          <w:tcPr>
            <w:tcW w:w="1260" w:type="dxa"/>
            <w:tcBorders>
              <w:left w:val="single" w:sz="4" w:space="0" w:color="auto"/>
              <w:right w:val="nil"/>
            </w:tcBorders>
          </w:tcPr>
          <w:p w14:paraId="63BDC234" w14:textId="77777777" w:rsidR="002507E4" w:rsidRPr="00B85A85" w:rsidRDefault="002507E4" w:rsidP="00441579">
            <w:pPr>
              <w:pStyle w:val="TableBody"/>
              <w:keepNext/>
              <w:spacing w:before="20" w:after="20"/>
              <w:rPr>
                <w:rFonts w:eastAsia="Times New Roman" w:cs="Open Sans"/>
                <w:color w:val="000000" w:themeColor="text1"/>
                <w:kern w:val="0"/>
              </w:rPr>
            </w:pPr>
            <w:r w:rsidRPr="00B85A85">
              <w:rPr>
                <w:rFonts w:eastAsia="Times New Roman" w:cs="Open Sans"/>
                <w:color w:val="000000" w:themeColor="text1"/>
                <w:kern w:val="0"/>
              </w:rPr>
              <w:t>$20.00</w:t>
            </w:r>
          </w:p>
        </w:tc>
      </w:tr>
    </w:tbl>
    <w:p w14:paraId="2D790115" w14:textId="77777777" w:rsidR="002507E4" w:rsidRPr="00B85A85" w:rsidRDefault="002507E4" w:rsidP="002507E4">
      <w:pPr>
        <w:pStyle w:val="Source"/>
      </w:pPr>
      <w:r w:rsidRPr="00B85A85">
        <w:t>Source: SRTA Fare Policy, June 2025</w:t>
      </w:r>
    </w:p>
    <w:p w14:paraId="162B5189" w14:textId="581B07A0" w:rsidR="002507E4" w:rsidRPr="00B85A85" w:rsidRDefault="000777C7" w:rsidP="002507E4">
      <w:pPr>
        <w:pStyle w:val="Source"/>
      </w:pPr>
      <w:r w:rsidRPr="000777C7">
        <w:rPr>
          <w:vertAlign w:val="superscript"/>
        </w:rPr>
        <w:t>a</w:t>
      </w:r>
      <w:r w:rsidRPr="00B85A85">
        <w:t xml:space="preserve"> </w:t>
      </w:r>
      <w:r w:rsidR="002507E4" w:rsidRPr="00B85A85">
        <w:t>90 Minute transfer at time of boarding, from inbound bus to outbound bus</w:t>
      </w:r>
    </w:p>
    <w:p w14:paraId="16E3A327" w14:textId="77D123CA" w:rsidR="002507E4" w:rsidRDefault="000777C7" w:rsidP="002507E4">
      <w:pPr>
        <w:pStyle w:val="Source"/>
      </w:pPr>
      <w:r>
        <w:rPr>
          <w:vertAlign w:val="superscript"/>
        </w:rPr>
        <w:t>b</w:t>
      </w:r>
      <w:r w:rsidRPr="00B85A85">
        <w:t xml:space="preserve"> </w:t>
      </w:r>
      <w:r w:rsidR="002507E4" w:rsidRPr="00B85A85">
        <w:t>One 2-hour transfer from any bus to any bus in any direction</w:t>
      </w:r>
      <w:r w:rsidR="002507E4">
        <w:t xml:space="preserve"> </w:t>
      </w:r>
    </w:p>
    <w:p w14:paraId="591708C6" w14:textId="5162A998" w:rsidR="002507E4" w:rsidRDefault="002507E4" w:rsidP="002507E4">
      <w:pPr>
        <w:pStyle w:val="Caption"/>
      </w:pPr>
      <w:bookmarkStart w:id="525" w:name="_Ref208563910"/>
      <w:bookmarkStart w:id="526" w:name="_Toc222142795"/>
      <w:r>
        <w:t xml:space="preserve">Table </w:t>
      </w:r>
      <w:r>
        <w:fldChar w:fldCharType="begin"/>
      </w:r>
      <w:r>
        <w:instrText xml:space="preserve"> SEQ Table \* ARABIC </w:instrText>
      </w:r>
      <w:r>
        <w:fldChar w:fldCharType="separate"/>
      </w:r>
      <w:r w:rsidR="00E4623A">
        <w:rPr>
          <w:noProof/>
        </w:rPr>
        <w:t>40</w:t>
      </w:r>
      <w:r>
        <w:fldChar w:fldCharType="end"/>
      </w:r>
      <w:bookmarkEnd w:id="525"/>
      <w:r>
        <w:t xml:space="preserve">. </w:t>
      </w:r>
      <w:r w:rsidRPr="00450AD7">
        <w:t>ADA and Senior Van Service Fare Policy</w:t>
      </w:r>
      <w:bookmarkEnd w:id="526"/>
    </w:p>
    <w:tbl>
      <w:tblPr>
        <w:tblStyle w:val="TableGrid"/>
        <w:tblW w:w="0" w:type="auto"/>
        <w:tblBorders>
          <w:left w:val="none" w:sz="0" w:space="0" w:color="auto"/>
          <w:right w:val="none" w:sz="0" w:space="0" w:color="auto"/>
        </w:tblBorders>
        <w:tblLook w:val="04A0" w:firstRow="1" w:lastRow="0" w:firstColumn="1" w:lastColumn="0" w:noHBand="0" w:noVBand="1"/>
      </w:tblPr>
      <w:tblGrid>
        <w:gridCol w:w="8010"/>
        <w:gridCol w:w="1350"/>
      </w:tblGrid>
      <w:tr w:rsidR="002507E4" w14:paraId="5C5535B1" w14:textId="77777777" w:rsidTr="00301A2F">
        <w:trPr>
          <w:cnfStyle w:val="100000000000" w:firstRow="1" w:lastRow="0" w:firstColumn="0" w:lastColumn="0" w:oddVBand="0" w:evenVBand="0" w:oddHBand="0" w:evenHBand="0" w:firstRowFirstColumn="0" w:firstRowLastColumn="0" w:lastRowFirstColumn="0" w:lastRowLastColumn="0"/>
          <w:cantSplit/>
          <w:tblHeader/>
        </w:trPr>
        <w:tc>
          <w:tcPr>
            <w:tcW w:w="8010" w:type="dxa"/>
            <w:tcBorders>
              <w:bottom w:val="single" w:sz="24" w:space="0" w:color="auto"/>
            </w:tcBorders>
          </w:tcPr>
          <w:p w14:paraId="63B86F0A" w14:textId="77777777" w:rsidR="002507E4" w:rsidRDefault="002507E4">
            <w:pPr>
              <w:pStyle w:val="TableHeading"/>
            </w:pPr>
            <w:r>
              <w:t>Fare Product</w:t>
            </w:r>
          </w:p>
        </w:tc>
        <w:tc>
          <w:tcPr>
            <w:tcW w:w="1350" w:type="dxa"/>
            <w:tcBorders>
              <w:bottom w:val="single" w:sz="24" w:space="0" w:color="auto"/>
            </w:tcBorders>
          </w:tcPr>
          <w:p w14:paraId="3588CE0A" w14:textId="77777777" w:rsidR="002507E4" w:rsidRDefault="002507E4">
            <w:pPr>
              <w:pStyle w:val="TableHeading"/>
            </w:pPr>
            <w:r>
              <w:t>Fare Price</w:t>
            </w:r>
          </w:p>
        </w:tc>
      </w:tr>
      <w:tr w:rsidR="002507E4" w:rsidRPr="00B85A85" w14:paraId="0F66B1CC" w14:textId="77777777" w:rsidTr="00301A2F">
        <w:trPr>
          <w:cantSplit/>
        </w:trPr>
        <w:tc>
          <w:tcPr>
            <w:tcW w:w="8010" w:type="dxa"/>
            <w:tcBorders>
              <w:top w:val="single" w:sz="24" w:space="0" w:color="auto"/>
              <w:bottom w:val="single" w:sz="8" w:space="0" w:color="auto"/>
            </w:tcBorders>
          </w:tcPr>
          <w:p w14:paraId="4BF99BE5" w14:textId="77777777" w:rsidR="002507E4" w:rsidRPr="00B85A85" w:rsidRDefault="002507E4">
            <w:pPr>
              <w:pStyle w:val="TableBody"/>
            </w:pPr>
            <w:r w:rsidRPr="00B85A85">
              <w:t xml:space="preserve">Demand Response- Cash </w:t>
            </w:r>
          </w:p>
        </w:tc>
        <w:tc>
          <w:tcPr>
            <w:tcW w:w="1350" w:type="dxa"/>
            <w:tcBorders>
              <w:top w:val="single" w:sz="24" w:space="0" w:color="auto"/>
              <w:bottom w:val="single" w:sz="8" w:space="0" w:color="auto"/>
            </w:tcBorders>
          </w:tcPr>
          <w:p w14:paraId="41DE7CCE" w14:textId="77777777" w:rsidR="002507E4" w:rsidRPr="00B85A85" w:rsidRDefault="002507E4">
            <w:pPr>
              <w:pStyle w:val="TableBody"/>
            </w:pPr>
            <w:r w:rsidRPr="00B85A85">
              <w:t>$3.00</w:t>
            </w:r>
          </w:p>
        </w:tc>
      </w:tr>
      <w:tr w:rsidR="002507E4" w:rsidRPr="00B85A85" w14:paraId="644E47F4" w14:textId="77777777" w:rsidTr="00301A2F">
        <w:trPr>
          <w:cantSplit/>
        </w:trPr>
        <w:tc>
          <w:tcPr>
            <w:tcW w:w="8010" w:type="dxa"/>
            <w:tcBorders>
              <w:top w:val="single" w:sz="8" w:space="0" w:color="auto"/>
              <w:bottom w:val="single" w:sz="8" w:space="0" w:color="auto"/>
            </w:tcBorders>
          </w:tcPr>
          <w:p w14:paraId="71BF931B" w14:textId="77777777" w:rsidR="002507E4" w:rsidRPr="00B85A85" w:rsidRDefault="002507E4">
            <w:pPr>
              <w:pStyle w:val="TableBody"/>
            </w:pPr>
            <w:r w:rsidRPr="00B85A85">
              <w:t>Demand Response Premium- Cash</w:t>
            </w:r>
          </w:p>
        </w:tc>
        <w:tc>
          <w:tcPr>
            <w:tcW w:w="1350" w:type="dxa"/>
            <w:tcBorders>
              <w:top w:val="single" w:sz="8" w:space="0" w:color="auto"/>
              <w:bottom w:val="single" w:sz="8" w:space="0" w:color="auto"/>
            </w:tcBorders>
          </w:tcPr>
          <w:p w14:paraId="5D7B7542" w14:textId="77777777" w:rsidR="002507E4" w:rsidRPr="00B85A85" w:rsidRDefault="002507E4">
            <w:pPr>
              <w:pStyle w:val="TableBody"/>
            </w:pPr>
            <w:r w:rsidRPr="00B85A85">
              <w:t>+$1.00</w:t>
            </w:r>
          </w:p>
        </w:tc>
      </w:tr>
      <w:tr w:rsidR="002507E4" w:rsidRPr="00B85A85" w14:paraId="1168F66C" w14:textId="77777777" w:rsidTr="00301A2F">
        <w:trPr>
          <w:cantSplit/>
        </w:trPr>
        <w:tc>
          <w:tcPr>
            <w:tcW w:w="8010" w:type="dxa"/>
            <w:tcBorders>
              <w:top w:val="single" w:sz="8" w:space="0" w:color="auto"/>
              <w:bottom w:val="single" w:sz="8" w:space="0" w:color="auto"/>
            </w:tcBorders>
          </w:tcPr>
          <w:p w14:paraId="2A2B59D2" w14:textId="77777777" w:rsidR="002507E4" w:rsidRPr="00B85A85" w:rsidRDefault="002507E4">
            <w:pPr>
              <w:pStyle w:val="TableBody"/>
            </w:pPr>
            <w:r w:rsidRPr="00B85A85">
              <w:t>Demand Response- 10 ticket book</w:t>
            </w:r>
          </w:p>
        </w:tc>
        <w:tc>
          <w:tcPr>
            <w:tcW w:w="1350" w:type="dxa"/>
            <w:tcBorders>
              <w:top w:val="single" w:sz="8" w:space="0" w:color="auto"/>
              <w:bottom w:val="single" w:sz="8" w:space="0" w:color="auto"/>
            </w:tcBorders>
          </w:tcPr>
          <w:p w14:paraId="5C21A2A2" w14:textId="77777777" w:rsidR="002507E4" w:rsidRPr="00B85A85" w:rsidRDefault="002507E4">
            <w:pPr>
              <w:pStyle w:val="TableBody"/>
            </w:pPr>
            <w:r w:rsidRPr="00B85A85">
              <w:t>$25.00</w:t>
            </w:r>
          </w:p>
        </w:tc>
      </w:tr>
      <w:tr w:rsidR="002507E4" w:rsidRPr="00B85A85" w14:paraId="60F98D80" w14:textId="77777777" w:rsidTr="00301A2F">
        <w:trPr>
          <w:cantSplit/>
        </w:trPr>
        <w:tc>
          <w:tcPr>
            <w:tcW w:w="8010" w:type="dxa"/>
            <w:tcBorders>
              <w:top w:val="single" w:sz="8" w:space="0" w:color="auto"/>
              <w:bottom w:val="single" w:sz="8" w:space="0" w:color="auto"/>
            </w:tcBorders>
          </w:tcPr>
          <w:p w14:paraId="02C25159" w14:textId="77777777" w:rsidR="002507E4" w:rsidRPr="00B85A85" w:rsidRDefault="002507E4">
            <w:pPr>
              <w:pStyle w:val="TableBody"/>
            </w:pPr>
            <w:r w:rsidRPr="00B85A85">
              <w:t xml:space="preserve">Trips outside 2 miles radius of fixed route </w:t>
            </w:r>
          </w:p>
        </w:tc>
        <w:tc>
          <w:tcPr>
            <w:tcW w:w="1350" w:type="dxa"/>
            <w:tcBorders>
              <w:top w:val="single" w:sz="8" w:space="0" w:color="auto"/>
              <w:bottom w:val="single" w:sz="8" w:space="0" w:color="auto"/>
            </w:tcBorders>
          </w:tcPr>
          <w:p w14:paraId="73B77B13" w14:textId="77777777" w:rsidR="002507E4" w:rsidRPr="00B85A85" w:rsidRDefault="002507E4">
            <w:pPr>
              <w:pStyle w:val="TableBody"/>
            </w:pPr>
            <w:r w:rsidRPr="00B85A85">
              <w:t>+$1.00</w:t>
            </w:r>
          </w:p>
        </w:tc>
      </w:tr>
      <w:tr w:rsidR="002507E4" w:rsidRPr="00B85A85" w14:paraId="4B8A8729" w14:textId="77777777" w:rsidTr="00301A2F">
        <w:trPr>
          <w:cantSplit/>
        </w:trPr>
        <w:tc>
          <w:tcPr>
            <w:tcW w:w="8010" w:type="dxa"/>
            <w:tcBorders>
              <w:top w:val="single" w:sz="8" w:space="0" w:color="auto"/>
              <w:bottom w:val="single" w:sz="8" w:space="0" w:color="auto"/>
            </w:tcBorders>
          </w:tcPr>
          <w:p w14:paraId="60B6532C" w14:textId="77777777" w:rsidR="002507E4" w:rsidRPr="00B85A85" w:rsidRDefault="002507E4">
            <w:pPr>
              <w:pStyle w:val="TableBody"/>
            </w:pPr>
            <w:r w:rsidRPr="00B85A85">
              <w:t>Boston Hospital Shuttle- Round Trip</w:t>
            </w:r>
          </w:p>
        </w:tc>
        <w:tc>
          <w:tcPr>
            <w:tcW w:w="1350" w:type="dxa"/>
            <w:tcBorders>
              <w:top w:val="single" w:sz="8" w:space="0" w:color="auto"/>
              <w:bottom w:val="single" w:sz="8" w:space="0" w:color="auto"/>
            </w:tcBorders>
          </w:tcPr>
          <w:p w14:paraId="4DA1997F" w14:textId="77777777" w:rsidR="002507E4" w:rsidRPr="00B85A85" w:rsidRDefault="002507E4">
            <w:pPr>
              <w:pStyle w:val="TableBody"/>
            </w:pPr>
            <w:r w:rsidRPr="00B85A85">
              <w:t>$25.00</w:t>
            </w:r>
          </w:p>
        </w:tc>
      </w:tr>
    </w:tbl>
    <w:p w14:paraId="1C700A8F" w14:textId="77777777" w:rsidR="002507E4" w:rsidRDefault="002507E4" w:rsidP="002507E4">
      <w:pPr>
        <w:pStyle w:val="Source"/>
      </w:pPr>
      <w:r>
        <w:t>Source: SRTA Fare Policy, June 2025</w:t>
      </w:r>
    </w:p>
    <w:p w14:paraId="1151E18D" w14:textId="77777777" w:rsidR="002507E4" w:rsidRDefault="002507E4" w:rsidP="002507E4">
      <w:pPr>
        <w:pStyle w:val="Heading4NoNumber"/>
      </w:pPr>
      <w:r w:rsidRPr="00FE49EB">
        <w:t>Fare-free Program</w:t>
      </w:r>
    </w:p>
    <w:p w14:paraId="3985FBF0" w14:textId="37576412" w:rsidR="008533FD" w:rsidRDefault="00017FA1" w:rsidP="00BA52D1">
      <w:pPr>
        <w:pStyle w:val="BodyText"/>
      </w:pPr>
      <w:r>
        <w:t xml:space="preserve">SRTA </w:t>
      </w:r>
      <w:r w:rsidR="00604F52">
        <w:t xml:space="preserve">has received </w:t>
      </w:r>
      <w:r w:rsidR="00007077">
        <w:t xml:space="preserve">nearly $5 million from the Commonwealth over the last three years to </w:t>
      </w:r>
      <w:r w:rsidR="004550F4">
        <w:t>invest in</w:t>
      </w:r>
      <w:r w:rsidR="00176BC6">
        <w:t xml:space="preserve"> fare-free service</w:t>
      </w:r>
      <w:r w:rsidR="004550F4">
        <w:t>.</w:t>
      </w:r>
      <w:r w:rsidR="00A228AB">
        <w:t xml:space="preserve"> </w:t>
      </w:r>
    </w:p>
    <w:p w14:paraId="0D468A49" w14:textId="58C88002" w:rsidR="002507E4" w:rsidRDefault="002507E4" w:rsidP="00B75EB4">
      <w:pPr>
        <w:pStyle w:val="ListBullet"/>
      </w:pPr>
      <w:r>
        <w:t>FY</w:t>
      </w:r>
      <w:r w:rsidR="00805EDF">
        <w:t xml:space="preserve"> 20</w:t>
      </w:r>
      <w:r>
        <w:t xml:space="preserve">23 – Try Transit holiday promotion: </w:t>
      </w:r>
      <w:r w:rsidRPr="0083074F">
        <w:t>$241,102</w:t>
      </w:r>
    </w:p>
    <w:p w14:paraId="6633BE80" w14:textId="66A8A06C" w:rsidR="002507E4" w:rsidRDefault="002507E4" w:rsidP="00B75EB4">
      <w:pPr>
        <w:pStyle w:val="ListBullet"/>
      </w:pPr>
      <w:r>
        <w:t>FY</w:t>
      </w:r>
      <w:r w:rsidR="00805EDF">
        <w:t xml:space="preserve"> 20</w:t>
      </w:r>
      <w:r>
        <w:t>24 – Fare-free Implementation: $1,382,388</w:t>
      </w:r>
    </w:p>
    <w:p w14:paraId="6A20263D" w14:textId="533A956D" w:rsidR="002507E4" w:rsidRPr="00787B5E" w:rsidRDefault="002507E4" w:rsidP="00B75EB4">
      <w:pPr>
        <w:pStyle w:val="ListBullet"/>
      </w:pPr>
      <w:r>
        <w:t>FY</w:t>
      </w:r>
      <w:r w:rsidR="00805EDF">
        <w:t xml:space="preserve"> 20</w:t>
      </w:r>
      <w:r>
        <w:t>25 – Fare-free Implementation: $3,230,893</w:t>
      </w:r>
    </w:p>
    <w:p w14:paraId="233CFD4E" w14:textId="77777777" w:rsidR="002507E4" w:rsidRDefault="002507E4" w:rsidP="002507E4">
      <w:pPr>
        <w:pStyle w:val="Heading2NoNumber"/>
      </w:pPr>
      <w:r>
        <w:t>Fare Collection Infrastructure</w:t>
      </w:r>
    </w:p>
    <w:p w14:paraId="75CE6BFB" w14:textId="1EFFFE3D" w:rsidR="002507E4" w:rsidRDefault="002507E4" w:rsidP="002507E4">
      <w:pPr>
        <w:pStyle w:val="BodyText"/>
      </w:pPr>
      <w:r>
        <w:t xml:space="preserve">Fare collection equipment serves two main purposes: </w:t>
      </w:r>
      <w:r w:rsidR="00D86124">
        <w:t>(</w:t>
      </w:r>
      <w:r>
        <w:t xml:space="preserve">1) </w:t>
      </w:r>
      <w:r w:rsidR="00D86124">
        <w:t>collect</w:t>
      </w:r>
      <w:r>
        <w:t xml:space="preserve">, count, and securely store money deposited by riders upon boarding </w:t>
      </w:r>
      <w:r w:rsidR="00D86124">
        <w:t>and (</w:t>
      </w:r>
      <w:r>
        <w:t xml:space="preserve">2) </w:t>
      </w:r>
      <w:r w:rsidR="00D86124">
        <w:t xml:space="preserve">count </w:t>
      </w:r>
      <w:r>
        <w:t xml:space="preserve">passenger boardings. The amendment to </w:t>
      </w:r>
      <w:r w:rsidR="0085449D" w:rsidRPr="003F6A99">
        <w:t>Massachusetts General Laws</w:t>
      </w:r>
      <w:r w:rsidR="0085449D">
        <w:t xml:space="preserve"> Chapter </w:t>
      </w:r>
      <w:r>
        <w:t>161B in the State FY</w:t>
      </w:r>
      <w:r w:rsidR="00805EDF">
        <w:t xml:space="preserve"> 20</w:t>
      </w:r>
      <w:r>
        <w:t>26 budget</w:t>
      </w:r>
      <w:r w:rsidR="00D86124">
        <w:t>,</w:t>
      </w:r>
      <w:r>
        <w:t xml:space="preserve"> which mandates fare-free service</w:t>
      </w:r>
      <w:r w:rsidR="008D2395">
        <w:t>,</w:t>
      </w:r>
      <w:r>
        <w:t xml:space="preserve"> changes considerations around the maintenance and use of fare collection equipment today and in the future. </w:t>
      </w:r>
    </w:p>
    <w:p w14:paraId="0B116370" w14:textId="77777777" w:rsidR="002507E4" w:rsidRDefault="002507E4" w:rsidP="002507E4">
      <w:pPr>
        <w:pStyle w:val="BodyText"/>
      </w:pPr>
      <w:r>
        <w:t xml:space="preserve">Absent the need to collect fares, the equipment will likely be used primarily to count passenger boardings. </w:t>
      </w:r>
    </w:p>
    <w:p w14:paraId="35207EDA" w14:textId="0C2560B9" w:rsidR="002507E4" w:rsidRDefault="002507E4" w:rsidP="002507E4">
      <w:pPr>
        <w:pStyle w:val="Heading3NoNumber"/>
      </w:pPr>
      <w:r>
        <w:t xml:space="preserve">On-board </w:t>
      </w:r>
      <w:r w:rsidR="00B75EB4">
        <w:t xml:space="preserve">Equipment </w:t>
      </w:r>
      <w:r>
        <w:t xml:space="preserve">and </w:t>
      </w:r>
      <w:r w:rsidR="00B75EB4">
        <w:t>Ticket Vending Machines</w:t>
      </w:r>
    </w:p>
    <w:p w14:paraId="3AAF4FC1" w14:textId="6C309428" w:rsidR="002507E4" w:rsidRPr="009B701D" w:rsidRDefault="002507E4" w:rsidP="002507E4">
      <w:pPr>
        <w:pStyle w:val="BodyText"/>
      </w:pPr>
      <w:r>
        <w:t xml:space="preserve">Prior to its fare-free operations, SRTA had been using Scheidt &amp; Bachmann fareboxes on their fixed route buses since 2013. These fareboxes accepted cash, transfers, and MBTA CharlieCards to enable the use of prepaid value and passes as well as interconnectivity with the MBTA system. Other RTAs have also deployed these same farebox systems primarily for interoperability with MBTA. SRTA also has </w:t>
      </w:r>
      <w:r w:rsidR="008D2395">
        <w:t xml:space="preserve">ticket vending machines </w:t>
      </w:r>
      <w:r>
        <w:t>(TVMs) at its terminal where customers could purchase new CharlieCards and load value onto already purchased CharlieCards. Customers using SRTA’s ADA demand response service must pay drivers exact fare at the time of boarding. Currently, the TVM</w:t>
      </w:r>
      <w:r w:rsidR="008D2395">
        <w:t>s</w:t>
      </w:r>
      <w:r>
        <w:t xml:space="preserve"> in the terminals are inactive</w:t>
      </w:r>
      <w:r w:rsidR="008D2395">
        <w:t>,</w:t>
      </w:r>
      <w:r>
        <w:t xml:space="preserve"> and demand response as well as fixed</w:t>
      </w:r>
      <w:r w:rsidR="008D2395">
        <w:t xml:space="preserve"> </w:t>
      </w:r>
      <w:r>
        <w:t xml:space="preserve">route service is running fare-free through June 30, 2026.   </w:t>
      </w:r>
    </w:p>
    <w:p w14:paraId="729381CB" w14:textId="77777777" w:rsidR="002507E4" w:rsidRPr="00790223" w:rsidRDefault="002507E4" w:rsidP="002507E4">
      <w:pPr>
        <w:pStyle w:val="BodyText"/>
      </w:pPr>
      <w:r>
        <w:lastRenderedPageBreak/>
        <w:t>Scheidt &amp; Bachmann fareboxes have been out of use due to SRTA’s fare-free service since January 1,</w:t>
      </w:r>
      <w:r w:rsidRPr="6D17B400">
        <w:rPr>
          <w:vertAlign w:val="superscript"/>
        </w:rPr>
        <w:t xml:space="preserve"> </w:t>
      </w:r>
      <w:r>
        <w:t xml:space="preserve">2024. Although there are no capital plans for replacement at the time of this document’s publication, SRTA anticipates the possibility of its unused technology becoming inoperative.  </w:t>
      </w:r>
    </w:p>
    <w:p w14:paraId="1FE72B0E" w14:textId="36E72A0E" w:rsidR="002507E4" w:rsidRPr="00790223" w:rsidRDefault="002507E4" w:rsidP="002507E4">
      <w:pPr>
        <w:pStyle w:val="BodyText"/>
      </w:pPr>
      <w:r>
        <w:t xml:space="preserve">SRTA is exploring the long-term feasibility of updating its fare collection technology should it need to reinstate fares in the absence of continued funding for fare-free operations. The replacement would seek to address challenges with the Scheidt &amp; Bachmann system, ensure the technology is up-to-date and functional, and allow interoperability with other RTAs and MBTA’s ongoing fare collection system update. SRTA continues to explore the feasibility of a long-term fare technology joint procurement should it be determined that a long-term fare technology solution is required.  </w:t>
      </w:r>
    </w:p>
    <w:p w14:paraId="026B778E" w14:textId="51F85BA1" w:rsidR="002507E4" w:rsidRDefault="002507E4" w:rsidP="002507E4">
      <w:pPr>
        <w:pStyle w:val="Heading4NoNumber"/>
      </w:pPr>
      <w:r>
        <w:t>Retail Sales</w:t>
      </w:r>
    </w:p>
    <w:p w14:paraId="6FD6304A" w14:textId="393C09A5" w:rsidR="002507E4" w:rsidRPr="00790223" w:rsidRDefault="002507E4" w:rsidP="002507E4">
      <w:pPr>
        <w:pStyle w:val="BodyText"/>
      </w:pPr>
      <w:r>
        <w:t>Prior to fare-free operations, CharlieCards could be purchased, along with passes, at SRTA terminals, from a TVM</w:t>
      </w:r>
      <w:r w:rsidR="008D2395">
        <w:t>,</w:t>
      </w:r>
      <w:r>
        <w:t xml:space="preserve"> or from a ticket agent. Acceptable forms of payment were cash, debit, or credit. Access Passes or Reduced Fare Cards </w:t>
      </w:r>
      <w:bookmarkStart w:id="527" w:name="_Int_FXJfwZyL"/>
      <w:r>
        <w:t>were</w:t>
      </w:r>
      <w:bookmarkEnd w:id="527"/>
      <w:r>
        <w:t xml:space="preserve"> available for older adults and persons with a disability. To qualify for an Access Pass, riders must bring one of the following documentations to the New Bedford Terminal, the Fall River Terminal, or the SRTA Administrative Office.</w:t>
      </w:r>
    </w:p>
    <w:p w14:paraId="45B10CDC" w14:textId="140BACE1" w:rsidR="002507E4" w:rsidRPr="00790223" w:rsidRDefault="002507E4" w:rsidP="002507E4">
      <w:pPr>
        <w:pStyle w:val="ListBullet"/>
      </w:pPr>
      <w:r w:rsidRPr="00790223">
        <w:t>Veterans ID from the Department of Veterans Affairs with a disability rating of 70</w:t>
      </w:r>
      <w:r w:rsidR="00C515B8">
        <w:t> </w:t>
      </w:r>
      <w:r>
        <w:t>percent</w:t>
      </w:r>
      <w:r w:rsidRPr="00790223">
        <w:t xml:space="preserve"> or greater. </w:t>
      </w:r>
    </w:p>
    <w:p w14:paraId="34472299" w14:textId="77777777" w:rsidR="002507E4" w:rsidRPr="00790223" w:rsidRDefault="002507E4" w:rsidP="002507E4">
      <w:pPr>
        <w:pStyle w:val="ListBullet"/>
      </w:pPr>
      <w:r w:rsidRPr="00790223">
        <w:t xml:space="preserve">Medicare card holder. </w:t>
      </w:r>
    </w:p>
    <w:p w14:paraId="280716C8" w14:textId="77777777" w:rsidR="002507E4" w:rsidRPr="00790223" w:rsidRDefault="002507E4" w:rsidP="002507E4">
      <w:pPr>
        <w:pStyle w:val="ListBullet"/>
      </w:pPr>
      <w:r w:rsidRPr="00790223">
        <w:t>Senior ID (60+)</w:t>
      </w:r>
    </w:p>
    <w:p w14:paraId="3301D046" w14:textId="77777777" w:rsidR="002507E4" w:rsidRPr="00790223" w:rsidRDefault="002507E4" w:rsidP="002507E4">
      <w:pPr>
        <w:pStyle w:val="ListBullet"/>
      </w:pPr>
      <w:r w:rsidRPr="00790223">
        <w:t>Certificate of blindness</w:t>
      </w:r>
    </w:p>
    <w:p w14:paraId="679FCA32" w14:textId="77777777" w:rsidR="002507E4" w:rsidRPr="00790223" w:rsidRDefault="002507E4" w:rsidP="002507E4">
      <w:pPr>
        <w:pStyle w:val="ListBullet"/>
      </w:pPr>
      <w:r w:rsidRPr="00790223">
        <w:t>Demand response certification letter</w:t>
      </w:r>
    </w:p>
    <w:p w14:paraId="781CC5EA" w14:textId="77777777" w:rsidR="002507E4" w:rsidRPr="00790223" w:rsidRDefault="002507E4" w:rsidP="002507E4">
      <w:pPr>
        <w:pStyle w:val="ListBullet"/>
      </w:pPr>
      <w:r w:rsidRPr="00790223">
        <w:t xml:space="preserve">Transportation Access Pass ID from any RTA in Massachusetts </w:t>
      </w:r>
    </w:p>
    <w:p w14:paraId="02E1957A" w14:textId="028B47A7" w:rsidR="002507E4" w:rsidRPr="00790223" w:rsidRDefault="002507E4" w:rsidP="002507E4">
      <w:pPr>
        <w:pStyle w:val="ListBullet"/>
      </w:pPr>
      <w:r w:rsidRPr="00790223">
        <w:t xml:space="preserve">Letter from agency: </w:t>
      </w:r>
      <w:r w:rsidR="00B2247C">
        <w:t>Department of Mental Health (</w:t>
      </w:r>
      <w:r w:rsidRPr="00790223">
        <w:t>DMH</w:t>
      </w:r>
      <w:r w:rsidR="00B2247C">
        <w:t>)</w:t>
      </w:r>
      <w:r w:rsidRPr="00790223">
        <w:t xml:space="preserve">, </w:t>
      </w:r>
      <w:r w:rsidR="00B2247C">
        <w:t>Disability Determination Services (</w:t>
      </w:r>
      <w:r w:rsidRPr="00790223">
        <w:t>DDS</w:t>
      </w:r>
      <w:r w:rsidR="00B2247C">
        <w:t>)</w:t>
      </w:r>
      <w:r w:rsidRPr="00790223">
        <w:t xml:space="preserve">, </w:t>
      </w:r>
      <w:r w:rsidR="00DA3A17">
        <w:t>Massachusetts Rehabilitation Commission (</w:t>
      </w:r>
      <w:r w:rsidRPr="00790223">
        <w:t>MRC</w:t>
      </w:r>
      <w:r w:rsidR="00DA3A17">
        <w:t>)</w:t>
      </w:r>
      <w:r w:rsidRPr="00790223">
        <w:t xml:space="preserve">, or </w:t>
      </w:r>
      <w:r w:rsidR="00DA3A17">
        <w:t>Massachusetts Commission for the Blind (</w:t>
      </w:r>
      <w:r w:rsidRPr="00790223">
        <w:t>MCB</w:t>
      </w:r>
      <w:r w:rsidR="00DA3A17">
        <w:t>)</w:t>
      </w:r>
    </w:p>
    <w:p w14:paraId="2330195A" w14:textId="758E634B" w:rsidR="002507E4" w:rsidRPr="00790223" w:rsidRDefault="00504222" w:rsidP="002507E4">
      <w:pPr>
        <w:pStyle w:val="ListBullet"/>
      </w:pPr>
      <w:r>
        <w:t>Registry of Motor Vehicles (</w:t>
      </w:r>
      <w:r w:rsidR="002507E4">
        <w:t>RMV</w:t>
      </w:r>
      <w:r>
        <w:t>)</w:t>
      </w:r>
      <w:r w:rsidR="002507E4">
        <w:t xml:space="preserve"> Disability Placard</w:t>
      </w:r>
    </w:p>
    <w:p w14:paraId="074955BD" w14:textId="77777777" w:rsidR="002507E4" w:rsidRDefault="002507E4" w:rsidP="002507E4">
      <w:pPr>
        <w:pStyle w:val="Heading4NoNumber"/>
      </w:pPr>
      <w:r>
        <w:t>Cash Control and Management</w:t>
      </w:r>
    </w:p>
    <w:p w14:paraId="236AD515" w14:textId="3E9EBFA7" w:rsidR="002507E4" w:rsidRPr="001F38E7" w:rsidRDefault="002507E4" w:rsidP="002507E4">
      <w:pPr>
        <w:rPr>
          <w:rFonts w:ascii="Avenir Next LT Pro Light" w:hAnsi="Avenir Next LT Pro Light"/>
        </w:rPr>
      </w:pPr>
      <w:r w:rsidRPr="6D17B400">
        <w:rPr>
          <w:rFonts w:ascii="Avenir Next LT Pro Light" w:hAnsi="Avenir Next LT Pro Light"/>
        </w:rPr>
        <w:t>SRTA’s Scheidt &amp; Bachmann system accepts cash</w:t>
      </w:r>
      <w:r w:rsidR="00897112">
        <w:rPr>
          <w:rFonts w:ascii="Avenir Next LT Pro Light" w:hAnsi="Avenir Next LT Pro Light"/>
        </w:rPr>
        <w:t>,</w:t>
      </w:r>
      <w:r w:rsidRPr="6D17B400">
        <w:rPr>
          <w:rFonts w:ascii="Avenir Next LT Pro Light" w:hAnsi="Avenir Next LT Pro Light"/>
        </w:rPr>
        <w:t xml:space="preserve"> which required SRTA to develop a process for cash control and management. When SRTA was previously collecting cash, it was routed to the vault for proper counting and management by SRTA’s contracted operations team. SRTA dedicated one staff person who would reconcile and post the daily cash deposits. The cash would be picked up by armored car service, twice a week, to be deposited.</w:t>
      </w:r>
      <w:r w:rsidR="0098108A">
        <w:rPr>
          <w:rFonts w:ascii="Avenir Next LT Pro Light" w:hAnsi="Avenir Next LT Pro Light"/>
        </w:rPr>
        <w:t xml:space="preserve"> </w:t>
      </w:r>
      <w:r w:rsidRPr="6D17B400">
        <w:rPr>
          <w:rFonts w:ascii="Avenir Next LT Pro Light" w:hAnsi="Avenir Next LT Pro Light"/>
        </w:rPr>
        <w:t xml:space="preserve"> SRTA estimates that in FY 2025, if charging fares</w:t>
      </w:r>
      <w:r>
        <w:rPr>
          <w:rFonts w:ascii="Avenir Next LT Pro Light" w:hAnsi="Avenir Next LT Pro Light"/>
        </w:rPr>
        <w:t>,</w:t>
      </w:r>
      <w:r w:rsidRPr="6D17B400">
        <w:rPr>
          <w:rFonts w:ascii="Avenir Next LT Pro Light" w:hAnsi="Avenir Next LT Pro Light"/>
        </w:rPr>
        <w:t xml:space="preserve"> the associated cash control and management would be </w:t>
      </w:r>
      <w:r w:rsidRPr="00271AF3">
        <w:rPr>
          <w:rFonts w:ascii="Avenir Next LT Pro Light" w:hAnsi="Avenir Next LT Pro Light"/>
        </w:rPr>
        <w:t>$704,705.09</w:t>
      </w:r>
      <w:r>
        <w:rPr>
          <w:rFonts w:ascii="Avenir Next LT Pro Light" w:hAnsi="Avenir Next LT Pro Light"/>
        </w:rPr>
        <w:t>.</w:t>
      </w:r>
    </w:p>
    <w:p w14:paraId="547D3A8E" w14:textId="77777777" w:rsidR="002507E4" w:rsidRPr="000F30B8" w:rsidRDefault="002507E4" w:rsidP="002507E4">
      <w:pPr>
        <w:pStyle w:val="Heading2NoNumber"/>
      </w:pPr>
      <w:r>
        <w:lastRenderedPageBreak/>
        <w:t>Fare-free Transit Best Practices</w:t>
      </w:r>
    </w:p>
    <w:p w14:paraId="633C2EB4" w14:textId="77777777" w:rsidR="002507E4" w:rsidRDefault="002507E4" w:rsidP="002507E4">
      <w:pPr>
        <w:pStyle w:val="Heading3NoNumber"/>
      </w:pPr>
      <w:r>
        <w:t>Transit Access and Efficiency</w:t>
      </w:r>
    </w:p>
    <w:p w14:paraId="16D8966B" w14:textId="77777777" w:rsidR="002507E4" w:rsidRDefault="002507E4" w:rsidP="002507E4">
      <w:pPr>
        <w:pStyle w:val="Heading4NoNumber"/>
      </w:pPr>
      <w:r>
        <w:t>Ridership</w:t>
      </w:r>
    </w:p>
    <w:p w14:paraId="0E0F5759" w14:textId="4163599C" w:rsidR="002507E4" w:rsidRDefault="002507E4" w:rsidP="002507E4">
      <w:pPr>
        <w:pStyle w:val="BodyText"/>
      </w:pPr>
      <w:r>
        <w:t>Fare-free transit almost always is associated with a significant increase in ridership. Fare-free transit has repeatedly been shown to increase ridership by 20</w:t>
      </w:r>
      <w:r w:rsidR="00C515B8">
        <w:t> </w:t>
      </w:r>
      <w:r>
        <w:t>percent to 60</w:t>
      </w:r>
      <w:r w:rsidR="00C515B8">
        <w:t> </w:t>
      </w:r>
      <w:r>
        <w:t>percent for transit agencies in the United States. Agencies that went fully fare-free before the COVID-19 pandemic experienced 20</w:t>
      </w:r>
      <w:r w:rsidR="00C515B8">
        <w:t> </w:t>
      </w:r>
      <w:r>
        <w:t>percent to 100</w:t>
      </w:r>
      <w:r w:rsidR="00C515B8">
        <w:t> </w:t>
      </w:r>
      <w:r>
        <w:t>percent increases in ridership within the first two years of the policy change. Paratransit services have seen similar growth, with increases up to 60</w:t>
      </w:r>
      <w:r w:rsidR="00C515B8">
        <w:t> </w:t>
      </w:r>
      <w:r>
        <w:t>percent after implementation of fare-free service. Studies suggest that 5</w:t>
      </w:r>
      <w:r w:rsidR="00C515B8">
        <w:t> </w:t>
      </w:r>
      <w:r>
        <w:t>percent to 30</w:t>
      </w:r>
      <w:r w:rsidR="00C515B8">
        <w:t> </w:t>
      </w:r>
      <w:r>
        <w:t>percent of new trips resulting from fare-free policy come from those who previously took other motorized modes of travel</w:t>
      </w:r>
      <w:bookmarkStart w:id="528" w:name="_Ref201075707"/>
      <w:r>
        <w:t xml:space="preserve"> (</w:t>
      </w:r>
      <w:r w:rsidRPr="00C03054">
        <w:t>Volinski</w:t>
      </w:r>
      <w:r>
        <w:t xml:space="preserve"> 2012).</w:t>
      </w:r>
      <w:bookmarkEnd w:id="528"/>
      <w:r>
        <w:t xml:space="preserve"> </w:t>
      </w:r>
    </w:p>
    <w:p w14:paraId="7D96A7F4" w14:textId="77777777" w:rsidR="002507E4" w:rsidRDefault="002507E4" w:rsidP="002507E4">
      <w:pPr>
        <w:pStyle w:val="Heading4NoNumber"/>
      </w:pPr>
      <w:r>
        <w:t>Operational Efficiency</w:t>
      </w:r>
    </w:p>
    <w:p w14:paraId="17B62571" w14:textId="04512893" w:rsidR="002507E4" w:rsidRDefault="002507E4" w:rsidP="002507E4">
      <w:pPr>
        <w:pStyle w:val="BodyText"/>
      </w:pPr>
      <w:r>
        <w:t xml:space="preserve">Fare-free transit simplifies both the ride experience for passengers and the workload of operators. With no fare collection, dwell time per passenger during boarding and alighting is reduced without the queues at the farebox; it also enables more efficient all-door boarding. Short dwell time improves </w:t>
      </w:r>
      <w:r w:rsidR="00843532">
        <w:t xml:space="preserve">on-time performance </w:t>
      </w:r>
      <w:r>
        <w:t xml:space="preserve">and service reliability. Fare-free transit has been acknowledged to have significantly improved </w:t>
      </w:r>
      <w:r w:rsidR="00843532">
        <w:t xml:space="preserve">on-time performance </w:t>
      </w:r>
      <w:r>
        <w:t>at RTAs in Massachusetts (</w:t>
      </w:r>
      <w:r w:rsidRPr="005C0C29">
        <w:t>Baxandall</w:t>
      </w:r>
      <w:r>
        <w:t xml:space="preserve"> 2025).</w:t>
      </w:r>
    </w:p>
    <w:p w14:paraId="41C725CF" w14:textId="10D1C15B" w:rsidR="002507E4" w:rsidRDefault="002507E4" w:rsidP="002507E4">
      <w:pPr>
        <w:pStyle w:val="BodyText"/>
      </w:pPr>
      <w:r>
        <w:t>T</w:t>
      </w:r>
      <w:r w:rsidRPr="00E8057A">
        <w:t>he removal of fares may encourage passengers who would otherwise walk to use transit more frequently for short trips</w:t>
      </w:r>
      <w:r>
        <w:t>.</w:t>
      </w:r>
      <w:r w:rsidRPr="00E8057A">
        <w:t xml:space="preserve"> </w:t>
      </w:r>
      <w:r>
        <w:t xml:space="preserve">Despite the reduced dwell time per passenger resulting from elimination of farebox queues, more stops and larger boarding and alighting volumes may negatively impact absolute dwell time. This is most acute where stops </w:t>
      </w:r>
      <w:proofErr w:type="gramStart"/>
      <w:r>
        <w:t>are located in</w:t>
      </w:r>
      <w:proofErr w:type="gramEnd"/>
      <w:r>
        <w:t xml:space="preserve"> </w:t>
      </w:r>
      <w:proofErr w:type="gramStart"/>
      <w:r>
        <w:t>close proximity</w:t>
      </w:r>
      <w:proofErr w:type="gramEnd"/>
      <w:r>
        <w:t xml:space="preserve"> to each other. This could be mitigated with increased spacing that balances operational efficiency with passenger access.</w:t>
      </w:r>
    </w:p>
    <w:p w14:paraId="1002542A" w14:textId="77777777" w:rsidR="002507E4" w:rsidRPr="003F2981" w:rsidRDefault="002507E4" w:rsidP="002507E4">
      <w:pPr>
        <w:pStyle w:val="Heading3NoNumber"/>
      </w:pPr>
      <w:r>
        <w:t>Financial Health</w:t>
      </w:r>
    </w:p>
    <w:p w14:paraId="44637A31" w14:textId="77777777" w:rsidR="002507E4" w:rsidRDefault="002507E4" w:rsidP="002507E4">
      <w:pPr>
        <w:pStyle w:val="Heading4NoNumber"/>
      </w:pPr>
      <w:r>
        <w:t>Revenue Sources</w:t>
      </w:r>
    </w:p>
    <w:p w14:paraId="375386B6" w14:textId="77777777" w:rsidR="002507E4" w:rsidRPr="00D1088C" w:rsidRDefault="002507E4" w:rsidP="002507E4">
      <w:pPr>
        <w:pStyle w:val="BodyText"/>
      </w:pPr>
      <w:r>
        <w:t xml:space="preserve">Identifying and acquiring alternative revenue sources to replace fare revenue is a significant barrier to implementing and maintaining fare-free transit. Securing a funding source for Massachusetts RTAs is important to the maintenance of fare-free transit. Small to mid-sized agencies, like Massachusetts’ RTAs, where fare revenue is a small portion of operating revenue, face less financial difficulty in implementing and maintaining fare-free transit. </w:t>
      </w:r>
    </w:p>
    <w:p w14:paraId="1A63D6F3" w14:textId="77777777" w:rsidR="002507E4" w:rsidRDefault="002507E4" w:rsidP="002507E4">
      <w:pPr>
        <w:pStyle w:val="Heading4NoNumber"/>
      </w:pPr>
      <w:r>
        <w:t>Revenue Collection Costs</w:t>
      </w:r>
    </w:p>
    <w:p w14:paraId="0339F229" w14:textId="388E432E" w:rsidR="002507E4" w:rsidRDefault="002507E4" w:rsidP="002507E4">
      <w:pPr>
        <w:pStyle w:val="BodyText"/>
      </w:pPr>
      <w:r>
        <w:t xml:space="preserve">The loss of revenue by eliminating fare collection is a concern for RTAs. However, fare-free transit also provides an opportunity for cost savings. Fare-free transit eliminates costs associated with the administration, enforcement, and equipment maintenance of fare collection. Fare administration, collection, and enforcement </w:t>
      </w:r>
      <w:r w:rsidR="00897112">
        <w:t xml:space="preserve">have </w:t>
      </w:r>
      <w:r>
        <w:t>been documented as consuming over 25</w:t>
      </w:r>
      <w:r w:rsidR="00726B3F">
        <w:t> </w:t>
      </w:r>
      <w:r>
        <w:t>percent of fare revenue at Massachusetts RTAs (</w:t>
      </w:r>
      <w:r w:rsidR="008554D9" w:rsidRPr="00410A8C">
        <w:t>Worcester Regional Research Bureau</w:t>
      </w:r>
      <w:r w:rsidR="008554D9">
        <w:t xml:space="preserve"> </w:t>
      </w:r>
      <w:r w:rsidR="008554D9" w:rsidRPr="00D7341B">
        <w:t>2019</w:t>
      </w:r>
      <w:r>
        <w:t xml:space="preserve">). </w:t>
      </w:r>
    </w:p>
    <w:p w14:paraId="610BC61D" w14:textId="50AFBFC1" w:rsidR="002507E4" w:rsidRDefault="002507E4" w:rsidP="002507E4">
      <w:pPr>
        <w:pStyle w:val="BodyText"/>
      </w:pPr>
      <w:r>
        <w:t xml:space="preserve">Increased ridership resulting from fare-free transit often creates the need for increased capacity. RTAs may need to act to effectively handle the increased demand, such as expanding fleets, hiring more staff, or expanding service. Agencies should anticipate or acknowledge the potential for high costs associated with providing </w:t>
      </w:r>
      <w:r w:rsidR="00511F8B">
        <w:t>high-capacity</w:t>
      </w:r>
      <w:r>
        <w:t xml:space="preserve"> service to accommodate increased ridership. </w:t>
      </w:r>
    </w:p>
    <w:p w14:paraId="1BBC41B9" w14:textId="5A6A14BD" w:rsidR="002507E4" w:rsidRPr="002D584C" w:rsidRDefault="002507E4" w:rsidP="002507E4">
      <w:pPr>
        <w:pStyle w:val="BodyText"/>
      </w:pPr>
      <w:r>
        <w:lastRenderedPageBreak/>
        <w:t xml:space="preserve">A bigger challenge for SRTA may be the complementary paratransit service provided for </w:t>
      </w:r>
      <w:r w:rsidR="00564EE5">
        <w:t>older adults</w:t>
      </w:r>
      <w:r w:rsidR="00564EE5" w:rsidRPr="00AF4653">
        <w:t xml:space="preserve"> </w:t>
      </w:r>
      <w:r w:rsidRPr="00AC1BE0">
        <w:t>and people with disabilities</w:t>
      </w:r>
      <w:r>
        <w:t>. Paratransit</w:t>
      </w:r>
      <w:r w:rsidRPr="002D584C">
        <w:t xml:space="preserve"> services do not scale the same as fixed route services. The personalized nature of the service means that</w:t>
      </w:r>
      <w:r w:rsidR="00897112">
        <w:t>,</w:t>
      </w:r>
      <w:r w:rsidRPr="002D584C">
        <w:t xml:space="preserve"> as more riders book more trips, both vehicle and staff productivity tend to fall</w:t>
      </w:r>
      <w:r>
        <w:t>,</w:t>
      </w:r>
      <w:r w:rsidRPr="002D584C">
        <w:t xml:space="preserve"> and capacity to provide trips becomes strained. </w:t>
      </w:r>
      <w:r>
        <w:t>F</w:t>
      </w:r>
      <w:r w:rsidRPr="002D584C">
        <w:t xml:space="preserve">unding </w:t>
      </w:r>
      <w:r>
        <w:t xml:space="preserve">is needed to </w:t>
      </w:r>
      <w:r w:rsidRPr="002D584C">
        <w:t xml:space="preserve">not only replace revenue lost </w:t>
      </w:r>
      <w:r>
        <w:t>from</w:t>
      </w:r>
      <w:r w:rsidRPr="002D584C">
        <w:t xml:space="preserve"> fare suspension but also provide resources to hire and train additional staff needed to meet the growing demand for </w:t>
      </w:r>
      <w:r>
        <w:t>paratransit</w:t>
      </w:r>
      <w:r w:rsidRPr="002D584C">
        <w:t xml:space="preserve"> service.</w:t>
      </w:r>
    </w:p>
    <w:p w14:paraId="20321201" w14:textId="77777777" w:rsidR="002507E4" w:rsidRDefault="002507E4" w:rsidP="002507E4">
      <w:pPr>
        <w:pStyle w:val="Heading3NoNumber"/>
      </w:pPr>
      <w:r>
        <w:t xml:space="preserve">Operator and Passenger Experience </w:t>
      </w:r>
    </w:p>
    <w:p w14:paraId="3BE961E4" w14:textId="3AE776C2" w:rsidR="002507E4" w:rsidRDefault="002507E4" w:rsidP="002507E4">
      <w:pPr>
        <w:pStyle w:val="BodyText"/>
      </w:pPr>
      <w:r>
        <w:t>Farebox disputes are the most likely incident that results in transit operator assaults. FTA reports operator assaults per unlinked passenger increased fourfold from 2009 to 2020 (</w:t>
      </w:r>
      <w:r w:rsidR="000174D2" w:rsidRPr="00FD2BAB">
        <w:t xml:space="preserve">Van </w:t>
      </w:r>
      <w:r>
        <w:t>Eyken 2022). Fare-free transit programs improve operator safety by eliminating conflict over fare collection and have generally received positive feedback from operators. Many prominent transit organizations are in support of fare-free transit for its positive implications towards ensuring operational safety. Fare-free transit also reduces barriers to operator recruitment by reducing the need of operators to hold technical knowledge regarding farebox technologies (Transit Workforce Center 2022).</w:t>
      </w:r>
    </w:p>
    <w:p w14:paraId="035D4425" w14:textId="77777777" w:rsidR="002507E4" w:rsidRDefault="002507E4" w:rsidP="002507E4">
      <w:pPr>
        <w:pStyle w:val="BodyText"/>
      </w:pPr>
      <w:r>
        <w:t xml:space="preserve">Fare-free transit can increase the number of non-destination riders (i.e., people who use the transit system for shelter or as a pastime). Fare-free transit is an attractive option for someone without shelter to find respite from inclement weather. Because transit is a public service, it is a challenge to provide equitable access for all members of the community while discouraging non-destination riding that may be disruptive to other passengers. </w:t>
      </w:r>
    </w:p>
    <w:p w14:paraId="2C0BEA87" w14:textId="77777777" w:rsidR="002507E4" w:rsidRPr="00754B85" w:rsidRDefault="002507E4" w:rsidP="002507E4">
      <w:pPr>
        <w:pStyle w:val="BodyText"/>
      </w:pPr>
      <w:r>
        <w:t xml:space="preserve">Riding policies, like having all passengers exit the bus at the end of the line, can dissuade non-destination riding. Agencies can collaborate with social service providers to extend outreach and intervention opportunities (GoTriangle 2025). Loitering rules can be better enforced at terminals and bus stops, and rules of conduct can be imposed and enforced when customers act unruly or disturb other passengers on board. </w:t>
      </w:r>
    </w:p>
    <w:p w14:paraId="60310187" w14:textId="77777777" w:rsidR="002507E4" w:rsidRDefault="002507E4" w:rsidP="002507E4">
      <w:pPr>
        <w:pStyle w:val="Heading2NoNumber"/>
      </w:pPr>
      <w:r>
        <w:t>Future of Fare-free Regional Transit</w:t>
      </w:r>
    </w:p>
    <w:p w14:paraId="531472A1" w14:textId="47FA5B27" w:rsidR="002507E4" w:rsidRDefault="002507E4" w:rsidP="002507E4">
      <w:pPr>
        <w:pStyle w:val="Heading3NoNumber"/>
      </w:pPr>
      <w:r>
        <w:t>Risks</w:t>
      </w:r>
    </w:p>
    <w:p w14:paraId="527E7B7B" w14:textId="77777777" w:rsidR="002507E4" w:rsidRDefault="002507E4" w:rsidP="002507E4">
      <w:pPr>
        <w:pStyle w:val="Heading4NoNumber"/>
      </w:pPr>
      <w:r>
        <w:t>State Funding</w:t>
      </w:r>
    </w:p>
    <w:p w14:paraId="5953F439" w14:textId="0798A8B9" w:rsidR="002507E4" w:rsidRDefault="002507E4" w:rsidP="002507E4">
      <w:pPr>
        <w:pStyle w:val="BodyText"/>
      </w:pPr>
      <w:r>
        <w:t>Starting in the S</w:t>
      </w:r>
      <w:r w:rsidRPr="00EA6A5D">
        <w:t>tate FY</w:t>
      </w:r>
      <w:r w:rsidR="00805EDF">
        <w:t xml:space="preserve"> 20</w:t>
      </w:r>
      <w:r w:rsidRPr="00EA6A5D">
        <w:t>24</w:t>
      </w:r>
      <w:r>
        <w:t xml:space="preserve"> budget, fare-free service was funded with a discretionary grant program appropriated annually and funded with Fair Share Act revenue. The </w:t>
      </w:r>
      <w:r w:rsidR="00805EDF">
        <w:t xml:space="preserve">state FY 2026 </w:t>
      </w:r>
      <w:r>
        <w:t xml:space="preserve">budget amended </w:t>
      </w:r>
      <w:r w:rsidR="0085449D" w:rsidRPr="003F6A99">
        <w:t>Massachusetts General Laws</w:t>
      </w:r>
      <w:r w:rsidR="0085449D">
        <w:t xml:space="preserve"> Chapter </w:t>
      </w:r>
      <w:r>
        <w:t>161B with a mandate for fare-free transit service. The transition from a discretionary program to a statutory funding requirement provides a greater degree of certainty to SRTA that the funds will be available each year; however, the term “subject to appropriation” in the amendment suggests that the funding could be at risk from prolonged budgetary constraints.</w:t>
      </w:r>
    </w:p>
    <w:p w14:paraId="04CD270C" w14:textId="77777777" w:rsidR="002507E4" w:rsidRDefault="002507E4" w:rsidP="002507E4">
      <w:pPr>
        <w:pStyle w:val="Heading4NoNumber"/>
      </w:pPr>
      <w:r>
        <w:t>Federal Compliance</w:t>
      </w:r>
    </w:p>
    <w:p w14:paraId="4D5F9FE5" w14:textId="2E06323B" w:rsidR="002507E4" w:rsidRDefault="002507E4" w:rsidP="002507E4">
      <w:pPr>
        <w:pStyle w:val="BodyText"/>
      </w:pPr>
      <w:r>
        <w:t xml:space="preserve">FTA Circular 4702.1B establishes requirements and guidelines for Title VI of the 1964 Civil Rights Act. Transit providers that operate 50 or more fixed route vehicles in peak service and </w:t>
      </w:r>
      <w:proofErr w:type="gramStart"/>
      <w:r>
        <w:t>are located in</w:t>
      </w:r>
      <w:proofErr w:type="gramEnd"/>
      <w:r>
        <w:t xml:space="preserve"> </w:t>
      </w:r>
      <w:r w:rsidR="00511F8B">
        <w:t>an</w:t>
      </w:r>
      <w:r>
        <w:t xml:space="preserve"> </w:t>
      </w:r>
      <w:r w:rsidR="00D163EE">
        <w:t>urbanized area</w:t>
      </w:r>
      <w:r>
        <w:t xml:space="preserve"> of 200,000 or more in population are required to evaluate fare changes.  This is to ensure there is no disparate impact on racial minorities or disproportionate burden on the low-income population. The requirement applies to any fare change, whether it is an increase or decrease in fare rate, and applies when a fare rate is expected to remain in place for more than six months. </w:t>
      </w:r>
    </w:p>
    <w:p w14:paraId="6885F84B" w14:textId="2414D243" w:rsidR="002507E4" w:rsidRDefault="002507E4" w:rsidP="002507E4">
      <w:pPr>
        <w:pStyle w:val="BodyText"/>
      </w:pPr>
      <w:r>
        <w:lastRenderedPageBreak/>
        <w:t xml:space="preserve">Suspending or eliminating fares is a simple and straightforward analysis since all population groups benefit equally regardless of race or socioeconomic status.  However, increasing or restoring fares can be more complicated.  Protected groups such as the low-income and racial minority populations may experience a disproportionate impact, depending on the specifics of the agency’s Title VI policy and analysis framework. Conducting this analysis is time consuming, as it can involve examining alternatives, and typically requires public hearings. SRTA would have to consider how to maintain compliance with Title VI Fare Equity requirements should funding for fare-free service no longer be available and fares reinstated. </w:t>
      </w:r>
    </w:p>
    <w:p w14:paraId="769348DC" w14:textId="77777777" w:rsidR="002507E4" w:rsidRDefault="002507E4" w:rsidP="002507E4">
      <w:pPr>
        <w:pStyle w:val="Heading4NoNumber"/>
      </w:pPr>
      <w:r>
        <w:t>Fare Equipment State of Good Repair</w:t>
      </w:r>
    </w:p>
    <w:p w14:paraId="0B5F042E" w14:textId="301964A6" w:rsidR="002507E4" w:rsidRDefault="002507E4" w:rsidP="002507E4">
      <w:pPr>
        <w:pStyle w:val="BodyText"/>
      </w:pPr>
      <w:r>
        <w:t xml:space="preserve">SRTA continues to maintain fare collection equipment that is not being used. This maintenance adds costs to operating budgets with no direct benefit to the public or improved operating efficiency. The Scheidt &amp; Bachmann farebox system is now 12 years old. Fare collection equipment has a usable life benchmark of 12 years as set by SRTA. Maintaining equipment that is no longer needed for fare collection and is only used to count passengers is costly and does not produce the same precision passenger counts as an </w:t>
      </w:r>
      <w:r w:rsidR="00116022">
        <w:t>APC</w:t>
      </w:r>
      <w:r>
        <w:t xml:space="preserve"> system.</w:t>
      </w:r>
    </w:p>
    <w:p w14:paraId="57300DAF" w14:textId="554AD604" w:rsidR="002507E4" w:rsidRDefault="002507E4" w:rsidP="002507E4">
      <w:pPr>
        <w:pStyle w:val="BodyText"/>
      </w:pPr>
      <w:r>
        <w:t xml:space="preserve">The amendment to </w:t>
      </w:r>
      <w:r w:rsidR="00EA55A8">
        <w:t xml:space="preserve">Massachusetts General Law </w:t>
      </w:r>
      <w:r>
        <w:t>provides certainty that lost fare revenue will be reimbursed. The risk, however, is that if the state budget is constrained and funds are not appropriated to reimburse lost fare revenue, SRTA will not have the capacity to collect fares once fare collection equipment has been phased out. The timeline for a fare collection system design and implementation can take years. The long lead time means it is unlikely a new system can be deployed between the time fare-free funding is suspended and revenue is needed to maintain a balanced operating budget.</w:t>
      </w:r>
    </w:p>
    <w:p w14:paraId="6989DC85" w14:textId="77777777" w:rsidR="002507E4" w:rsidRDefault="002507E4" w:rsidP="002507E4">
      <w:pPr>
        <w:pStyle w:val="Heading3NoNumber"/>
      </w:pPr>
      <w:r>
        <w:t>Opportunities</w:t>
      </w:r>
    </w:p>
    <w:p w14:paraId="68DDD45F" w14:textId="6CA3F4A6" w:rsidR="002507E4" w:rsidRDefault="002507E4" w:rsidP="002507E4">
      <w:pPr>
        <w:pStyle w:val="BodyText"/>
      </w:pPr>
      <w:r>
        <w:t xml:space="preserve">Fare-free transit benefits social service agencies, school districts, community colleges, four-year colleges and universities, and other community-based organizations that have historically made bulk pass purchases. SRTA had agreements with </w:t>
      </w:r>
      <w:r w:rsidR="00EE4B06">
        <w:t>UMass</w:t>
      </w:r>
      <w:r>
        <w:t xml:space="preserve"> that allowed students to ride for free with their University ID card, and SRTA would bill the University for those rides at a discounted rate monthly. Fare-free transit is cost-saving for these institutions; however, it represents a revenue loss for SRTA</w:t>
      </w:r>
      <w:r w:rsidR="003A548C">
        <w:t>,</w:t>
      </w:r>
      <w:r>
        <w:t xml:space="preserve"> which is offset with </w:t>
      </w:r>
      <w:r w:rsidR="0085449D" w:rsidRPr="003F6A99">
        <w:t>Massachusetts General Laws</w:t>
      </w:r>
      <w:r w:rsidR="0085449D">
        <w:t xml:space="preserve"> Chapter </w:t>
      </w:r>
      <w:r>
        <w:t xml:space="preserve">161B funds. </w:t>
      </w:r>
    </w:p>
    <w:p w14:paraId="21293C98" w14:textId="12DD3876" w:rsidR="002507E4" w:rsidRDefault="002507E4" w:rsidP="002507E4">
      <w:pPr>
        <w:pStyle w:val="BodyText"/>
      </w:pPr>
      <w:r>
        <w:t xml:space="preserve">Opportunities for revenue enhancements to replace farebox collections are limited. High ridership may make advertising space inside the bus, at terminals, and stops more attractive as it is visible to more people. Additional vehicles in service to meet the demands of high ridership may present more opportunities for vehicle exterior advertising space. </w:t>
      </w:r>
    </w:p>
    <w:p w14:paraId="46066544" w14:textId="77777777" w:rsidR="002507E4" w:rsidRDefault="002507E4" w:rsidP="002507E4">
      <w:pPr>
        <w:pStyle w:val="Heading4NoNumber"/>
      </w:pPr>
      <w:r>
        <w:t>Future of Fare-Free Policy</w:t>
      </w:r>
    </w:p>
    <w:p w14:paraId="7E67B791" w14:textId="6E042D63" w:rsidR="002507E4" w:rsidRPr="00131491" w:rsidRDefault="002507E4" w:rsidP="002507E4">
      <w:pPr>
        <w:pStyle w:val="BodyText"/>
      </w:pPr>
      <w:r>
        <w:t>With the passage of the FY</w:t>
      </w:r>
      <w:r w:rsidR="00805EDF">
        <w:t xml:space="preserve"> 20</w:t>
      </w:r>
      <w:r>
        <w:t xml:space="preserve">26 state budget and the changes to </w:t>
      </w:r>
      <w:r w:rsidR="000A0F08" w:rsidRPr="003F6A99">
        <w:t>Massachusetts General Laws</w:t>
      </w:r>
      <w:r w:rsidR="000A0F08">
        <w:t xml:space="preserve"> </w:t>
      </w:r>
      <w:r>
        <w:t xml:space="preserve">Chapter 161B, there is increased certainty in the state policy environment </w:t>
      </w:r>
      <w:proofErr w:type="gramStart"/>
      <w:r>
        <w:t>with regard to</w:t>
      </w:r>
      <w:proofErr w:type="gramEnd"/>
      <w:r>
        <w:t xml:space="preserve"> fare-free regional transit. RTAs around the Commonwealth may choose to make policy and operational decisions that </w:t>
      </w:r>
      <w:r w:rsidRPr="00131491">
        <w:t xml:space="preserve">assume future funding replacement for fare revenue. </w:t>
      </w:r>
    </w:p>
    <w:p w14:paraId="161FA46D" w14:textId="3AD66B03" w:rsidR="00D87EC7" w:rsidRDefault="002507E4" w:rsidP="0088768E">
      <w:pPr>
        <w:pStyle w:val="BodyText"/>
      </w:pPr>
      <w:proofErr w:type="gramStart"/>
      <w:r>
        <w:t>In the event that</w:t>
      </w:r>
      <w:proofErr w:type="gramEnd"/>
      <w:r>
        <w:t xml:space="preserve"> SRTA reinstates fares, SRTA anticipates possibly assessing the previously suspended fare policy. The fare policy update would be consistent with SRTA procedures for fare policy amendment including Board review, peer assessment, market analysis, and public engagement activities. Additionally, SRTA continues to engage with its RTA peers to understand best practices in fare technology and will consider long-term need for fare technology procurement.</w:t>
      </w:r>
    </w:p>
    <w:p w14:paraId="6CE0BED7" w14:textId="77777777" w:rsidR="00D87EC7" w:rsidRDefault="00D87EC7" w:rsidP="0088768E">
      <w:pPr>
        <w:pStyle w:val="BodyText"/>
        <w:sectPr w:rsidR="00D87EC7" w:rsidSect="00F42782">
          <w:headerReference w:type="default" r:id="rId136"/>
          <w:footerReference w:type="default" r:id="rId137"/>
          <w:pgSz w:w="12240" w:h="15840"/>
          <w:pgMar w:top="1134" w:right="1440" w:bottom="851" w:left="1440" w:header="709" w:footer="284" w:gutter="0"/>
          <w:cols w:space="708"/>
          <w:docGrid w:linePitch="360"/>
        </w:sectPr>
      </w:pPr>
    </w:p>
    <w:p w14:paraId="6EF6B680" w14:textId="55F2871B" w:rsidR="00D87EC7" w:rsidRDefault="002B3782" w:rsidP="00D87EC7">
      <w:pPr>
        <w:pStyle w:val="Appendix"/>
      </w:pPr>
      <w:bookmarkStart w:id="529" w:name="_Toc222142697"/>
      <w:r w:rsidRPr="002B3782">
        <w:lastRenderedPageBreak/>
        <w:t>Environmental Policy</w:t>
      </w:r>
      <w:bookmarkEnd w:id="529"/>
    </w:p>
    <w:p w14:paraId="13A8E63F" w14:textId="3FAEDFF5" w:rsidR="00B77863" w:rsidRDefault="00B77863" w:rsidP="00B77863">
      <w:pPr>
        <w:pStyle w:val="BodyText"/>
      </w:pPr>
      <w:r>
        <w:t xml:space="preserve">The Commonwealth of Massachusetts has set ambitious statewide goals regarding environmental quality, as have many of its regions and municipalities. With transportation emissions contributing significantly to statewide greenhouse gas emissions and poor air quality, this </w:t>
      </w:r>
      <w:r w:rsidR="000603BD">
        <w:t xml:space="preserve">appendix </w:t>
      </w:r>
      <w:r>
        <w:t xml:space="preserve">describes efforts to reduce those emissions through technological advancements and initiatives to boost transit ridership. </w:t>
      </w:r>
    </w:p>
    <w:p w14:paraId="5195A972" w14:textId="77777777" w:rsidR="00B77863" w:rsidRDefault="00B77863" w:rsidP="00B77863">
      <w:pPr>
        <w:pStyle w:val="BodyText"/>
      </w:pPr>
      <w:r>
        <w:t xml:space="preserve">The following sections identify RTA activities and the associated supportive policies: </w:t>
      </w:r>
    </w:p>
    <w:p w14:paraId="75925AD8" w14:textId="77777777" w:rsidR="00B77863" w:rsidRDefault="00B77863" w:rsidP="00B77863">
      <w:pPr>
        <w:pStyle w:val="ListBullet"/>
      </w:pPr>
      <w:r w:rsidRPr="00111D77">
        <w:rPr>
          <w:b/>
          <w:bCs/>
        </w:rPr>
        <w:t>Commonwealth policies</w:t>
      </w:r>
      <w:r>
        <w:t xml:space="preserve"> are statewide policies or goals that support specific RTA activities. </w:t>
      </w:r>
    </w:p>
    <w:p w14:paraId="0AB407E8" w14:textId="77777777" w:rsidR="00B77863" w:rsidRDefault="00B77863" w:rsidP="00B77863">
      <w:pPr>
        <w:pStyle w:val="ListBullet"/>
      </w:pPr>
      <w:r w:rsidRPr="001E4ECA">
        <w:rPr>
          <w:b/>
          <w:bCs/>
        </w:rPr>
        <w:t>Regional policies</w:t>
      </w:r>
      <w:r w:rsidRPr="00EC6CF6">
        <w:t xml:space="preserve"> are any climate action plans established by Regional Planning Agencies if those plans include transportation goals, targets, or actions.</w:t>
      </w:r>
      <w:r>
        <w:t xml:space="preserve"> </w:t>
      </w:r>
    </w:p>
    <w:p w14:paraId="13AFFA75" w14:textId="2EE1D07A" w:rsidR="00B77863" w:rsidRDefault="00B77863" w:rsidP="00B77863">
      <w:pPr>
        <w:pStyle w:val="BodyText"/>
      </w:pPr>
      <w:r>
        <w:t>RTA-specific goals and studies are another important source of information supporting specific RTA actions regarding environmental quality. Together, the statewide</w:t>
      </w:r>
      <w:r w:rsidR="00883788">
        <w:t xml:space="preserve"> and</w:t>
      </w:r>
      <w:r>
        <w:t xml:space="preserve"> regional policy context should help to inform decision making and goals contained within this </w:t>
      </w:r>
      <w:r w:rsidR="000603BD">
        <w:t>five</w:t>
      </w:r>
      <w:r>
        <w:t>-year CRTP.</w:t>
      </w:r>
    </w:p>
    <w:p w14:paraId="61281B04" w14:textId="77777777" w:rsidR="00B77863" w:rsidRDefault="00B77863" w:rsidP="00B77863">
      <w:pPr>
        <w:pStyle w:val="Heading2NoNumber"/>
      </w:pPr>
      <w:r>
        <w:t>Foundational Environmental Policies</w:t>
      </w:r>
    </w:p>
    <w:p w14:paraId="5AA1515A" w14:textId="77777777" w:rsidR="00B77863" w:rsidRPr="001E4ECA" w:rsidRDefault="00B77863" w:rsidP="00B77863">
      <w:pPr>
        <w:pStyle w:val="BodyText"/>
      </w:pPr>
      <w:r>
        <w:t xml:space="preserve">There are several foundational Commonwealth policies that set the stage for greenhouse gas emissions reduction from the transportation sector. These policies may support numerous RTA activities as they relate to greenhouse gas emissions reduction, given the alignment between emissions reductions and maximizing transit ridership, serving transit-oriented places, and installing green energy infrastructure. </w:t>
      </w:r>
    </w:p>
    <w:p w14:paraId="79BACEEC" w14:textId="7FF44EA3" w:rsidR="00B77863" w:rsidRDefault="00B77863" w:rsidP="00B77863">
      <w:pPr>
        <w:pStyle w:val="ListBullet"/>
      </w:pPr>
      <w:r>
        <w:rPr>
          <w:b/>
          <w:bCs/>
        </w:rPr>
        <w:t xml:space="preserve">Global Warming Solutions Act: </w:t>
      </w:r>
      <w:r>
        <w:t xml:space="preserve">Signed into law in August 2008, this act required the </w:t>
      </w:r>
      <w:r w:rsidR="000603BD">
        <w:t xml:space="preserve">Massachusetts </w:t>
      </w:r>
      <w:r>
        <w:t>Executive Office of Energy and Environmental Affairs to set economy-wide greenhouse gas emissions reduction goals, including for transportation, to achieve between a 10</w:t>
      </w:r>
      <w:r w:rsidR="00726B3F">
        <w:t> </w:t>
      </w:r>
      <w:r>
        <w:t>percent and 25</w:t>
      </w:r>
      <w:r w:rsidR="00726B3F">
        <w:t> </w:t>
      </w:r>
      <w:r>
        <w:t>percent reduction below statewide 1990 levels by 2020 and at least 80</w:t>
      </w:r>
      <w:r w:rsidR="00726B3F">
        <w:t> </w:t>
      </w:r>
      <w:r>
        <w:t>percent reduction below statewide 1990 levels by 2050</w:t>
      </w:r>
      <w:r w:rsidR="00897E46">
        <w:t xml:space="preserve"> (</w:t>
      </w:r>
      <w:r w:rsidR="00567702" w:rsidRPr="00327424">
        <w:t>Commonwealth of Massachusetts</w:t>
      </w:r>
      <w:r w:rsidR="00567702" w:rsidRPr="00E03B5F">
        <w:t xml:space="preserve"> 2008</w:t>
      </w:r>
      <w:r w:rsidR="00567702">
        <w:t>b</w:t>
      </w:r>
      <w:r w:rsidR="00897E46">
        <w:t>)</w:t>
      </w:r>
      <w:r>
        <w:t>.</w:t>
      </w:r>
    </w:p>
    <w:p w14:paraId="0EA11CCA" w14:textId="7D7DE46D" w:rsidR="00B77863" w:rsidRDefault="00B77863" w:rsidP="00B77863">
      <w:pPr>
        <w:pStyle w:val="ListBullet"/>
      </w:pPr>
      <w:r w:rsidRPr="001E4ECA">
        <w:rPr>
          <w:b/>
          <w:bCs/>
        </w:rPr>
        <w:t>Commission o</w:t>
      </w:r>
      <w:r>
        <w:rPr>
          <w:b/>
          <w:bCs/>
        </w:rPr>
        <w:t>n</w:t>
      </w:r>
      <w:r w:rsidRPr="001E4ECA">
        <w:rPr>
          <w:b/>
          <w:bCs/>
        </w:rPr>
        <w:t xml:space="preserve"> the Future of Transportation in the Commonwealth</w:t>
      </w:r>
      <w:r w:rsidRPr="001E4ECA">
        <w:t>: Established by E</w:t>
      </w:r>
      <w:r>
        <w:t xml:space="preserve">xecutive </w:t>
      </w:r>
      <w:r w:rsidRPr="001E4ECA">
        <w:t>O</w:t>
      </w:r>
      <w:r>
        <w:t>rder</w:t>
      </w:r>
      <w:r w:rsidRPr="001E4ECA">
        <w:t xml:space="preserve"> 579, this commission developed multiple recommendations related to reducing </w:t>
      </w:r>
      <w:r>
        <w:t>greenhouse gas</w:t>
      </w:r>
      <w:r w:rsidRPr="001E4ECA">
        <w:t xml:space="preserve"> emissions and promoting energy efficiency</w:t>
      </w:r>
      <w:r>
        <w:t xml:space="preserve"> (Baker 2018).</w:t>
      </w:r>
    </w:p>
    <w:p w14:paraId="55DA17F8" w14:textId="3F355CCF" w:rsidR="00B77863" w:rsidRDefault="00B77863" w:rsidP="00B77863">
      <w:pPr>
        <w:pStyle w:val="ListBullet"/>
      </w:pPr>
      <w:r>
        <w:rPr>
          <w:b/>
          <w:bCs/>
        </w:rPr>
        <w:t xml:space="preserve">2050 Decarbonization Roadmap: </w:t>
      </w:r>
      <w:r>
        <w:t>Published in December 2020, the R</w:t>
      </w:r>
      <w:r w:rsidRPr="001E4ECA">
        <w:t>oadmap</w:t>
      </w:r>
      <w:r>
        <w:t xml:space="preserve"> is a result of a </w:t>
      </w:r>
      <w:r w:rsidR="00D3232C">
        <w:t xml:space="preserve">Massachusetts Executive Office of Energy and Environmental Affairs </w:t>
      </w:r>
      <w:r>
        <w:t>planning process to identify cost-effective and equitable strategies for Massachusetts to reach its goal of 85</w:t>
      </w:r>
      <w:r w:rsidR="00726B3F">
        <w:t> </w:t>
      </w:r>
      <w:r>
        <w:t>percent greenhouse gas emissions reduction by 2050 and achieving net zero emissions (</w:t>
      </w:r>
      <w:r w:rsidR="006646EC" w:rsidRPr="00327424">
        <w:t>Commonwealth of Massachusetts</w:t>
      </w:r>
      <w:r w:rsidR="006646EC" w:rsidRPr="00C200CD">
        <w:t xml:space="preserve"> 2020</w:t>
      </w:r>
      <w:r>
        <w:t xml:space="preserve">). </w:t>
      </w:r>
    </w:p>
    <w:p w14:paraId="2AD673D7" w14:textId="7B9C6BD8" w:rsidR="00B77863" w:rsidRDefault="00B77863" w:rsidP="00B77863">
      <w:pPr>
        <w:pStyle w:val="ListBullet"/>
      </w:pPr>
      <w:r w:rsidRPr="00C06515">
        <w:rPr>
          <w:b/>
          <w:bCs/>
        </w:rPr>
        <w:t>Clean Energy and Climate Plan for 2050</w:t>
      </w:r>
      <w:r>
        <w:rPr>
          <w:b/>
          <w:bCs/>
        </w:rPr>
        <w:t xml:space="preserve">: </w:t>
      </w:r>
      <w:r>
        <w:t>Released in 2022, this plan represents Commonwealth policies and strategies to reach net zero in 2050 (</w:t>
      </w:r>
      <w:r w:rsidR="001F0BE1" w:rsidRPr="00327424">
        <w:t>Commonwealth of Massachusetts</w:t>
      </w:r>
      <w:r w:rsidR="001F0BE1" w:rsidRPr="00C200CD">
        <w:t>. 2022</w:t>
      </w:r>
      <w:r>
        <w:t>).</w:t>
      </w:r>
    </w:p>
    <w:p w14:paraId="0026C46B" w14:textId="035993CD" w:rsidR="00B77863" w:rsidRDefault="00B77863" w:rsidP="00B77863">
      <w:pPr>
        <w:pStyle w:val="ListBullet"/>
      </w:pPr>
      <w:r w:rsidRPr="00C06515">
        <w:rPr>
          <w:b/>
          <w:bCs/>
        </w:rPr>
        <w:t>Green Communities Act</w:t>
      </w:r>
      <w:r>
        <w:rPr>
          <w:b/>
          <w:bCs/>
        </w:rPr>
        <w:t xml:space="preserve">: </w:t>
      </w:r>
      <w:r>
        <w:t>Signed in 2008, this act expanded energy efficiency, supported the development of renewable energy resources, created a greener state building code, and created the Green Communities Program (</w:t>
      </w:r>
      <w:r w:rsidR="00E40FBF" w:rsidRPr="00327424">
        <w:t>Commonwealth of Massachusetts</w:t>
      </w:r>
      <w:r w:rsidR="00E40FBF">
        <w:t xml:space="preserve"> </w:t>
      </w:r>
      <w:r w:rsidR="00E40FBF" w:rsidRPr="001E41BC">
        <w:t>2008</w:t>
      </w:r>
      <w:r w:rsidR="00E40FBF">
        <w:t>a</w:t>
      </w:r>
      <w:r>
        <w:t>).</w:t>
      </w:r>
    </w:p>
    <w:p w14:paraId="6A49F105" w14:textId="64C27F03" w:rsidR="00B77863" w:rsidRDefault="00B77863" w:rsidP="00B77863">
      <w:pPr>
        <w:pStyle w:val="ListBullet"/>
      </w:pPr>
      <w:r>
        <w:rPr>
          <w:b/>
          <w:bCs/>
        </w:rPr>
        <w:t xml:space="preserve">Beyond Mobility: </w:t>
      </w:r>
      <w:r>
        <w:t xml:space="preserve">The statewide long-range transportation plan, published in 2024, lays out </w:t>
      </w:r>
      <w:proofErr w:type="gramStart"/>
      <w:r>
        <w:t>a number of</w:t>
      </w:r>
      <w:proofErr w:type="gramEnd"/>
      <w:r>
        <w:t xml:space="preserve"> actions to be undertaken by MassDOT, several of which focus on </w:t>
      </w:r>
      <w:r>
        <w:lastRenderedPageBreak/>
        <w:t>reducing greenhouse gas emissions from the transportation sector (</w:t>
      </w:r>
      <w:r w:rsidR="00321A8F" w:rsidRPr="00327424">
        <w:t>Commonwealth of Massachusetts</w:t>
      </w:r>
      <w:r w:rsidR="00321A8F" w:rsidRPr="00924441">
        <w:t xml:space="preserve"> 2024</w:t>
      </w:r>
      <w:r w:rsidR="00321A8F">
        <w:t>a</w:t>
      </w:r>
      <w:r>
        <w:t>).</w:t>
      </w:r>
    </w:p>
    <w:p w14:paraId="31B036D8" w14:textId="7B3E0882" w:rsidR="00B77863" w:rsidRPr="00E66B34" w:rsidRDefault="00B77863" w:rsidP="00B77863">
      <w:pPr>
        <w:pStyle w:val="ListBullet"/>
        <w:rPr>
          <w:b/>
          <w:bCs/>
        </w:rPr>
      </w:pPr>
      <w:r w:rsidRPr="002B30BF">
        <w:rPr>
          <w:b/>
          <w:bCs/>
        </w:rPr>
        <w:t>2025 SRPEDD Regional Resilience Plan</w:t>
      </w:r>
      <w:r>
        <w:rPr>
          <w:b/>
          <w:bCs/>
        </w:rPr>
        <w:t xml:space="preserve">: </w:t>
      </w:r>
      <w:r>
        <w:t xml:space="preserve">The region’s MPO, Southeastern Regional Planning and Econmic Development District (SRPEDD), is currently updating its Regional Resistence Plan. The latest draft </w:t>
      </w:r>
      <w:r w:rsidRPr="00F702BC">
        <w:t xml:space="preserve">focuses on building environmental, </w:t>
      </w:r>
      <w:r w:rsidRPr="00E66B34">
        <w:t>economic, and social resilience across Southeastern Massachusetts</w:t>
      </w:r>
      <w:r>
        <w:t xml:space="preserve"> (SRPEDD 2025).</w:t>
      </w:r>
    </w:p>
    <w:p w14:paraId="5034BF27" w14:textId="63AC3237" w:rsidR="00B77863" w:rsidRPr="00E66B34" w:rsidRDefault="00B77863" w:rsidP="00B77863">
      <w:pPr>
        <w:pStyle w:val="ListBullet"/>
        <w:rPr>
          <w:b/>
          <w:bCs/>
        </w:rPr>
      </w:pPr>
      <w:r w:rsidRPr="00E66B34">
        <w:rPr>
          <w:b/>
          <w:bCs/>
        </w:rPr>
        <w:t>NB Resilient</w:t>
      </w:r>
      <w:r>
        <w:rPr>
          <w:b/>
          <w:bCs/>
        </w:rPr>
        <w:t xml:space="preserve">: </w:t>
      </w:r>
      <w:r w:rsidRPr="00DE3B6A">
        <w:t>The city of New</w:t>
      </w:r>
      <w:r>
        <w:t xml:space="preserve"> Bedford’s Plan for community climate action and resilience, NB Resilience, is </w:t>
      </w:r>
      <w:r w:rsidRPr="006F1290">
        <w:t>a comprehensive strategy designed to enhance the resilience of New Bedford against climate change impacts</w:t>
      </w:r>
      <w:r>
        <w:t xml:space="preserve"> (City of New Bedford 2020)</w:t>
      </w:r>
      <w:r w:rsidR="008E5E3D">
        <w:t>.</w:t>
      </w:r>
    </w:p>
    <w:p w14:paraId="12962E56" w14:textId="77777777" w:rsidR="00B77863" w:rsidRDefault="00B77863" w:rsidP="00B77863">
      <w:pPr>
        <w:pStyle w:val="Heading2NoNumber"/>
      </w:pPr>
      <w:r>
        <w:t xml:space="preserve">Maximizing Transit Ridership </w:t>
      </w:r>
    </w:p>
    <w:p w14:paraId="267C53B0" w14:textId="77777777" w:rsidR="00B77863" w:rsidRPr="00C47981" w:rsidRDefault="00B77863" w:rsidP="00B77863">
      <w:pPr>
        <w:pStyle w:val="Heading3NoNumber"/>
      </w:pPr>
      <w:r>
        <w:t>Commonwealth Efforts</w:t>
      </w:r>
    </w:p>
    <w:p w14:paraId="0AA3547E" w14:textId="77777777" w:rsidR="00B77863" w:rsidRPr="00D51D2D" w:rsidRDefault="00B77863" w:rsidP="00B77863">
      <w:pPr>
        <w:pStyle w:val="BodyText"/>
      </w:pPr>
      <w:r>
        <w:t xml:space="preserve">A key method of reducing environmental impacts from the transportation sector is to increase transit ridership, particularly if it shifts people from single-occupancy vehicles into a comparatively efficient transit bus. There have been multiple efforts undertaken at the statewide level to achieve greater RTA ridership: </w:t>
      </w:r>
    </w:p>
    <w:p w14:paraId="36ED192D" w14:textId="30A8DCCB" w:rsidR="00B77863" w:rsidRDefault="00B77863" w:rsidP="00B77863">
      <w:pPr>
        <w:pStyle w:val="ListBullet"/>
      </w:pPr>
      <w:r w:rsidRPr="001E4ECA">
        <w:rPr>
          <w:b/>
          <w:bCs/>
        </w:rPr>
        <w:t>Funding for Fare-Free Service</w:t>
      </w:r>
      <w:r>
        <w:t xml:space="preserve">: After a $15 million pilot for fare-free RTA transit in FY 2024, </w:t>
      </w:r>
      <w:r w:rsidR="008E5E3D" w:rsidRPr="00E66B34">
        <w:t>Massachusetts</w:t>
      </w:r>
      <w:r w:rsidR="008E5E3D">
        <w:t xml:space="preserve"> </w:t>
      </w:r>
      <w:r>
        <w:t>approved funding in its FY 2025 budget granting $30 million to 13 RTAs to provide year-round, fare</w:t>
      </w:r>
      <w:r w:rsidR="00EA3C68">
        <w:t>-</w:t>
      </w:r>
      <w:r>
        <w:t>free service (MassDOT 2024</w:t>
      </w:r>
      <w:r w:rsidR="002339A0">
        <w:t>b</w:t>
      </w:r>
      <w:r>
        <w:t>).</w:t>
      </w:r>
    </w:p>
    <w:p w14:paraId="40EB9E0D" w14:textId="3F9D2FCB" w:rsidR="00B77863" w:rsidRDefault="00B77863" w:rsidP="00B77863">
      <w:pPr>
        <w:pStyle w:val="ListBullet"/>
      </w:pPr>
      <w:r w:rsidRPr="001E4ECA">
        <w:rPr>
          <w:b/>
          <w:bCs/>
        </w:rPr>
        <w:t>Coordination of Service Providers</w:t>
      </w:r>
      <w:r>
        <w:t>: MassDOT provides a toolkit on coordinating service providers to maximize mobility, increase ridership, and serve riders more efficiently. The toolkit includes case studies, ways to get involved, and Coordinated Human Service Transportation Plans developed by Regional Planning Agencies (</w:t>
      </w:r>
      <w:r w:rsidR="00B84F29" w:rsidRPr="00327424">
        <w:t>Commonwealth of Massachusetts</w:t>
      </w:r>
      <w:r w:rsidR="00B84F29" w:rsidRPr="00A00E73">
        <w:t xml:space="preserve"> 2025</w:t>
      </w:r>
      <w:r w:rsidR="00B84F29">
        <w:t>c</w:t>
      </w:r>
      <w:r>
        <w:t>).</w:t>
      </w:r>
    </w:p>
    <w:p w14:paraId="2A1B363C" w14:textId="20E9A3BC" w:rsidR="00B77863" w:rsidRDefault="00B77863" w:rsidP="00B77863">
      <w:pPr>
        <w:pStyle w:val="ListBullet"/>
      </w:pPr>
      <w:r w:rsidRPr="001E4ECA">
        <w:rPr>
          <w:b/>
          <w:bCs/>
        </w:rPr>
        <w:t>Mobility Management</w:t>
      </w:r>
      <w:r>
        <w:t xml:space="preserve">: MassMobility is a MassDOT initiative </w:t>
      </w:r>
      <w:r w:rsidR="008E5E3D">
        <w:t>that</w:t>
      </w:r>
      <w:r>
        <w:t xml:space="preserve"> aims to increase mobility for those who lack transportation access, including </w:t>
      </w:r>
      <w:r w:rsidR="00564EE5">
        <w:t>older adults</w:t>
      </w:r>
      <w:r>
        <w:t>, people with disabilities, veterans, and low-income commuters (</w:t>
      </w:r>
      <w:r w:rsidR="004212A6" w:rsidRPr="00327424">
        <w:t>Commonwealth of Massachusetts</w:t>
      </w:r>
      <w:r w:rsidR="004212A6" w:rsidRPr="00A00E73">
        <w:t xml:space="preserve"> 2025</w:t>
      </w:r>
      <w:r w:rsidR="004212A6">
        <w:t>d</w:t>
      </w:r>
      <w:r>
        <w:t>).</w:t>
      </w:r>
    </w:p>
    <w:p w14:paraId="70FC69A5" w14:textId="0285FF1E" w:rsidR="00B77863" w:rsidRPr="001E4ECA" w:rsidRDefault="00B77863" w:rsidP="00B77863">
      <w:pPr>
        <w:pStyle w:val="ListBullet"/>
      </w:pPr>
      <w:r>
        <w:rPr>
          <w:b/>
          <w:bCs/>
        </w:rPr>
        <w:t>Regional Transit Innovation Grant</w:t>
      </w:r>
      <w:r>
        <w:t>: MassDOT has provided grants that provide funding to transit providers for innovative projects. Eligible projects enhance or expand existing service, provide innovative transit service, improve connectivity of rural areas and between regional transit service areas, or support electrification (</w:t>
      </w:r>
      <w:r w:rsidR="00CC5C36" w:rsidRPr="00327424">
        <w:t>Commonwealth of Massachusetts</w:t>
      </w:r>
      <w:r w:rsidR="00CC5C36" w:rsidRPr="00EA28B2">
        <w:t xml:space="preserve"> 2024</w:t>
      </w:r>
      <w:r w:rsidR="00CC5C36">
        <w:t>b</w:t>
      </w:r>
      <w:r>
        <w:rPr>
          <w:i/>
          <w:iCs/>
        </w:rPr>
        <w:t>)</w:t>
      </w:r>
      <w:r>
        <w:t>.</w:t>
      </w:r>
    </w:p>
    <w:p w14:paraId="1E6DD495" w14:textId="4EED8D78" w:rsidR="00B77863" w:rsidRDefault="00B77863" w:rsidP="00B77863">
      <w:pPr>
        <w:pStyle w:val="ListBullet"/>
      </w:pPr>
      <w:r w:rsidRPr="000C788A">
        <w:rPr>
          <w:b/>
          <w:bCs/>
        </w:rPr>
        <w:t xml:space="preserve">310 </w:t>
      </w:r>
      <w:r w:rsidR="00C05262" w:rsidRPr="00C05262">
        <w:rPr>
          <w:b/>
          <w:bCs/>
        </w:rPr>
        <w:t>Code of Massachusetts Regulations</w:t>
      </w:r>
      <w:r w:rsidR="00C05262" w:rsidRPr="00C05262" w:rsidDel="00C05262">
        <w:rPr>
          <w:b/>
          <w:bCs/>
        </w:rPr>
        <w:t xml:space="preserve"> </w:t>
      </w:r>
      <w:r w:rsidRPr="000C788A">
        <w:rPr>
          <w:b/>
          <w:bCs/>
        </w:rPr>
        <w:t>60.05, Global Warming Solutions Act Requirements for Transportation</w:t>
      </w:r>
      <w:r>
        <w:t xml:space="preserve">: Includes requirements that support maximizing transit ridership and may be an effective tool for RTAs who are working to increase ridership in communities that they serve. </w:t>
      </w:r>
    </w:p>
    <w:p w14:paraId="7681127F" w14:textId="77777777" w:rsidR="00B77863" w:rsidRPr="008C00A1" w:rsidRDefault="00B77863" w:rsidP="00B77863">
      <w:pPr>
        <w:pStyle w:val="Heading3NoNumber"/>
      </w:pPr>
      <w:r w:rsidRPr="008C00A1">
        <w:t>Regional Efforts</w:t>
      </w:r>
    </w:p>
    <w:p w14:paraId="50AF7F15" w14:textId="624FD6DB" w:rsidR="00B77863" w:rsidRPr="006C64D2" w:rsidRDefault="00B77863" w:rsidP="00B77863">
      <w:pPr>
        <w:pStyle w:val="BodyText"/>
      </w:pPr>
      <w:r w:rsidRPr="003655D3">
        <w:t xml:space="preserve">The 2025 </w:t>
      </w:r>
      <w:r>
        <w:t xml:space="preserve">Draft </w:t>
      </w:r>
      <w:r w:rsidRPr="003655D3">
        <w:t>SRPEDD Regional Resilience Plan</w:t>
      </w:r>
      <w:r>
        <w:t xml:space="preserve"> </w:t>
      </w:r>
      <w:r w:rsidRPr="00F702BC">
        <w:t>prioritizes maximizing public transit use</w:t>
      </w:r>
      <w:r>
        <w:t xml:space="preserve"> and </w:t>
      </w:r>
      <w:r w:rsidRPr="00F702BC">
        <w:t>reduc</w:t>
      </w:r>
      <w:r>
        <w:t>ing</w:t>
      </w:r>
      <w:r w:rsidRPr="00F702BC">
        <w:t xml:space="preserve"> reliance on single-occupancy vehicles</w:t>
      </w:r>
      <w:r>
        <w:t xml:space="preserve"> (SRPEDD 2025). For New Bedford specifically, NB Resilient </w:t>
      </w:r>
      <w:r w:rsidRPr="00580C5F">
        <w:t xml:space="preserve">aims to allocate resources to a multimodal master plan that </w:t>
      </w:r>
      <w:r>
        <w:t xml:space="preserve">will </w:t>
      </w:r>
      <w:r w:rsidRPr="00580C5F">
        <w:t xml:space="preserve">enhance </w:t>
      </w:r>
      <w:r>
        <w:t>safety</w:t>
      </w:r>
      <w:r w:rsidRPr="00580C5F">
        <w:t xml:space="preserve"> and access to non-motorized transportation and connections to public transit</w:t>
      </w:r>
      <w:r>
        <w:t xml:space="preserve"> with the intent to </w:t>
      </w:r>
      <w:r w:rsidRPr="00580C5F">
        <w:t>increas</w:t>
      </w:r>
      <w:r>
        <w:t>e</w:t>
      </w:r>
      <w:r w:rsidRPr="00580C5F">
        <w:t xml:space="preserve"> the ease of public transportation connections</w:t>
      </w:r>
      <w:r>
        <w:t xml:space="preserve"> (</w:t>
      </w:r>
      <w:r w:rsidRPr="009A1ACE">
        <w:t>City of New Bedford 2020</w:t>
      </w:r>
      <w:r>
        <w:t>)</w:t>
      </w:r>
      <w:r w:rsidRPr="009A1ACE">
        <w:t>.</w:t>
      </w:r>
    </w:p>
    <w:p w14:paraId="77AB26A9" w14:textId="77777777" w:rsidR="00B77863" w:rsidRDefault="00B77863" w:rsidP="00B77863">
      <w:pPr>
        <w:pStyle w:val="Heading2NoNumber"/>
      </w:pPr>
      <w:r>
        <w:lastRenderedPageBreak/>
        <w:t>Serving Transit-Oriented and Transit-Dependent Places</w:t>
      </w:r>
    </w:p>
    <w:p w14:paraId="7BF72005" w14:textId="77777777" w:rsidR="00B77863" w:rsidRDefault="00B77863" w:rsidP="00B77863">
      <w:pPr>
        <w:pStyle w:val="Heading3NoNumber"/>
      </w:pPr>
      <w:r w:rsidRPr="007C77C7">
        <w:t xml:space="preserve">Commonwealth </w:t>
      </w:r>
      <w:r>
        <w:t>Efforts</w:t>
      </w:r>
    </w:p>
    <w:p w14:paraId="52945F1E" w14:textId="41BA1CB5" w:rsidR="00B77863" w:rsidRPr="00A547C8" w:rsidRDefault="00B77863" w:rsidP="00B77863">
      <w:pPr>
        <w:pStyle w:val="BodyText"/>
      </w:pPr>
      <w:r>
        <w:t xml:space="preserve">There are several statewide initiatives to support the development of transit-oriented places and focus transit service on those places </w:t>
      </w:r>
      <w:r w:rsidR="00263026">
        <w:t xml:space="preserve">that </w:t>
      </w:r>
      <w:r>
        <w:t xml:space="preserve">are most dependent on public transportation. </w:t>
      </w:r>
    </w:p>
    <w:p w14:paraId="2111F31E" w14:textId="276D6A48" w:rsidR="00B77863" w:rsidRDefault="00B77863" w:rsidP="00B77863">
      <w:pPr>
        <w:pStyle w:val="ListBullet"/>
      </w:pPr>
      <w:r w:rsidRPr="000C788A">
        <w:rPr>
          <w:b/>
          <w:bCs/>
        </w:rPr>
        <w:t>Massachusetts Chapter 40R, or The Smart Growth Zoning Overlay District Act, Chapter 249 of the Acts of 2004</w:t>
      </w:r>
      <w:r>
        <w:t xml:space="preserve">: Encourages dense residential and mixed-use development through “smart growth” zoning districts. The </w:t>
      </w:r>
      <w:r w:rsidRPr="00F159E3">
        <w:t>goal</w:t>
      </w:r>
      <w:r>
        <w:t xml:space="preserve"> is to increase housing supply by increasing the amount of land zoned for dense housing, including a high percentage of the affordable housing units that would  be located near transit stations. Communities are eligible for Chapter 40R payments and other financial incentives upon state review and approval of a local overlay district (</w:t>
      </w:r>
      <w:r w:rsidR="000E5785" w:rsidRPr="00327424">
        <w:t>Commonwealth of Massachusetts</w:t>
      </w:r>
      <w:r w:rsidR="000E5785" w:rsidRPr="00D45FC8">
        <w:t>. 2025</w:t>
      </w:r>
      <w:r w:rsidR="000E5785">
        <w:t>b</w:t>
      </w:r>
      <w:r>
        <w:t xml:space="preserve">). </w:t>
      </w:r>
    </w:p>
    <w:p w14:paraId="48A88AFB" w14:textId="6B9B86D7" w:rsidR="00B77863" w:rsidRDefault="00B77863" w:rsidP="00B77863">
      <w:pPr>
        <w:pStyle w:val="ListBullet"/>
      </w:pPr>
      <w:r w:rsidRPr="000C788A">
        <w:rPr>
          <w:b/>
          <w:bCs/>
        </w:rPr>
        <w:t xml:space="preserve">Section 3A of </w:t>
      </w:r>
      <w:r w:rsidR="00C05262">
        <w:rPr>
          <w:b/>
          <w:bCs/>
        </w:rPr>
        <w:t>Massachusetts General Laws</w:t>
      </w:r>
      <w:r w:rsidR="00C05262" w:rsidRPr="000C788A">
        <w:rPr>
          <w:b/>
          <w:bCs/>
        </w:rPr>
        <w:t xml:space="preserve"> </w:t>
      </w:r>
      <w:r w:rsidRPr="000C788A">
        <w:rPr>
          <w:b/>
          <w:bCs/>
        </w:rPr>
        <w:t>c.40A, also known as the MBTA Communities Law</w:t>
      </w:r>
      <w:r>
        <w:t>: The goal of this law is to create zoning that encourages the development of housing in areas served by MBTA rapid transit (</w:t>
      </w:r>
      <w:r w:rsidR="0024015B" w:rsidRPr="00327424">
        <w:t>Commonwealth of Massachusetts</w:t>
      </w:r>
      <w:r w:rsidR="0024015B" w:rsidRPr="00876FCE">
        <w:t xml:space="preserve"> 2025</w:t>
      </w:r>
      <w:r w:rsidR="0024015B">
        <w:t>e</w:t>
      </w:r>
      <w:r>
        <w:rPr>
          <w:i/>
          <w:iCs/>
        </w:rPr>
        <w:t>)</w:t>
      </w:r>
      <w:r>
        <w:t xml:space="preserve">. Given the overlap between RTA and MBTA rapid transit-served areas, as housing developments come to those areas targeted by the law, RTAs may consider enhancing complementary fixed route service depending on the context and need. </w:t>
      </w:r>
    </w:p>
    <w:p w14:paraId="04E8AB29" w14:textId="77777777" w:rsidR="00B77863" w:rsidRDefault="00B77863" w:rsidP="00B77863">
      <w:pPr>
        <w:pStyle w:val="Heading3NoNumber"/>
      </w:pPr>
      <w:r>
        <w:t>Regional Efforts</w:t>
      </w:r>
    </w:p>
    <w:p w14:paraId="6CFAED8D" w14:textId="77777777" w:rsidR="00B77863" w:rsidRDefault="00B77863" w:rsidP="00B77863">
      <w:pPr>
        <w:pStyle w:val="BodyText"/>
      </w:pPr>
      <w:r w:rsidRPr="007628A0">
        <w:t xml:space="preserve">SRPEDD’s Draft 2025 Regional Resilience Plan calls to enhance and expand local pedestrian and bicycle networks through collaboration with communities (SRPEDD 2025). </w:t>
      </w:r>
    </w:p>
    <w:p w14:paraId="71783A1F" w14:textId="2B6EF5E5" w:rsidR="00B77863" w:rsidRPr="001E4ECA" w:rsidRDefault="00B77863" w:rsidP="00B77863">
      <w:pPr>
        <w:pStyle w:val="BodyText"/>
        <w:rPr>
          <w:highlight w:val="yellow"/>
        </w:rPr>
      </w:pPr>
      <w:r w:rsidRPr="007628A0">
        <w:t xml:space="preserve">NB Resilience </w:t>
      </w:r>
      <w:r>
        <w:t>also</w:t>
      </w:r>
      <w:r w:rsidRPr="007628A0">
        <w:t xml:space="preserve"> includes actions to promote sustainable land development and redevelopment</w:t>
      </w:r>
      <w:r>
        <w:t xml:space="preserve">. </w:t>
      </w:r>
      <w:r w:rsidRPr="007628A0">
        <w:t>This is part of a broader strategy to reduce greenhouse gas emissions by encouraging transit-oriented development, more accessible bike routes, increased walkability, and dense neighborhoods</w:t>
      </w:r>
      <w:r>
        <w:t xml:space="preserve"> (</w:t>
      </w:r>
      <w:r w:rsidRPr="009A1ACE">
        <w:t>City of New Bedford 2020</w:t>
      </w:r>
      <w:r>
        <w:t>)</w:t>
      </w:r>
      <w:r w:rsidRPr="009A1ACE">
        <w:t>.</w:t>
      </w:r>
    </w:p>
    <w:p w14:paraId="2C5AB9DD" w14:textId="77777777" w:rsidR="00B77863" w:rsidRPr="008C00A1" w:rsidRDefault="00B77863" w:rsidP="00B77863">
      <w:pPr>
        <w:pStyle w:val="Heading2NoNumber"/>
      </w:pPr>
      <w:r w:rsidRPr="008C00A1">
        <w:t>Vehicle Emission Reductions</w:t>
      </w:r>
    </w:p>
    <w:p w14:paraId="2F991DD7" w14:textId="77777777" w:rsidR="00B77863" w:rsidRPr="008C00A1" w:rsidRDefault="00B77863" w:rsidP="00B77863">
      <w:pPr>
        <w:pStyle w:val="Heading3NoNumber"/>
      </w:pPr>
      <w:r w:rsidRPr="008C00A1">
        <w:t>Commonwealth Efforts</w:t>
      </w:r>
    </w:p>
    <w:p w14:paraId="201A90AE" w14:textId="77777777" w:rsidR="00B77863" w:rsidRPr="008C00A1" w:rsidRDefault="00B77863" w:rsidP="00B77863">
      <w:pPr>
        <w:pStyle w:val="BodyText"/>
      </w:pPr>
      <w:r w:rsidRPr="008C00A1">
        <w:t xml:space="preserve">The Commonwealth has provided policy and funding support for the transition of public transportation vehicles to zero-emission forms of propulsion. This complements </w:t>
      </w:r>
      <w:r>
        <w:t>S</w:t>
      </w:r>
      <w:r w:rsidRPr="008C00A1">
        <w:t xml:space="preserve">RTA’s efforts to incorporate low- and zero-emission vehicles into </w:t>
      </w:r>
      <w:r>
        <w:t>its</w:t>
      </w:r>
      <w:r w:rsidRPr="008C00A1">
        <w:t xml:space="preserve"> fleet. </w:t>
      </w:r>
    </w:p>
    <w:p w14:paraId="362D394E" w14:textId="329233C4" w:rsidR="00B77863" w:rsidRPr="008C00A1" w:rsidRDefault="00B77863" w:rsidP="00B77863">
      <w:pPr>
        <w:pStyle w:val="ListBullet"/>
      </w:pPr>
      <w:r w:rsidRPr="008C00A1">
        <w:rPr>
          <w:b/>
          <w:bCs/>
        </w:rPr>
        <w:t>H.5060 An Act Driving Clean Energy and Offshore Wind, the Clean Energy and Climate Plan for 2050</w:t>
      </w:r>
      <w:r w:rsidRPr="008C00A1">
        <w:t>: This act contains numerous transportation-related actions. This policy calls for the MBTA bus fleet to be all electric by 2040; RTAs could potentially leverage that electrification effort to support procurement of their own electric vehicles. Additionally, it requires MassDOT to provide technical and funding assistance to RTAs to help electrify their fleets and to provide RTAs with assistance to create an electric bus rollout plan. MassDOT is also directed to consult with RTAs on developing and issuing recommendations for a program of incentives for authorities to develop and maintain buses and other zero emissions vehicles (Bill H. 5060</w:t>
      </w:r>
      <w:r w:rsidR="00F11862">
        <w:t>,</w:t>
      </w:r>
      <w:r w:rsidRPr="008C00A1">
        <w:t xml:space="preserve"> 2022). The directives to MassDOT could be a significant source of support for RTAs in this work. </w:t>
      </w:r>
    </w:p>
    <w:p w14:paraId="7FFC33DB" w14:textId="16C1F16B" w:rsidR="00B77863" w:rsidRPr="008C00A1" w:rsidRDefault="00B77863" w:rsidP="00B77863">
      <w:pPr>
        <w:pStyle w:val="ListBullet"/>
      </w:pPr>
      <w:r w:rsidRPr="008C00A1">
        <w:rPr>
          <w:b/>
          <w:bCs/>
        </w:rPr>
        <w:lastRenderedPageBreak/>
        <w:t>Beyond Mobility</w:t>
      </w:r>
      <w:r w:rsidRPr="008C00A1">
        <w:t>: This statewide plan contains a specific action to support electrification of public transportation vehicles, including RTA vehicles</w:t>
      </w:r>
      <w:r w:rsidR="00F11862">
        <w:t xml:space="preserve"> (</w:t>
      </w:r>
      <w:r w:rsidR="00321A8F" w:rsidRPr="00327424">
        <w:t>Commonwealth of Massachusetts</w:t>
      </w:r>
      <w:r w:rsidR="00321A8F" w:rsidRPr="00924441">
        <w:t xml:space="preserve"> 2024</w:t>
      </w:r>
      <w:r w:rsidR="00321A8F">
        <w:t>a</w:t>
      </w:r>
      <w:r w:rsidR="00F11862">
        <w:t>)</w:t>
      </w:r>
      <w:r w:rsidRPr="008C00A1">
        <w:t xml:space="preserve">. </w:t>
      </w:r>
    </w:p>
    <w:p w14:paraId="095E668D" w14:textId="77777777" w:rsidR="00B77863" w:rsidRPr="008C00A1" w:rsidRDefault="00B77863" w:rsidP="00B77863">
      <w:pPr>
        <w:pStyle w:val="Heading3NoNumber"/>
      </w:pPr>
      <w:r w:rsidRPr="008C00A1">
        <w:t>Regional Efforts</w:t>
      </w:r>
    </w:p>
    <w:p w14:paraId="0590EACB" w14:textId="7AEF1B8C" w:rsidR="00B77863" w:rsidRDefault="00B77863" w:rsidP="00B77863">
      <w:pPr>
        <w:pStyle w:val="BodyText"/>
      </w:pPr>
      <w:r>
        <w:t xml:space="preserve">SRPEDD’s 2025 Draft </w:t>
      </w:r>
      <w:r w:rsidRPr="009C0527">
        <w:t>Regional Resilience Plan encourages the transition to electric and other zero-emission vehicles across municipal and private fleets</w:t>
      </w:r>
      <w:r>
        <w:t xml:space="preserve"> (S</w:t>
      </w:r>
      <w:r w:rsidR="00AB3EA0">
        <w:t>RP</w:t>
      </w:r>
      <w:r>
        <w:t xml:space="preserve">EDD 2025). </w:t>
      </w:r>
    </w:p>
    <w:p w14:paraId="238C30BC" w14:textId="65EE988C" w:rsidR="00B77863" w:rsidRPr="00163271" w:rsidRDefault="00B77863" w:rsidP="00B77863">
      <w:pPr>
        <w:pStyle w:val="BodyText"/>
        <w:rPr>
          <w:highlight w:val="yellow"/>
        </w:rPr>
      </w:pPr>
      <w:r w:rsidRPr="006511B7">
        <w:t>New Bedford is seeking to reduce greenhouse gas emissions from vehicles through the adoption of low or no-emission vehicles</w:t>
      </w:r>
      <w:r>
        <w:t>, s</w:t>
      </w:r>
      <w:r w:rsidRPr="006511B7">
        <w:t>pecifically</w:t>
      </w:r>
      <w:r>
        <w:t xml:space="preserve"> by </w:t>
      </w:r>
      <w:r w:rsidRPr="006511B7">
        <w:t>transitioning the municipal fleet to clean fuel or electric vehicles and upgrading grid infrastructure to support the expansion of municipal electric vehicles</w:t>
      </w:r>
      <w:r>
        <w:t xml:space="preserve"> (City of New Bedford 2020). </w:t>
      </w:r>
    </w:p>
    <w:p w14:paraId="54365E9C" w14:textId="77777777" w:rsidR="00B77863" w:rsidRPr="008C00A1" w:rsidRDefault="00B77863" w:rsidP="00B77863">
      <w:pPr>
        <w:pStyle w:val="Heading2NoNumber"/>
      </w:pPr>
      <w:r w:rsidRPr="008C00A1">
        <w:t>Challenges and Opportunities</w:t>
      </w:r>
    </w:p>
    <w:p w14:paraId="44D856FF" w14:textId="77777777" w:rsidR="00B77863" w:rsidRDefault="00B77863" w:rsidP="00B77863">
      <w:pPr>
        <w:pStyle w:val="BodyText"/>
      </w:pPr>
      <w:r w:rsidRPr="00835E85">
        <w:t xml:space="preserve">As </w:t>
      </w:r>
      <w:r>
        <w:t>SRTA</w:t>
      </w:r>
      <w:r w:rsidRPr="00835E85">
        <w:t xml:space="preserve"> navigate</w:t>
      </w:r>
      <w:r>
        <w:t>s</w:t>
      </w:r>
      <w:r w:rsidRPr="00835E85">
        <w:t xml:space="preserve"> the evolving landscape of public transportation</w:t>
      </w:r>
      <w:r>
        <w:t xml:space="preserve"> and aims to align with the Commonwealth’s environmental policies</w:t>
      </w:r>
      <w:r w:rsidRPr="00835E85">
        <w:t xml:space="preserve">, it is essential to recognize both the challenges </w:t>
      </w:r>
      <w:r>
        <w:t xml:space="preserve">and </w:t>
      </w:r>
      <w:r w:rsidRPr="00835E85">
        <w:t>opportunities</w:t>
      </w:r>
      <w:r>
        <w:t xml:space="preserve"> </w:t>
      </w:r>
      <w:r w:rsidRPr="00835E85">
        <w:t xml:space="preserve">that lie ahead in </w:t>
      </w:r>
      <w:r>
        <w:t>SRTA’s</w:t>
      </w:r>
      <w:r w:rsidRPr="00835E85">
        <w:t xml:space="preserve"> pursuit of sustainable and efficient transit solutions</w:t>
      </w:r>
      <w:r>
        <w:t xml:space="preserve">. </w:t>
      </w:r>
    </w:p>
    <w:p w14:paraId="3A8E43B0" w14:textId="657F433E" w:rsidR="00B77863" w:rsidRDefault="00B77863" w:rsidP="00B77863">
      <w:pPr>
        <w:pStyle w:val="BodyText"/>
      </w:pPr>
      <w:r w:rsidRPr="009A00D5">
        <w:t xml:space="preserve">SRTA </w:t>
      </w:r>
      <w:r>
        <w:t xml:space="preserve">received </w:t>
      </w:r>
      <w:r w:rsidRPr="00384AC1">
        <w:t>$11,560,000</w:t>
      </w:r>
      <w:r>
        <w:t xml:space="preserve"> in Low-No Funds in 2023 to procure hybrid-electric buses and replace end-of-life diesel vehicles (</w:t>
      </w:r>
      <w:r w:rsidR="00F11862">
        <w:t>FT</w:t>
      </w:r>
      <w:r w:rsidR="005624FE">
        <w:t>A</w:t>
      </w:r>
      <w:r>
        <w:t xml:space="preserve"> 2024). This award was a major step forward in SRTA’s</w:t>
      </w:r>
      <w:r w:rsidRPr="009A00D5">
        <w:t xml:space="preserve"> journey to modernizing its fleet and continuing to provide excellent service</w:t>
      </w:r>
      <w:r>
        <w:t xml:space="preserve">. However, </w:t>
      </w:r>
      <w:r w:rsidRPr="009A00D5">
        <w:t>securing</w:t>
      </w:r>
      <w:r w:rsidRPr="002C50A6">
        <w:t xml:space="preserve"> </w:t>
      </w:r>
      <w:r w:rsidRPr="005E3B5E">
        <w:rPr>
          <w:b/>
          <w:bCs/>
        </w:rPr>
        <w:t>consistent</w:t>
      </w:r>
      <w:r w:rsidRPr="002C50A6">
        <w:t xml:space="preserve"> </w:t>
      </w:r>
      <w:r w:rsidRPr="00A74E00">
        <w:rPr>
          <w:b/>
          <w:bCs/>
        </w:rPr>
        <w:t>federal</w:t>
      </w:r>
      <w:r w:rsidRPr="002C50A6">
        <w:t xml:space="preserve"> </w:t>
      </w:r>
      <w:r w:rsidRPr="002C50A6">
        <w:rPr>
          <w:b/>
          <w:bCs/>
        </w:rPr>
        <w:t>funding</w:t>
      </w:r>
      <w:r w:rsidRPr="002C50A6">
        <w:t xml:space="preserve"> remains a significant challenge, as it directly impacts the ability to plan and execute long-term transportation projects</w:t>
      </w:r>
      <w:r>
        <w:t xml:space="preserve">. </w:t>
      </w:r>
      <w:r w:rsidRPr="00403619">
        <w:t xml:space="preserve">Leveraging innovative funding mechanisms and partnerships could </w:t>
      </w:r>
      <w:r>
        <w:t xml:space="preserve">potentially </w:t>
      </w:r>
      <w:r w:rsidRPr="00403619">
        <w:t>provide new avenues for financial support</w:t>
      </w:r>
      <w:r>
        <w:t xml:space="preserve">. </w:t>
      </w:r>
    </w:p>
    <w:p w14:paraId="7EC7829D" w14:textId="77777777" w:rsidR="00B77863" w:rsidRDefault="00B77863" w:rsidP="00B77863">
      <w:pPr>
        <w:pStyle w:val="BodyText"/>
      </w:pPr>
      <w:r>
        <w:t xml:space="preserve">Meanwhile, the current </w:t>
      </w:r>
      <w:r w:rsidRPr="28DA58E7">
        <w:rPr>
          <w:b/>
          <w:bCs/>
        </w:rPr>
        <w:t>electric grid infrastructure</w:t>
      </w:r>
      <w:r>
        <w:t xml:space="preserve"> poses limitations for the widespread adoption of electric vehicles. Most, if not all, </w:t>
      </w:r>
      <w:bookmarkStart w:id="530" w:name="_Int_1geGXhn2"/>
      <w:r>
        <w:t>installations</w:t>
      </w:r>
      <w:bookmarkEnd w:id="530"/>
      <w:r>
        <w:t xml:space="preserve"> of electric vehicle charging stations require substantial electrical grid upgrades to support the increased demand. Advances in the capabilities of the electric grid and supportive policies will be essential to continue to transition to a more sustainable and efficient fleet. </w:t>
      </w:r>
    </w:p>
    <w:p w14:paraId="46EAAC68" w14:textId="77777777" w:rsidR="00B77863" w:rsidRDefault="00B77863" w:rsidP="00B77863">
      <w:pPr>
        <w:pStyle w:val="BodyText"/>
      </w:pPr>
      <w:r w:rsidRPr="00D337A5">
        <w:rPr>
          <w:b/>
          <w:bCs/>
        </w:rPr>
        <w:t>Space constraints</w:t>
      </w:r>
      <w:r>
        <w:t xml:space="preserve">, especially at its New Bedford Maintenance Facility, also limit SRTA’s ability to expand its fleet, regardless of the propulsion system. </w:t>
      </w:r>
    </w:p>
    <w:p w14:paraId="63A5DB73" w14:textId="33E4F6DC" w:rsidR="00D87EC7" w:rsidRDefault="00B77863" w:rsidP="00B77863">
      <w:pPr>
        <w:pStyle w:val="BodyText"/>
      </w:pPr>
      <w:r>
        <w:t xml:space="preserve">Additionally, consistent </w:t>
      </w:r>
      <w:r w:rsidRPr="008C00A1">
        <w:rPr>
          <w:b/>
          <w:bCs/>
        </w:rPr>
        <w:t xml:space="preserve">driver </w:t>
      </w:r>
      <w:r w:rsidRPr="00B408DD">
        <w:rPr>
          <w:b/>
          <w:bCs/>
        </w:rPr>
        <w:t>shortages</w:t>
      </w:r>
      <w:r w:rsidRPr="00B408DD">
        <w:t xml:space="preserve"> hinder service expansion, making it difficult to enhance transit offerings to meet growing community needs and align with the recommendations to maximize transit ride</w:t>
      </w:r>
      <w:r w:rsidRPr="00DB0A1E">
        <w:t>rship</w:t>
      </w:r>
      <w:r>
        <w:t>. SRTA is continuing to attract and retain a talented workforce, ensuring</w:t>
      </w:r>
      <w:r w:rsidRPr="00DB0A1E">
        <w:t xml:space="preserve"> reliable service</w:t>
      </w:r>
      <w:r>
        <w:t xml:space="preserve"> </w:t>
      </w:r>
      <w:r w:rsidRPr="00DB0A1E">
        <w:t xml:space="preserve">and </w:t>
      </w:r>
      <w:r>
        <w:t>fostering</w:t>
      </w:r>
      <w:r w:rsidRPr="00DB0A1E">
        <w:t xml:space="preserve"> community trust in public transit.</w:t>
      </w:r>
    </w:p>
    <w:p w14:paraId="10F2BB62" w14:textId="77777777" w:rsidR="00320AA4" w:rsidRDefault="00320AA4" w:rsidP="00C16A5D">
      <w:pPr>
        <w:pStyle w:val="BodyText"/>
        <w:sectPr w:rsidR="00320AA4" w:rsidSect="00F42782">
          <w:headerReference w:type="default" r:id="rId138"/>
          <w:pgSz w:w="12240" w:h="15840"/>
          <w:pgMar w:top="1134" w:right="1440" w:bottom="851" w:left="1440" w:header="709" w:footer="284" w:gutter="0"/>
          <w:cols w:space="708"/>
          <w:docGrid w:linePitch="360"/>
        </w:sectPr>
      </w:pPr>
    </w:p>
    <w:p w14:paraId="75E43485" w14:textId="7DC6DD92" w:rsidR="00320AA4" w:rsidRDefault="00C657F5" w:rsidP="00320AA4">
      <w:pPr>
        <w:pStyle w:val="Appendix"/>
      </w:pPr>
      <w:bookmarkStart w:id="531" w:name="_Toc222142698"/>
      <w:r w:rsidRPr="00C657F5">
        <w:lastRenderedPageBreak/>
        <w:t>Survey Comments</w:t>
      </w:r>
      <w:bookmarkEnd w:id="531"/>
    </w:p>
    <w:p w14:paraId="374AA037" w14:textId="3B98B023" w:rsidR="00C05262" w:rsidRPr="00C05262" w:rsidRDefault="00482A1B" w:rsidP="00C05262">
      <w:pPr>
        <w:pStyle w:val="BodyText"/>
      </w:pPr>
      <w:r>
        <w:t>Survey r</w:t>
      </w:r>
      <w:r w:rsidRPr="00482A1B">
        <w:t>espondents provided supplemental feedback in an open-ended format for certain questions in the survey</w:t>
      </w:r>
      <w:r>
        <w:t>s, which are provided below</w:t>
      </w:r>
      <w:r w:rsidRPr="00482A1B">
        <w:t>.</w:t>
      </w:r>
    </w:p>
    <w:p w14:paraId="6785B519" w14:textId="77777777" w:rsidR="007C21CC" w:rsidRPr="00313B07" w:rsidRDefault="007C21CC" w:rsidP="007C21CC">
      <w:pPr>
        <w:pStyle w:val="Heading2NoNumber"/>
      </w:pPr>
      <w:r w:rsidRPr="00313B07">
        <w:t>Employee Survey Results</w:t>
      </w:r>
    </w:p>
    <w:p w14:paraId="0F815C3F" w14:textId="77777777" w:rsidR="007C21CC" w:rsidRDefault="007C21CC" w:rsidP="007C21CC">
      <w:pPr>
        <w:pStyle w:val="BodyText"/>
      </w:pPr>
      <w:r w:rsidRPr="00DF7055">
        <w:rPr>
          <w:b/>
          <w:bCs/>
        </w:rPr>
        <w:t xml:space="preserve">Question 1: </w:t>
      </w:r>
      <w:r w:rsidRPr="00DF7055">
        <w:t>What feedback have SRTA riders and the public given about places they want to travel to but can't with current SRTA services?</w:t>
      </w:r>
    </w:p>
    <w:p w14:paraId="70BCA065" w14:textId="77777777" w:rsidR="007C21CC" w:rsidRDefault="007C21CC" w:rsidP="007C21CC">
      <w:pPr>
        <w:pStyle w:val="ListBullet"/>
        <w:tabs>
          <w:tab w:val="num" w:pos="425"/>
        </w:tabs>
        <w:ind w:left="425" w:hanging="425"/>
      </w:pPr>
      <w:r>
        <w:t>Seekonk,Taunton</w:t>
      </w:r>
    </w:p>
    <w:p w14:paraId="0F6235C9" w14:textId="77777777" w:rsidR="007C21CC" w:rsidRDefault="007C21CC" w:rsidP="007C21CC">
      <w:pPr>
        <w:pStyle w:val="ListBullet"/>
        <w:tabs>
          <w:tab w:val="num" w:pos="425"/>
        </w:tabs>
        <w:ind w:left="425" w:hanging="425"/>
      </w:pPr>
      <w:r>
        <w:t>Seekonk or shuttle bus westport beaches</w:t>
      </w:r>
    </w:p>
    <w:p w14:paraId="45B6137F" w14:textId="77777777" w:rsidR="007C21CC" w:rsidRDefault="007C21CC" w:rsidP="007C21CC">
      <w:pPr>
        <w:pStyle w:val="ListBullet"/>
        <w:tabs>
          <w:tab w:val="num" w:pos="425"/>
        </w:tabs>
        <w:ind w:left="425" w:hanging="425"/>
      </w:pPr>
      <w:r>
        <w:t>Taunton, Lakeville, and Cape area</w:t>
      </w:r>
    </w:p>
    <w:p w14:paraId="7516C0CE" w14:textId="77777777" w:rsidR="007C21CC" w:rsidRDefault="007C21CC" w:rsidP="007C21CC">
      <w:pPr>
        <w:pStyle w:val="ListBullet"/>
        <w:tabs>
          <w:tab w:val="num" w:pos="425"/>
        </w:tabs>
        <w:ind w:left="425" w:hanging="425"/>
      </w:pPr>
      <w:r>
        <w:t>Seekonk, Taunton</w:t>
      </w:r>
    </w:p>
    <w:p w14:paraId="04EF9E98" w14:textId="77777777" w:rsidR="007C21CC" w:rsidRDefault="007C21CC" w:rsidP="007C21CC">
      <w:pPr>
        <w:pStyle w:val="ListBullet"/>
        <w:tabs>
          <w:tab w:val="num" w:pos="425"/>
        </w:tabs>
        <w:ind w:left="425" w:hanging="425"/>
      </w:pPr>
      <w:r>
        <w:t>I have not heard any riders discuss this topic</w:t>
      </w:r>
    </w:p>
    <w:p w14:paraId="77A3D527" w14:textId="77777777" w:rsidR="007C21CC" w:rsidRDefault="007C21CC" w:rsidP="007C21CC">
      <w:pPr>
        <w:pStyle w:val="ListBullet"/>
        <w:tabs>
          <w:tab w:val="num" w:pos="425"/>
        </w:tabs>
        <w:ind w:left="425" w:hanging="425"/>
      </w:pPr>
      <w:r>
        <w:t>Express to Boston</w:t>
      </w:r>
    </w:p>
    <w:p w14:paraId="63353240" w14:textId="77777777" w:rsidR="007C21CC" w:rsidRDefault="007C21CC" w:rsidP="007C21CC">
      <w:pPr>
        <w:pStyle w:val="ListBullet"/>
        <w:tabs>
          <w:tab w:val="num" w:pos="425"/>
        </w:tabs>
        <w:ind w:left="425" w:hanging="425"/>
      </w:pPr>
      <w:r>
        <w:t>They would like the bus that went to Horseneck Beach to come back during the summer. SRTA put that bus on when the public pool was closed due to a drowning. A lot of the elderly and couples with children loved taking that bus to the beach and would love to see it come back.</w:t>
      </w:r>
    </w:p>
    <w:p w14:paraId="0AD5AF79" w14:textId="77777777" w:rsidR="007C21CC" w:rsidRDefault="007C21CC" w:rsidP="007C21CC">
      <w:pPr>
        <w:pStyle w:val="ListBullet"/>
        <w:tabs>
          <w:tab w:val="num" w:pos="425"/>
        </w:tabs>
        <w:ind w:left="425" w:hanging="425"/>
      </w:pPr>
      <w:r>
        <w:t>Taunton</w:t>
      </w:r>
    </w:p>
    <w:p w14:paraId="42B96FDA" w14:textId="77777777" w:rsidR="007C21CC" w:rsidRDefault="007C21CC" w:rsidP="007C21CC">
      <w:pPr>
        <w:pStyle w:val="ListBullet"/>
        <w:tabs>
          <w:tab w:val="num" w:pos="425"/>
        </w:tabs>
        <w:ind w:left="425" w:hanging="425"/>
      </w:pPr>
      <w:r>
        <w:t>Seekonk and the Cape</w:t>
      </w:r>
    </w:p>
    <w:p w14:paraId="5F04CF31" w14:textId="77777777" w:rsidR="007C21CC" w:rsidRDefault="007C21CC" w:rsidP="007C21CC">
      <w:pPr>
        <w:pStyle w:val="ListBullet"/>
        <w:tabs>
          <w:tab w:val="num" w:pos="425"/>
        </w:tabs>
        <w:ind w:left="425" w:hanging="425"/>
      </w:pPr>
      <w:r>
        <w:t>A lot of passengers would like to see services that goes to Seekonk.</w:t>
      </w:r>
    </w:p>
    <w:p w14:paraId="568D7233" w14:textId="77777777" w:rsidR="007C21CC" w:rsidRDefault="007C21CC" w:rsidP="007C21CC">
      <w:pPr>
        <w:pStyle w:val="ListBullet"/>
        <w:tabs>
          <w:tab w:val="num" w:pos="425"/>
        </w:tabs>
        <w:ind w:left="425" w:hanging="425"/>
      </w:pPr>
      <w:r>
        <w:t>Seekonk</w:t>
      </w:r>
    </w:p>
    <w:p w14:paraId="0B6301D8" w14:textId="77777777" w:rsidR="007C21CC" w:rsidRDefault="007C21CC" w:rsidP="007C21CC">
      <w:pPr>
        <w:pStyle w:val="ListBullet"/>
        <w:tabs>
          <w:tab w:val="num" w:pos="425"/>
        </w:tabs>
        <w:ind w:left="425" w:hanging="425"/>
      </w:pPr>
      <w:r>
        <w:t>Late night service on existing routes.</w:t>
      </w:r>
    </w:p>
    <w:p w14:paraId="704A83D9" w14:textId="77777777" w:rsidR="007C21CC" w:rsidRDefault="007C21CC" w:rsidP="007C21CC">
      <w:pPr>
        <w:pStyle w:val="ListBullet"/>
        <w:tabs>
          <w:tab w:val="num" w:pos="425"/>
        </w:tabs>
        <w:ind w:left="425" w:hanging="425"/>
      </w:pPr>
      <w:r>
        <w:t>Most people I been talking to want the free fares to stop.</w:t>
      </w:r>
    </w:p>
    <w:p w14:paraId="75B10780" w14:textId="77777777" w:rsidR="007C21CC" w:rsidRDefault="007C21CC" w:rsidP="007C21CC">
      <w:pPr>
        <w:pStyle w:val="ListBullet"/>
        <w:tabs>
          <w:tab w:val="num" w:pos="425"/>
        </w:tabs>
        <w:ind w:left="425" w:hanging="425"/>
      </w:pPr>
      <w:r>
        <w:t>Night service Fairhaven; night service Mount Pleasant; night service Shawmut Avenue.</w:t>
      </w:r>
    </w:p>
    <w:p w14:paraId="2379BA74" w14:textId="77777777" w:rsidR="007C21CC" w:rsidRDefault="007C21CC" w:rsidP="007C21CC">
      <w:pPr>
        <w:pStyle w:val="ListBullet"/>
        <w:tabs>
          <w:tab w:val="num" w:pos="425"/>
        </w:tabs>
        <w:ind w:left="425" w:hanging="425"/>
      </w:pPr>
      <w:r>
        <w:t>Everyone seems to be satisfied.</w:t>
      </w:r>
    </w:p>
    <w:p w14:paraId="0FF2BED9" w14:textId="77777777" w:rsidR="007C21CC" w:rsidRDefault="007C21CC" w:rsidP="007C21CC">
      <w:pPr>
        <w:pStyle w:val="ListBullet"/>
        <w:tabs>
          <w:tab w:val="num" w:pos="425"/>
        </w:tabs>
        <w:ind w:left="425" w:hanging="425"/>
      </w:pPr>
      <w:r>
        <w:t>Taunton, Somerset. More of Westport as well and Dartmouth. A lot of people try to get further then the bus can take them. Especially MOUNT PLEASANT STREET.</w:t>
      </w:r>
    </w:p>
    <w:p w14:paraId="6E9041FA" w14:textId="77777777" w:rsidR="007C21CC" w:rsidRDefault="007C21CC" w:rsidP="007C21CC">
      <w:pPr>
        <w:pStyle w:val="ListBullet"/>
        <w:tabs>
          <w:tab w:val="num" w:pos="425"/>
        </w:tabs>
        <w:ind w:left="425" w:hanging="425"/>
      </w:pPr>
      <w:r>
        <w:t>Hawthorn Street in New Bedford, Battleship Cove, Horseneck Beach, County Street in Somerset</w:t>
      </w:r>
    </w:p>
    <w:p w14:paraId="2F400809" w14:textId="77777777" w:rsidR="007C21CC" w:rsidRDefault="007C21CC" w:rsidP="007C21CC">
      <w:pPr>
        <w:pStyle w:val="ListBullet"/>
        <w:tabs>
          <w:tab w:val="num" w:pos="425"/>
        </w:tabs>
        <w:ind w:left="425" w:hanging="425"/>
      </w:pPr>
      <w:r>
        <w:t>Seekonk shopping and Horseneck Beach</w:t>
      </w:r>
    </w:p>
    <w:p w14:paraId="4681109E" w14:textId="77777777" w:rsidR="007C21CC" w:rsidRDefault="007C21CC" w:rsidP="007C21CC">
      <w:pPr>
        <w:pStyle w:val="ListBullet"/>
        <w:tabs>
          <w:tab w:val="num" w:pos="425"/>
        </w:tabs>
        <w:ind w:left="425" w:hanging="425"/>
      </w:pPr>
      <w:r>
        <w:t>They want the Horseneck Beach run brought back. Customers want to go to Providence. They also want a bus to go to Wareham for the beaches.</w:t>
      </w:r>
    </w:p>
    <w:p w14:paraId="606764F3" w14:textId="77777777" w:rsidR="007C21CC" w:rsidRDefault="007C21CC" w:rsidP="007C21CC">
      <w:pPr>
        <w:pStyle w:val="ListBullet"/>
        <w:tabs>
          <w:tab w:val="num" w:pos="425"/>
        </w:tabs>
        <w:ind w:left="425" w:hanging="425"/>
      </w:pPr>
      <w:r>
        <w:t>They want to be able to go to Horseneck Beach.</w:t>
      </w:r>
    </w:p>
    <w:p w14:paraId="7998992A" w14:textId="77777777" w:rsidR="007C21CC" w:rsidRDefault="007C21CC" w:rsidP="007C21CC">
      <w:pPr>
        <w:pStyle w:val="ListBullet"/>
        <w:tabs>
          <w:tab w:val="num" w:pos="425"/>
        </w:tabs>
        <w:ind w:left="425" w:hanging="425"/>
      </w:pPr>
      <w:r>
        <w:t>480 Hawthorn St. is the Southcoast Health Brain &amp; Spine Center. The closest stop is a 20-plus minute walk. Rockdale Avenue, which was formerly serviced by Route 6; Orchard Street area formerly serviced by Route 5.</w:t>
      </w:r>
    </w:p>
    <w:p w14:paraId="6E38C6C2" w14:textId="77777777" w:rsidR="007C21CC" w:rsidRDefault="007C21CC" w:rsidP="007C21CC">
      <w:pPr>
        <w:pStyle w:val="ListBullet"/>
        <w:tabs>
          <w:tab w:val="num" w:pos="425"/>
        </w:tabs>
        <w:ind w:left="425" w:hanging="425"/>
      </w:pPr>
      <w:r>
        <w:t>Horseneck Beach/early Swansea Mall bus</w:t>
      </w:r>
    </w:p>
    <w:p w14:paraId="132DECE7" w14:textId="77777777" w:rsidR="007C21CC" w:rsidRDefault="007C21CC" w:rsidP="007C21CC">
      <w:pPr>
        <w:pStyle w:val="ListBullet"/>
        <w:tabs>
          <w:tab w:val="num" w:pos="425"/>
        </w:tabs>
        <w:ind w:left="425" w:hanging="425"/>
      </w:pPr>
      <w:r>
        <w:t xml:space="preserve">I've heard connections to Providence from Fall River would be beneficial for VA health care, school, employment. I've heard in past SERCCOT meetings people wanting </w:t>
      </w:r>
      <w:r>
        <w:lastRenderedPageBreak/>
        <w:t>connections from New Bedford to TF Green shuttle since the airport is closer and less expensive. I've also heard from Youth Opportunities Unlimited that there is an opportunity gap for high school students in the North End of New Bedford to access youth development programming on the South Side of the City. At a COA education training in Fairhaven for South Coast Rail/Microconnector, at least five people expressed wanting connections from either the Fairhaven COA or Library/Town Hall to get direct to the New Bedford Station.</w:t>
      </w:r>
    </w:p>
    <w:p w14:paraId="63E60719" w14:textId="77777777" w:rsidR="007C21CC" w:rsidRDefault="007C21CC" w:rsidP="007C21CC">
      <w:pPr>
        <w:pStyle w:val="ListBullet"/>
        <w:tabs>
          <w:tab w:val="num" w:pos="425"/>
        </w:tabs>
        <w:ind w:left="425" w:hanging="425"/>
      </w:pPr>
      <w:r>
        <w:t xml:space="preserve">Certain areas of the city with high traffic, such as Buttonwood </w:t>
      </w:r>
      <w:proofErr w:type="gramStart"/>
      <w:r>
        <w:t>Park</w:t>
      </w:r>
      <w:proofErr w:type="gramEnd"/>
      <w:r>
        <w:t xml:space="preserve"> don't have direct service.</w:t>
      </w:r>
    </w:p>
    <w:p w14:paraId="0AAB383B" w14:textId="77777777" w:rsidR="007C21CC" w:rsidRDefault="007C21CC" w:rsidP="007C21CC">
      <w:pPr>
        <w:pStyle w:val="ListBullet"/>
        <w:tabs>
          <w:tab w:val="num" w:pos="425"/>
        </w:tabs>
        <w:ind w:left="425" w:hanging="425"/>
      </w:pPr>
      <w:r>
        <w:t>Make the Route 3 in Fall River later.</w:t>
      </w:r>
    </w:p>
    <w:p w14:paraId="6598E35B" w14:textId="77777777" w:rsidR="007C21CC" w:rsidRDefault="007C21CC" w:rsidP="007C21CC">
      <w:pPr>
        <w:pStyle w:val="ListBullet"/>
        <w:tabs>
          <w:tab w:val="num" w:pos="425"/>
        </w:tabs>
        <w:ind w:left="425" w:hanging="425"/>
      </w:pPr>
      <w:r>
        <w:t>480 Hawthorn Street, Buttonwood Park, 651 Orchard Street, Howland Place, the church in the old Shaws building on Cove Road, Police Station on Rockdale, places along Hathaway Road, the New Bedford Airport, Church Street train station, SEABRA</w:t>
      </w:r>
    </w:p>
    <w:p w14:paraId="3557158B" w14:textId="77777777" w:rsidR="007C21CC" w:rsidRDefault="007C21CC" w:rsidP="007C21CC">
      <w:pPr>
        <w:pStyle w:val="BodyText"/>
      </w:pPr>
      <w:r w:rsidRPr="00DF7055">
        <w:rPr>
          <w:b/>
          <w:bCs/>
        </w:rPr>
        <w:t>Question 2:</w:t>
      </w:r>
      <w:r>
        <w:rPr>
          <w:b/>
          <w:bCs/>
        </w:rPr>
        <w:t xml:space="preserve"> </w:t>
      </w:r>
      <w:r w:rsidRPr="00483D38">
        <w:t xml:space="preserve">What would you say is the biggest improvement riders want to see SRTA make over the next </w:t>
      </w:r>
      <w:r>
        <w:t>five</w:t>
      </w:r>
      <w:r w:rsidRPr="00483D38">
        <w:t xml:space="preserve"> years?</w:t>
      </w:r>
    </w:p>
    <w:p w14:paraId="68E23628" w14:textId="77777777" w:rsidR="007C21CC" w:rsidRDefault="007C21CC" w:rsidP="007C21CC">
      <w:pPr>
        <w:pStyle w:val="ListBullet"/>
        <w:tabs>
          <w:tab w:val="num" w:pos="425"/>
        </w:tabs>
        <w:ind w:left="425" w:hanging="425"/>
      </w:pPr>
      <w:r>
        <w:t>Keep free fares.</w:t>
      </w:r>
    </w:p>
    <w:p w14:paraId="4944935E" w14:textId="77777777" w:rsidR="007C21CC" w:rsidRDefault="007C21CC" w:rsidP="007C21CC">
      <w:pPr>
        <w:pStyle w:val="ListBullet"/>
        <w:tabs>
          <w:tab w:val="num" w:pos="425"/>
        </w:tabs>
        <w:ind w:left="425" w:hanging="425"/>
      </w:pPr>
      <w:r>
        <w:t>Keep free.</w:t>
      </w:r>
    </w:p>
    <w:p w14:paraId="66D65A22" w14:textId="77777777" w:rsidR="007C21CC" w:rsidRDefault="007C21CC" w:rsidP="007C21CC">
      <w:pPr>
        <w:pStyle w:val="ListBullet"/>
        <w:tabs>
          <w:tab w:val="num" w:pos="425"/>
        </w:tabs>
        <w:ind w:left="425" w:hanging="425"/>
      </w:pPr>
      <w:r>
        <w:t>Stop free rides.</w:t>
      </w:r>
    </w:p>
    <w:p w14:paraId="484CB426" w14:textId="77777777" w:rsidR="007C21CC" w:rsidRDefault="007C21CC" w:rsidP="007C21CC">
      <w:pPr>
        <w:pStyle w:val="ListBullet"/>
        <w:tabs>
          <w:tab w:val="num" w:pos="425"/>
        </w:tabs>
        <w:ind w:left="425" w:hanging="425"/>
      </w:pPr>
      <w:r>
        <w:t>More demand response availability</w:t>
      </w:r>
    </w:p>
    <w:p w14:paraId="41A801ED" w14:textId="77777777" w:rsidR="007C21CC" w:rsidRDefault="007C21CC" w:rsidP="007C21CC">
      <w:pPr>
        <w:pStyle w:val="ListBullet"/>
        <w:tabs>
          <w:tab w:val="num" w:pos="425"/>
        </w:tabs>
        <w:ind w:left="425" w:hanging="425"/>
      </w:pPr>
      <w:r>
        <w:t>Eliminate school kids from the buses because they are a public nuisance and disrespectful to other riders personal spaces.</w:t>
      </w:r>
    </w:p>
    <w:p w14:paraId="655EBF0E" w14:textId="77777777" w:rsidR="007C21CC" w:rsidRDefault="007C21CC" w:rsidP="007C21CC">
      <w:pPr>
        <w:pStyle w:val="ListBullet"/>
        <w:tabs>
          <w:tab w:val="num" w:pos="425"/>
        </w:tabs>
        <w:ind w:left="425" w:hanging="425"/>
      </w:pPr>
      <w:r>
        <w:t>Return of fares</w:t>
      </w:r>
    </w:p>
    <w:p w14:paraId="7ED473BE" w14:textId="77777777" w:rsidR="007C21CC" w:rsidRDefault="007C21CC" w:rsidP="007C21CC">
      <w:pPr>
        <w:pStyle w:val="ListBullet"/>
        <w:tabs>
          <w:tab w:val="num" w:pos="425"/>
        </w:tabs>
        <w:ind w:left="425" w:hanging="425"/>
      </w:pPr>
      <w:r>
        <w:t>Once the fares go back a lot of people would like it to be strictly CHARLIE CARD because it eliminates the hangup at the fare box due to people looking for their fare.</w:t>
      </w:r>
    </w:p>
    <w:p w14:paraId="3769434C" w14:textId="77777777" w:rsidR="007C21CC" w:rsidRDefault="007C21CC" w:rsidP="007C21CC">
      <w:pPr>
        <w:pStyle w:val="ListBullet"/>
        <w:tabs>
          <w:tab w:val="num" w:pos="425"/>
        </w:tabs>
        <w:ind w:left="425" w:hanging="425"/>
      </w:pPr>
      <w:r>
        <w:t>Charlie cards</w:t>
      </w:r>
    </w:p>
    <w:p w14:paraId="5C479D70" w14:textId="77777777" w:rsidR="007C21CC" w:rsidRDefault="007C21CC" w:rsidP="007C21CC">
      <w:pPr>
        <w:pStyle w:val="ListBullet"/>
        <w:tabs>
          <w:tab w:val="num" w:pos="425"/>
        </w:tabs>
        <w:ind w:left="425" w:hanging="425"/>
      </w:pPr>
      <w:r>
        <w:t>Later runs on each line.</w:t>
      </w:r>
    </w:p>
    <w:p w14:paraId="426FC1EE" w14:textId="77777777" w:rsidR="007C21CC" w:rsidRDefault="007C21CC" w:rsidP="007C21CC">
      <w:pPr>
        <w:pStyle w:val="ListBullet"/>
        <w:tabs>
          <w:tab w:val="num" w:pos="425"/>
        </w:tabs>
        <w:ind w:left="425" w:hanging="425"/>
      </w:pPr>
      <w:r>
        <w:t>Bathrooms need improvement.</w:t>
      </w:r>
    </w:p>
    <w:p w14:paraId="546FA50C" w14:textId="77777777" w:rsidR="007C21CC" w:rsidRDefault="007C21CC" w:rsidP="007C21CC">
      <w:pPr>
        <w:pStyle w:val="ListBullet"/>
        <w:tabs>
          <w:tab w:val="num" w:pos="425"/>
        </w:tabs>
        <w:ind w:left="425" w:hanging="425"/>
      </w:pPr>
      <w:r>
        <w:t>They would like to see some of the bus service extended. For example: Bus 109.</w:t>
      </w:r>
    </w:p>
    <w:p w14:paraId="5A1B922D" w14:textId="77777777" w:rsidR="007C21CC" w:rsidRDefault="007C21CC" w:rsidP="007C21CC">
      <w:pPr>
        <w:pStyle w:val="ListBullet"/>
        <w:tabs>
          <w:tab w:val="num" w:pos="425"/>
        </w:tabs>
        <w:ind w:left="425" w:hanging="425"/>
      </w:pPr>
      <w:r>
        <w:t>Run service later to align with last MBTA train coming in from Boston.</w:t>
      </w:r>
    </w:p>
    <w:p w14:paraId="6EC3B9DD" w14:textId="77777777" w:rsidR="007C21CC" w:rsidRDefault="007C21CC" w:rsidP="007C21CC">
      <w:pPr>
        <w:pStyle w:val="ListBullet"/>
        <w:tabs>
          <w:tab w:val="num" w:pos="425"/>
        </w:tabs>
        <w:ind w:left="425" w:hanging="425"/>
      </w:pPr>
      <w:r>
        <w:t>A new bus terminal in New Bedford. Also removing the problematic persons who cause trouble and loiter from the terminals so everyone feels safe.</w:t>
      </w:r>
    </w:p>
    <w:p w14:paraId="65BE343E" w14:textId="77777777" w:rsidR="007C21CC" w:rsidRDefault="007C21CC" w:rsidP="007C21CC">
      <w:pPr>
        <w:pStyle w:val="ListBullet"/>
        <w:tabs>
          <w:tab w:val="num" w:pos="425"/>
        </w:tabs>
        <w:ind w:left="425" w:hanging="425"/>
      </w:pPr>
      <w:r>
        <w:t>Expand area.</w:t>
      </w:r>
    </w:p>
    <w:p w14:paraId="4CE70A29" w14:textId="77777777" w:rsidR="007C21CC" w:rsidRDefault="007C21CC" w:rsidP="007C21CC">
      <w:pPr>
        <w:pStyle w:val="ListBullet"/>
        <w:tabs>
          <w:tab w:val="num" w:pos="425"/>
        </w:tabs>
        <w:ind w:left="425" w:hanging="425"/>
      </w:pPr>
      <w:r>
        <w:t>Service that corresponds to business closing times so workers can return home from work after closing shifts. 9 PM,10 PM,11 PM, etc.</w:t>
      </w:r>
    </w:p>
    <w:p w14:paraId="567DA65A" w14:textId="77777777" w:rsidR="007C21CC" w:rsidRDefault="007C21CC" w:rsidP="007C21CC">
      <w:pPr>
        <w:pStyle w:val="ListBullet"/>
        <w:tabs>
          <w:tab w:val="num" w:pos="425"/>
        </w:tabs>
        <w:ind w:left="425" w:hanging="425"/>
      </w:pPr>
      <w:r>
        <w:t>Elders want more security - police presence.</w:t>
      </w:r>
    </w:p>
    <w:p w14:paraId="2D63B445" w14:textId="77777777" w:rsidR="007C21CC" w:rsidRDefault="007C21CC" w:rsidP="007C21CC">
      <w:pPr>
        <w:pStyle w:val="ListBullet"/>
        <w:tabs>
          <w:tab w:val="num" w:pos="425"/>
        </w:tabs>
        <w:ind w:left="425" w:hanging="425"/>
      </w:pPr>
      <w:r>
        <w:t>Better pick up and drop off and even New Bedford terminal. Passengers can’t see buses picking up and dropping off at the end of the line, and the buses don’t stop for others.</w:t>
      </w:r>
    </w:p>
    <w:p w14:paraId="65079248" w14:textId="77777777" w:rsidR="007C21CC" w:rsidRDefault="007C21CC" w:rsidP="007C21CC">
      <w:pPr>
        <w:pStyle w:val="ListBullet"/>
        <w:tabs>
          <w:tab w:val="num" w:pos="425"/>
        </w:tabs>
        <w:ind w:left="425" w:hanging="425"/>
      </w:pPr>
      <w:r>
        <w:t>Passenger safety and a bus app that is accurate and simple to use.</w:t>
      </w:r>
    </w:p>
    <w:p w14:paraId="6E83BE7A" w14:textId="77777777" w:rsidR="007C21CC" w:rsidRDefault="007C21CC" w:rsidP="007C21CC">
      <w:pPr>
        <w:pStyle w:val="ListBullet"/>
        <w:tabs>
          <w:tab w:val="num" w:pos="425"/>
        </w:tabs>
        <w:ind w:left="425" w:hanging="425"/>
      </w:pPr>
      <w:r>
        <w:t>It should be only a Charlie card no money.</w:t>
      </w:r>
    </w:p>
    <w:p w14:paraId="4F2F44DB" w14:textId="77777777" w:rsidR="007C21CC" w:rsidRDefault="007C21CC" w:rsidP="007C21CC">
      <w:pPr>
        <w:pStyle w:val="ListBullet"/>
        <w:tabs>
          <w:tab w:val="num" w:pos="425"/>
        </w:tabs>
        <w:ind w:left="425" w:hanging="425"/>
      </w:pPr>
      <w:r>
        <w:lastRenderedPageBreak/>
        <w:t>They want sandwiches and sodas and music at the terminal. They want to bring back the Charlie card they want the buses to run past 11:30 PM.</w:t>
      </w:r>
    </w:p>
    <w:p w14:paraId="63716D2F" w14:textId="77777777" w:rsidR="007C21CC" w:rsidRDefault="007C21CC" w:rsidP="007C21CC">
      <w:pPr>
        <w:pStyle w:val="ListBullet"/>
        <w:tabs>
          <w:tab w:val="num" w:pos="425"/>
        </w:tabs>
        <w:ind w:left="425" w:hanging="425"/>
      </w:pPr>
      <w:r>
        <w:t>Bring back fares and accurate ETA and live tracking of where the buses are.</w:t>
      </w:r>
    </w:p>
    <w:p w14:paraId="117685EF" w14:textId="77777777" w:rsidR="007C21CC" w:rsidRDefault="007C21CC" w:rsidP="007C21CC">
      <w:pPr>
        <w:pStyle w:val="ListBullet"/>
        <w:tabs>
          <w:tab w:val="num" w:pos="425"/>
        </w:tabs>
        <w:ind w:left="425" w:hanging="425"/>
      </w:pPr>
      <w:r>
        <w:t>Not being left at bus stops or the terminal by drivers who are leaving early or with the incorrect sign. More weekend service hours, earlier and later. Accurate real time bus tracker app with notifications of detours/cancellations. Coordinate the schedules so there's better connections at the terminal and multiple inbound buses. Don't leave major locations, like malls, at the same time leaving a gap in service. Phone charging station at the terminal.</w:t>
      </w:r>
    </w:p>
    <w:p w14:paraId="0AFCDDD8" w14:textId="77777777" w:rsidR="007C21CC" w:rsidRDefault="007C21CC" w:rsidP="007C21CC">
      <w:pPr>
        <w:pStyle w:val="ListBullet"/>
        <w:tabs>
          <w:tab w:val="num" w:pos="425"/>
        </w:tabs>
        <w:ind w:left="425" w:hanging="425"/>
      </w:pPr>
      <w:r>
        <w:t xml:space="preserve">No cash fair, only Charle Cards. Trippers only for students and not </w:t>
      </w:r>
      <w:proofErr w:type="gramStart"/>
      <w:r>
        <w:t>general public</w:t>
      </w:r>
      <w:proofErr w:type="gramEnd"/>
      <w:r>
        <w:t>.</w:t>
      </w:r>
    </w:p>
    <w:p w14:paraId="21D76DE7" w14:textId="77777777" w:rsidR="007C21CC" w:rsidRDefault="007C21CC" w:rsidP="007C21CC">
      <w:pPr>
        <w:pStyle w:val="ListBullet"/>
        <w:tabs>
          <w:tab w:val="num" w:pos="425"/>
        </w:tabs>
        <w:ind w:left="425" w:hanging="425"/>
      </w:pPr>
      <w:r>
        <w:t>I think from what I've heard and seen, a renovation to the New Bedford Terminal, improved shelters, and early morning service for dockworkers have been the things I have heard from people who utilize SRTA.</w:t>
      </w:r>
    </w:p>
    <w:p w14:paraId="60A006DD" w14:textId="77777777" w:rsidR="007C21CC" w:rsidRDefault="007C21CC" w:rsidP="007C21CC">
      <w:pPr>
        <w:pStyle w:val="ListBullet"/>
        <w:tabs>
          <w:tab w:val="num" w:pos="425"/>
        </w:tabs>
        <w:ind w:left="425" w:hanging="425"/>
      </w:pPr>
      <w:r>
        <w:t>More buses during peak hours.</w:t>
      </w:r>
    </w:p>
    <w:p w14:paraId="76344537" w14:textId="77777777" w:rsidR="007C21CC" w:rsidRDefault="007C21CC" w:rsidP="007C21CC">
      <w:pPr>
        <w:pStyle w:val="ListBullet"/>
        <w:tabs>
          <w:tab w:val="num" w:pos="425"/>
        </w:tabs>
        <w:ind w:left="425" w:hanging="425"/>
      </w:pPr>
      <w:r>
        <w:t>Bring back fares and better security at terminal and buses.</w:t>
      </w:r>
    </w:p>
    <w:p w14:paraId="4E5055A0" w14:textId="77777777" w:rsidR="007C21CC" w:rsidRPr="00483D38" w:rsidRDefault="007C21CC" w:rsidP="007C21CC">
      <w:pPr>
        <w:pStyle w:val="ListBullet"/>
        <w:tabs>
          <w:tab w:val="num" w:pos="425"/>
        </w:tabs>
        <w:ind w:left="425" w:hanging="425"/>
      </w:pPr>
      <w:r>
        <w:t>More access to places. Regular customers want free fares to stop. Safer and cleaner terminal. No skipped trips.</w:t>
      </w:r>
    </w:p>
    <w:p w14:paraId="7AF1C4B2" w14:textId="77777777" w:rsidR="007C21CC" w:rsidRPr="001C47D2" w:rsidRDefault="007C21CC" w:rsidP="007C21CC">
      <w:pPr>
        <w:pStyle w:val="Heading2NoNumber"/>
      </w:pPr>
      <w:r w:rsidRPr="001C47D2">
        <w:t xml:space="preserve">Public Survey Results Summary </w:t>
      </w:r>
    </w:p>
    <w:p w14:paraId="2813DE3F" w14:textId="2FAD30F3" w:rsidR="007C21CC" w:rsidRPr="00FF2578" w:rsidRDefault="00EE0FAD" w:rsidP="007C21CC">
      <w:pPr>
        <w:pStyle w:val="BodyText"/>
      </w:pPr>
      <w:r>
        <w:t>For service locations, o</w:t>
      </w:r>
      <w:r w:rsidRPr="00FF2578">
        <w:t>ther locations respondents said they would like the bus to go included:</w:t>
      </w:r>
    </w:p>
    <w:p w14:paraId="1D41DAD9" w14:textId="77777777" w:rsidR="007C21CC" w:rsidRPr="00FF2578" w:rsidRDefault="007C21CC" w:rsidP="007C21CC">
      <w:pPr>
        <w:pStyle w:val="ListBullet"/>
      </w:pPr>
      <w:r w:rsidRPr="00FF2578">
        <w:t>Acushnet</w:t>
      </w:r>
    </w:p>
    <w:p w14:paraId="02758702" w14:textId="77777777" w:rsidR="007C21CC" w:rsidRPr="00FF2578" w:rsidRDefault="007C21CC" w:rsidP="007C21CC">
      <w:pPr>
        <w:pStyle w:val="ListBullet"/>
      </w:pPr>
      <w:r w:rsidRPr="00FF2578">
        <w:t>Bellevue Avenue in New Bedford</w:t>
      </w:r>
    </w:p>
    <w:p w14:paraId="71C918D6" w14:textId="77777777" w:rsidR="007C21CC" w:rsidRPr="00FF2578" w:rsidRDefault="007C21CC" w:rsidP="007C21CC">
      <w:pPr>
        <w:pStyle w:val="ListBullet"/>
      </w:pPr>
      <w:r w:rsidRPr="00FF2578">
        <w:t>More stops at industrial park</w:t>
      </w:r>
    </w:p>
    <w:p w14:paraId="4ACAC407" w14:textId="77777777" w:rsidR="007C21CC" w:rsidRDefault="007C21CC" w:rsidP="007C21CC">
      <w:pPr>
        <w:pStyle w:val="ListBullet"/>
      </w:pPr>
      <w:r w:rsidRPr="00A85262">
        <w:t>New Bedford beaches</w:t>
      </w:r>
      <w:r>
        <w:t>,</w:t>
      </w:r>
      <w:r w:rsidRPr="00A85262">
        <w:t xml:space="preserve"> Fort Phoenix in Fairhaven</w:t>
      </w:r>
    </w:p>
    <w:p w14:paraId="5FCF1BE1" w14:textId="77777777" w:rsidR="007C21CC" w:rsidRDefault="007C21CC" w:rsidP="007C21CC">
      <w:pPr>
        <w:pStyle w:val="ListBullet"/>
      </w:pPr>
      <w:r w:rsidRPr="00A85262">
        <w:t>Fort Rodman, Ashley Boulevard, Mount Pleasant</w:t>
      </w:r>
    </w:p>
    <w:p w14:paraId="276D70B0" w14:textId="77777777" w:rsidR="007C21CC" w:rsidRDefault="007C21CC" w:rsidP="007C21CC">
      <w:pPr>
        <w:pStyle w:val="ListBullet"/>
      </w:pPr>
      <w:r>
        <w:t>Providence</w:t>
      </w:r>
    </w:p>
    <w:p w14:paraId="2C88E3A2" w14:textId="77777777" w:rsidR="007C21CC" w:rsidRDefault="007C21CC" w:rsidP="007C21CC">
      <w:pPr>
        <w:pStyle w:val="ListBullet"/>
      </w:pPr>
      <w:r w:rsidRPr="00A85262">
        <w:t>New Bedford beaches</w:t>
      </w:r>
      <w:r>
        <w:t>,</w:t>
      </w:r>
      <w:r w:rsidRPr="00A85262">
        <w:t xml:space="preserve"> Fort Phoenix</w:t>
      </w:r>
    </w:p>
    <w:p w14:paraId="1A919392" w14:textId="77777777" w:rsidR="007C21CC" w:rsidRDefault="007C21CC" w:rsidP="007C21CC">
      <w:pPr>
        <w:pStyle w:val="ListBullet"/>
      </w:pPr>
      <w:r>
        <w:t>No preference</w:t>
      </w:r>
    </w:p>
    <w:p w14:paraId="5DD71A16" w14:textId="77777777" w:rsidR="007C21CC" w:rsidRDefault="007C21CC" w:rsidP="007C21CC">
      <w:pPr>
        <w:pStyle w:val="ListBullet"/>
      </w:pPr>
      <w:r w:rsidRPr="00A85262">
        <w:t>Price Rite on Hathaway Road</w:t>
      </w:r>
    </w:p>
    <w:p w14:paraId="201093DD" w14:textId="77777777" w:rsidR="007C21CC" w:rsidRDefault="007C21CC" w:rsidP="007C21CC">
      <w:pPr>
        <w:pStyle w:val="ListBullet"/>
      </w:pPr>
      <w:r>
        <w:t>Boston, Providence</w:t>
      </w:r>
    </w:p>
    <w:p w14:paraId="37053EE8" w14:textId="77777777" w:rsidR="007C21CC" w:rsidRDefault="007C21CC" w:rsidP="007C21CC">
      <w:pPr>
        <w:pStyle w:val="ListBullet"/>
      </w:pPr>
      <w:r w:rsidRPr="00A85262">
        <w:t>More of Wareham</w:t>
      </w:r>
      <w:r>
        <w:t>,</w:t>
      </w:r>
      <w:r w:rsidRPr="00A85262">
        <w:t xml:space="preserve"> including Gleason YMCA, Fort Phoenix, and at least </w:t>
      </w:r>
      <w:r>
        <w:t>M</w:t>
      </w:r>
      <w:r w:rsidRPr="00A85262">
        <w:t xml:space="preserve">ain </w:t>
      </w:r>
      <w:r>
        <w:t>S</w:t>
      </w:r>
      <w:r w:rsidRPr="00A85262">
        <w:t>t</w:t>
      </w:r>
      <w:r>
        <w:t>reet</w:t>
      </w:r>
      <w:r w:rsidRPr="00A85262">
        <w:t xml:space="preserve"> </w:t>
      </w:r>
      <w:r>
        <w:t>in A</w:t>
      </w:r>
      <w:r w:rsidRPr="00A85262">
        <w:t xml:space="preserve">cushnet/Fairhaven </w:t>
      </w:r>
    </w:p>
    <w:p w14:paraId="5F4B17E8" w14:textId="77777777" w:rsidR="007C21CC" w:rsidRDefault="007C21CC" w:rsidP="007C21CC">
      <w:pPr>
        <w:pStyle w:val="ListBullet"/>
      </w:pPr>
      <w:r w:rsidRPr="00A85262">
        <w:t>Downtown Fairhaven by churches</w:t>
      </w:r>
    </w:p>
    <w:p w14:paraId="5EE10003" w14:textId="77777777" w:rsidR="007C21CC" w:rsidRDefault="007C21CC" w:rsidP="007C21CC">
      <w:pPr>
        <w:pStyle w:val="ListBullet"/>
      </w:pPr>
      <w:r>
        <w:t>Boston</w:t>
      </w:r>
    </w:p>
    <w:p w14:paraId="78CA6008" w14:textId="77777777" w:rsidR="007C21CC" w:rsidRDefault="007C21CC" w:rsidP="007C21CC">
      <w:pPr>
        <w:pStyle w:val="ListBullet"/>
      </w:pPr>
      <w:r w:rsidRPr="00A85262">
        <w:t>N</w:t>
      </w:r>
      <w:r>
        <w:t xml:space="preserve">ew </w:t>
      </w:r>
      <w:r w:rsidRPr="00A85262">
        <w:t>B</w:t>
      </w:r>
      <w:r>
        <w:t>edford</w:t>
      </w:r>
      <w:r w:rsidRPr="00A85262">
        <w:t xml:space="preserve"> Airport/N</w:t>
      </w:r>
      <w:r>
        <w:t xml:space="preserve">ew </w:t>
      </w:r>
      <w:r w:rsidRPr="00A85262">
        <w:t>B</w:t>
      </w:r>
      <w:r>
        <w:t>edford</w:t>
      </w:r>
      <w:r w:rsidRPr="00A85262">
        <w:t xml:space="preserve"> RMV </w:t>
      </w:r>
      <w:r>
        <w:t>r</w:t>
      </w:r>
      <w:r w:rsidRPr="00A85262">
        <w:t>outes</w:t>
      </w:r>
    </w:p>
    <w:p w14:paraId="06D31729" w14:textId="77777777" w:rsidR="007C21CC" w:rsidRDefault="007C21CC" w:rsidP="007C21CC">
      <w:pPr>
        <w:pStyle w:val="ListBullet"/>
      </w:pPr>
      <w:r w:rsidRPr="00A85262">
        <w:t xml:space="preserve">Palmer </w:t>
      </w:r>
      <w:r>
        <w:t>S</w:t>
      </w:r>
      <w:r w:rsidRPr="00A85262">
        <w:t xml:space="preserve">treet </w:t>
      </w:r>
      <w:r>
        <w:t>in F</w:t>
      </w:r>
      <w:r w:rsidRPr="00A85262">
        <w:t xml:space="preserve">all </w:t>
      </w:r>
      <w:r>
        <w:t>R</w:t>
      </w:r>
      <w:r w:rsidRPr="00A85262">
        <w:t>iver 02724</w:t>
      </w:r>
    </w:p>
    <w:p w14:paraId="6B2C23EF" w14:textId="77777777" w:rsidR="007C21CC" w:rsidRDefault="007C21CC" w:rsidP="007C21CC">
      <w:pPr>
        <w:pStyle w:val="ListBullet"/>
      </w:pPr>
      <w:r w:rsidRPr="00A85262">
        <w:t>Broadway served by route 101</w:t>
      </w:r>
    </w:p>
    <w:p w14:paraId="176B6FD4" w14:textId="77777777" w:rsidR="007C21CC" w:rsidRDefault="007C21CC" w:rsidP="007C21CC">
      <w:pPr>
        <w:pStyle w:val="ListBullet"/>
      </w:pPr>
      <w:r>
        <w:t>Maine</w:t>
      </w:r>
    </w:p>
    <w:p w14:paraId="0FADCFFE" w14:textId="77777777" w:rsidR="007C21CC" w:rsidRDefault="007C21CC" w:rsidP="007C21CC">
      <w:pPr>
        <w:pStyle w:val="ListBullet"/>
      </w:pPr>
      <w:r>
        <w:t>Mars</w:t>
      </w:r>
    </w:p>
    <w:p w14:paraId="1A10EAB0" w14:textId="77777777" w:rsidR="007C21CC" w:rsidRDefault="007C21CC" w:rsidP="007C21CC">
      <w:pPr>
        <w:pStyle w:val="ListBullet"/>
      </w:pPr>
      <w:r>
        <w:lastRenderedPageBreak/>
        <w:t>New York</w:t>
      </w:r>
    </w:p>
    <w:p w14:paraId="16082A3F" w14:textId="77777777" w:rsidR="007C21CC" w:rsidRDefault="007C21CC" w:rsidP="007C21CC">
      <w:pPr>
        <w:pStyle w:val="ListBullet"/>
      </w:pPr>
      <w:r>
        <w:t>New York</w:t>
      </w:r>
    </w:p>
    <w:p w14:paraId="5249713A" w14:textId="77777777" w:rsidR="007C21CC" w:rsidRDefault="007C21CC" w:rsidP="007C21CC">
      <w:pPr>
        <w:pStyle w:val="ListBullet"/>
      </w:pPr>
      <w:r>
        <w:t>Providence</w:t>
      </w:r>
    </w:p>
    <w:p w14:paraId="66899CB4" w14:textId="77777777" w:rsidR="007C21CC" w:rsidRDefault="007C21CC" w:rsidP="007C21CC">
      <w:pPr>
        <w:pStyle w:val="ListBullet"/>
      </w:pPr>
      <w:r>
        <w:t>Route 138 Somerset</w:t>
      </w:r>
    </w:p>
    <w:p w14:paraId="484D8F0A" w14:textId="77777777" w:rsidR="007C21CC" w:rsidRDefault="007C21CC" w:rsidP="007C21CC">
      <w:pPr>
        <w:pStyle w:val="ListBullet"/>
      </w:pPr>
      <w:r>
        <w:t>Providence</w:t>
      </w:r>
    </w:p>
    <w:p w14:paraId="627550D1" w14:textId="77777777" w:rsidR="007C21CC" w:rsidRDefault="007C21CC" w:rsidP="007C21CC">
      <w:pPr>
        <w:pStyle w:val="ListBullet"/>
      </w:pPr>
      <w:r>
        <w:t>Senior center at Buttonwood Park</w:t>
      </w:r>
    </w:p>
    <w:p w14:paraId="49AA4821" w14:textId="77777777" w:rsidR="007C21CC" w:rsidRDefault="007C21CC" w:rsidP="007C21CC">
      <w:pPr>
        <w:pStyle w:val="ListBullet"/>
      </w:pPr>
      <w:r>
        <w:t>Slocum Road in Dartmouth</w:t>
      </w:r>
    </w:p>
    <w:p w14:paraId="249DEA8A" w14:textId="77777777" w:rsidR="007C21CC" w:rsidRDefault="007C21CC" w:rsidP="007C21CC">
      <w:pPr>
        <w:pStyle w:val="ListBullet"/>
      </w:pPr>
      <w:r w:rsidRPr="00977930">
        <w:t>More service to shopping centers</w:t>
      </w:r>
    </w:p>
    <w:p w14:paraId="593B6DB9" w14:textId="77777777" w:rsidR="007C21CC" w:rsidRDefault="007C21CC" w:rsidP="007C21CC">
      <w:pPr>
        <w:pStyle w:val="ListBullet"/>
      </w:pPr>
      <w:r w:rsidRPr="00977930">
        <w:t>Stop and Shop, grocery stores</w:t>
      </w:r>
    </w:p>
    <w:p w14:paraId="57ED37E2" w14:textId="77777777" w:rsidR="007C21CC" w:rsidRPr="00D25E0C" w:rsidRDefault="007C21CC" w:rsidP="007C21CC">
      <w:pPr>
        <w:pStyle w:val="ListBullet"/>
      </w:pPr>
      <w:r w:rsidRPr="00D25E0C">
        <w:t>Acushnet</w:t>
      </w:r>
    </w:p>
    <w:p w14:paraId="4285C599" w14:textId="77777777" w:rsidR="007C21CC" w:rsidRDefault="007C21CC" w:rsidP="007C21CC">
      <w:pPr>
        <w:pStyle w:val="ListBullet"/>
      </w:pPr>
      <w:r w:rsidRPr="00580563">
        <w:t>Up Hawthorn Street</w:t>
      </w:r>
    </w:p>
    <w:p w14:paraId="20FA5906" w14:textId="77777777" w:rsidR="007C21CC" w:rsidRPr="006C4520" w:rsidRDefault="007C21CC" w:rsidP="007C21CC">
      <w:pPr>
        <w:pStyle w:val="BodyText"/>
      </w:pPr>
      <w:r w:rsidRPr="006C4520">
        <w:t>Respondents were asked where they would like to see bus stop improvements, including benches, bus shelters, and other items, with an ask to specify what and which station. Responses included:</w:t>
      </w:r>
    </w:p>
    <w:p w14:paraId="3F35F7DF" w14:textId="77777777" w:rsidR="007C21CC" w:rsidRDefault="007C21CC" w:rsidP="007C21CC">
      <w:pPr>
        <w:pStyle w:val="ListBullet"/>
      </w:pPr>
      <w:r w:rsidRPr="006C4520">
        <w:t>I'd like to see a bus stop on Bellevue Avenue in New Bedford. I live all the way at the</w:t>
      </w:r>
      <w:r>
        <w:t xml:space="preserve"> bottom of Coffin Avenue, and </w:t>
      </w:r>
      <w:proofErr w:type="gramStart"/>
      <w:r>
        <w:t>in order to</w:t>
      </w:r>
      <w:proofErr w:type="gramEnd"/>
      <w:r>
        <w:t xml:space="preserve"> catch my bus to be at work at 7 AM I </w:t>
      </w:r>
      <w:proofErr w:type="gramStart"/>
      <w:r>
        <w:t>have to</w:t>
      </w:r>
      <w:proofErr w:type="gramEnd"/>
      <w:r>
        <w:t xml:space="preserve"> leave work at 6 AM, walk up five streets up a slight hill, then get dropped off for work 30 minutes early. Luckily I have a key to get into the building.</w:t>
      </w:r>
    </w:p>
    <w:p w14:paraId="147304CD" w14:textId="77777777" w:rsidR="007C21CC" w:rsidRDefault="007C21CC" w:rsidP="007C21CC">
      <w:pPr>
        <w:pStyle w:val="ListBullet"/>
      </w:pPr>
      <w:r>
        <w:t>I have no answer; all I would like to see is that an area that I could sit or stand while I wait for my ride.</w:t>
      </w:r>
    </w:p>
    <w:p w14:paraId="1B8BD756" w14:textId="77777777" w:rsidR="007C21CC" w:rsidRDefault="007C21CC" w:rsidP="007C21CC">
      <w:pPr>
        <w:pStyle w:val="ListBullet"/>
      </w:pPr>
      <w:r>
        <w:t>All of it</w:t>
      </w:r>
    </w:p>
    <w:p w14:paraId="5ED0ADD2" w14:textId="77777777" w:rsidR="007C21CC" w:rsidRDefault="007C21CC" w:rsidP="007C21CC">
      <w:pPr>
        <w:pStyle w:val="ListBullet"/>
      </w:pPr>
      <w:r>
        <w:t>Bus stop at Quequechan and Pleasant streets</w:t>
      </w:r>
    </w:p>
    <w:p w14:paraId="06A9383F" w14:textId="77777777" w:rsidR="007C21CC" w:rsidRDefault="007C21CC" w:rsidP="007C21CC">
      <w:pPr>
        <w:pStyle w:val="ListBullet"/>
      </w:pPr>
      <w:r>
        <w:t>Bus goes into Shaw's parking lot in Dartmouth, because it's dangerous crossing Route 6 over there. Bus stops at Buttonwood Park all day. Bus stops by New Bedford beaches all year.</w:t>
      </w:r>
    </w:p>
    <w:p w14:paraId="24DF6C08" w14:textId="77777777" w:rsidR="007C21CC" w:rsidRDefault="007C21CC" w:rsidP="007C21CC">
      <w:pPr>
        <w:pStyle w:val="ListBullet"/>
      </w:pPr>
      <w:r>
        <w:t>Benches</w:t>
      </w:r>
    </w:p>
    <w:p w14:paraId="2A4029A7" w14:textId="77777777" w:rsidR="007C21CC" w:rsidRDefault="007C21CC" w:rsidP="007C21CC">
      <w:pPr>
        <w:pStyle w:val="ListBullet"/>
      </w:pPr>
      <w:r>
        <w:t>Add stops where routes have changed.</w:t>
      </w:r>
    </w:p>
    <w:p w14:paraId="7A8AAEBA" w14:textId="77777777" w:rsidR="007C21CC" w:rsidRDefault="007C21CC" w:rsidP="007C21CC">
      <w:pPr>
        <w:pStyle w:val="ListBullet"/>
      </w:pPr>
      <w:r>
        <w:t>Bus stop in Shaw's Dartmouth parking lot. It's difficult crossing the street over there. And bus stops right at the beaches.</w:t>
      </w:r>
    </w:p>
    <w:p w14:paraId="355E0537" w14:textId="77777777" w:rsidR="007C21CC" w:rsidRDefault="007C21CC" w:rsidP="007C21CC">
      <w:pPr>
        <w:pStyle w:val="ListBullet"/>
      </w:pPr>
      <w:r>
        <w:t>The 103 run longer and everywhere</w:t>
      </w:r>
    </w:p>
    <w:p w14:paraId="72FADB54" w14:textId="77777777" w:rsidR="007C21CC" w:rsidRDefault="007C21CC" w:rsidP="007C21CC">
      <w:pPr>
        <w:pStyle w:val="ListBullet"/>
      </w:pPr>
      <w:r>
        <w:t>Benches at bus stops</w:t>
      </w:r>
    </w:p>
    <w:p w14:paraId="1CBD293E" w14:textId="77777777" w:rsidR="007C21CC" w:rsidRDefault="007C21CC" w:rsidP="007C21CC">
      <w:pPr>
        <w:pStyle w:val="ListBullet"/>
      </w:pPr>
      <w:r>
        <w:t>Bus shelters are big</w:t>
      </w:r>
    </w:p>
    <w:p w14:paraId="1FE3EF97" w14:textId="77777777" w:rsidR="007C21CC" w:rsidRDefault="007C21CC" w:rsidP="007C21CC">
      <w:pPr>
        <w:pStyle w:val="ListBullet"/>
      </w:pPr>
      <w:r>
        <w:t>Rock Street, Rodman Street, Johnson Street, all in Fall River</w:t>
      </w:r>
    </w:p>
    <w:p w14:paraId="066B32F3" w14:textId="77777777" w:rsidR="007C21CC" w:rsidRDefault="007C21CC" w:rsidP="007C21CC">
      <w:pPr>
        <w:pStyle w:val="ListBullet"/>
      </w:pPr>
      <w:r>
        <w:t>More beaches</w:t>
      </w:r>
    </w:p>
    <w:p w14:paraId="598E4581" w14:textId="77777777" w:rsidR="007C21CC" w:rsidRDefault="007C21CC" w:rsidP="007C21CC">
      <w:pPr>
        <w:pStyle w:val="ListBullet"/>
      </w:pPr>
      <w:r>
        <w:t>Benches</w:t>
      </w:r>
    </w:p>
    <w:p w14:paraId="420D4CAA" w14:textId="77777777" w:rsidR="007C21CC" w:rsidRDefault="007C21CC" w:rsidP="007C21CC">
      <w:pPr>
        <w:pStyle w:val="ListBullet"/>
      </w:pPr>
      <w:r>
        <w:t>North part of Fall River and more residential areas.</w:t>
      </w:r>
    </w:p>
    <w:p w14:paraId="1342F7B1" w14:textId="77777777" w:rsidR="007C21CC" w:rsidRDefault="007C21CC" w:rsidP="007C21CC">
      <w:pPr>
        <w:pStyle w:val="ListBullet"/>
      </w:pPr>
      <w:r>
        <w:t>Better signage, replacing missing signs, adding stops</w:t>
      </w:r>
    </w:p>
    <w:p w14:paraId="0B25044A" w14:textId="77777777" w:rsidR="007C21CC" w:rsidRDefault="007C21CC" w:rsidP="007C21CC">
      <w:pPr>
        <w:pStyle w:val="ListBullet"/>
      </w:pPr>
      <w:r>
        <w:lastRenderedPageBreak/>
        <w:t>It would be awesome to have a good bus tracker. Benches and bus shelters are fine, no big deal, but bus tracker does help a lot.</w:t>
      </w:r>
    </w:p>
    <w:p w14:paraId="26224D32" w14:textId="77777777" w:rsidR="007C21CC" w:rsidRDefault="007C21CC" w:rsidP="007C21CC">
      <w:pPr>
        <w:pStyle w:val="ListBullet"/>
      </w:pPr>
      <w:r>
        <w:t>Bus stops</w:t>
      </w:r>
    </w:p>
    <w:p w14:paraId="0CF8477E" w14:textId="77777777" w:rsidR="007C21CC" w:rsidRDefault="007C21CC" w:rsidP="007C21CC">
      <w:pPr>
        <w:pStyle w:val="ListBullet"/>
      </w:pPr>
      <w:r>
        <w:t xml:space="preserve">Many routes </w:t>
      </w:r>
      <w:proofErr w:type="gramStart"/>
      <w:r>
        <w:t>are in need of</w:t>
      </w:r>
      <w:proofErr w:type="gramEnd"/>
      <w:r>
        <w:t xml:space="preserve"> new stops, replacement signs, shelters—too many to list. 109 County for example has zero stop signs from Pleasant Street to County Street; 107 Bay has missing stops in various places, also too many. Sunset Hill has two stops in about 100 feet of each other. Far too close together, significantly slows down service.</w:t>
      </w:r>
    </w:p>
    <w:p w14:paraId="2BDB5576" w14:textId="77777777" w:rsidR="007C21CC" w:rsidRDefault="007C21CC" w:rsidP="007C21CC">
      <w:pPr>
        <w:pStyle w:val="ListBullet"/>
      </w:pPr>
      <w:r>
        <w:t>A bench at the Swansea Walmart and the stop at the Somerset Stop and Shop area would be appreciated by many people.</w:t>
      </w:r>
    </w:p>
    <w:p w14:paraId="186A5B8C" w14:textId="77777777" w:rsidR="007C21CC" w:rsidRDefault="007C21CC" w:rsidP="007C21CC">
      <w:pPr>
        <w:pStyle w:val="ListBullet"/>
      </w:pPr>
      <w:r>
        <w:t>Acushnet Avenue and Nash Road</w:t>
      </w:r>
    </w:p>
    <w:p w14:paraId="4346CEDE" w14:textId="77777777" w:rsidR="007C21CC" w:rsidRDefault="007C21CC" w:rsidP="007C21CC">
      <w:pPr>
        <w:pStyle w:val="ListBullet"/>
      </w:pPr>
      <w:r>
        <w:t>Benches</w:t>
      </w:r>
    </w:p>
    <w:p w14:paraId="0E7AFFA8" w14:textId="77777777" w:rsidR="007C21CC" w:rsidRDefault="007C21CC" w:rsidP="007C21CC">
      <w:pPr>
        <w:pStyle w:val="ListBullet"/>
      </w:pPr>
      <w:r>
        <w:t>I would like them to have a shelter that has shade and a charging system.</w:t>
      </w:r>
    </w:p>
    <w:p w14:paraId="1FAE7DD1" w14:textId="77777777" w:rsidR="007C21CC" w:rsidRDefault="007C21CC" w:rsidP="007C21CC">
      <w:pPr>
        <w:pStyle w:val="ListBullet"/>
      </w:pPr>
      <w:r>
        <w:t>201 route, 204 route, 203 route</w:t>
      </w:r>
    </w:p>
    <w:p w14:paraId="041D6DBB" w14:textId="77777777" w:rsidR="007C21CC" w:rsidRDefault="007C21CC" w:rsidP="007C21CC">
      <w:pPr>
        <w:pStyle w:val="ListBullet"/>
      </w:pPr>
      <w:r>
        <w:t xml:space="preserve">Bringing back the 9x route, the Sunday service, and expanding to later night service has been an absolute blessing these last two years! The free ride grants have also been very cost-saving for many of us as well. I now live in Connecticut but still use the SRTA daily, especially routes 204 and 9 bus often to see family and or occasionally temp contract jobs when in town. At one point I lived here full time. I would take the bus from Truccis—the last 7 PM 204 bus—and ride it all the way to Fall River to just miss the last connecting 9 PM 201bus, lol. The shift in Fall River started at 12 AM. Or I would spend a lot of hours in between due to the bus not being able to run later. When I moved back to CT you guys expanded to later night service that would've helped me a ton and saved me a whole state move at the time, lol, but any service expansion you guys bring will always be a blessing especially for every local rider and out-of-state bus users. Aside from the positive it would be nice for buses to run till at least 12 AM depatutre for later option rides accessibilty and mobility around Bristol County. Certain areas could use bus shelters and sidewalk improvement—examples Church Street and Achushnet Avenue. It would also be nice to have a service to Providence. The Peter Pan and Uber and MBTA connections are time-consuming and expensive when you </w:t>
      </w:r>
      <w:proofErr w:type="gramStart"/>
      <w:r>
        <w:t>have to</w:t>
      </w:r>
      <w:proofErr w:type="gramEnd"/>
      <w:r>
        <w:t xml:space="preserve"> make daily commutes. Bus connections like the 24L route in Rhode Island are rare and need more attention for better service—it would benefit literally hundreds in the New Bedford and Fall River and Tiverton areas. Expansions to Seeonk and Taunton also increase job opportunity, economic boost, and tourism being able to get to Providence for under 20 dollars via city bus would be a game changing to complement the Fall River/New Beford train line. Even that took years to come to fruition. Aside from a few setbacks, it’s been a blessing to watch the SRTA catch up and improve and expand its service to better cater to its community throughout the years. Please continue to go forward and please consider connection to more cities for better easier commutes. Out-of-state riders like myself do exist more often than you think. My state service is CTTRANSIT. Please catch up and find funding.</w:t>
      </w:r>
    </w:p>
    <w:p w14:paraId="78075840" w14:textId="77777777" w:rsidR="007C21CC" w:rsidRDefault="007C21CC" w:rsidP="007C21CC">
      <w:pPr>
        <w:pStyle w:val="ListBullet"/>
      </w:pPr>
      <w:r>
        <w:t>Bus shelters for New England weather.</w:t>
      </w:r>
    </w:p>
    <w:p w14:paraId="4CD18DBA" w14:textId="77777777" w:rsidR="007C21CC" w:rsidRDefault="007C21CC" w:rsidP="007C21CC">
      <w:pPr>
        <w:pStyle w:val="ListBullet"/>
      </w:pPr>
      <w:r>
        <w:t>All bus stops in New Bedford</w:t>
      </w:r>
    </w:p>
    <w:p w14:paraId="1E3709CA" w14:textId="77777777" w:rsidR="007C21CC" w:rsidRDefault="007C21CC" w:rsidP="007C21CC">
      <w:pPr>
        <w:pStyle w:val="ListBullet"/>
      </w:pPr>
      <w:r>
        <w:t>More shelters for weather shelter (shelter from snow/rain); many people that take the bus have children or are elderly/disabled.</w:t>
      </w:r>
    </w:p>
    <w:p w14:paraId="407F4F78" w14:textId="77777777" w:rsidR="007C21CC" w:rsidRDefault="007C21CC" w:rsidP="007C21CC">
      <w:pPr>
        <w:pStyle w:val="ListBullet"/>
      </w:pPr>
      <w:r>
        <w:t>More bus shelters</w:t>
      </w:r>
    </w:p>
    <w:p w14:paraId="6F187433" w14:textId="77777777" w:rsidR="007C21CC" w:rsidRDefault="007C21CC" w:rsidP="007C21CC">
      <w:pPr>
        <w:pStyle w:val="ListBullet"/>
      </w:pPr>
      <w:r>
        <w:lastRenderedPageBreak/>
        <w:t>Inbound 201 at corner of Rivet and County</w:t>
      </w:r>
    </w:p>
    <w:p w14:paraId="182EBEEB" w14:textId="77777777" w:rsidR="007C21CC" w:rsidRDefault="007C21CC" w:rsidP="007C21CC">
      <w:pPr>
        <w:pStyle w:val="ListBullet"/>
      </w:pPr>
      <w:r>
        <w:t>A direct connection to Providence would be nice—Uber is expensive.</w:t>
      </w:r>
    </w:p>
    <w:p w14:paraId="545EF08C" w14:textId="77777777" w:rsidR="007C21CC" w:rsidRDefault="007C21CC" w:rsidP="007C21CC">
      <w:pPr>
        <w:pStyle w:val="ListBullet"/>
      </w:pPr>
      <w:r>
        <w:t>Minimalize the homeless and ghetto people hanging around the stations. I’m talking about the dangerous and sketchy ones who come to the stations and cause trouble like start fights, aggressively panhandle, argue with random people. We can minimalize this by having security guards more present and active!</w:t>
      </w:r>
    </w:p>
    <w:p w14:paraId="593F0705" w14:textId="77777777" w:rsidR="007C21CC" w:rsidRDefault="007C21CC" w:rsidP="007C21CC">
      <w:pPr>
        <w:pStyle w:val="ListBullet"/>
      </w:pPr>
      <w:r>
        <w:t>Ruth Street needs more stops.</w:t>
      </w:r>
    </w:p>
    <w:p w14:paraId="61FD34B0" w14:textId="77777777" w:rsidR="007C21CC" w:rsidRDefault="007C21CC" w:rsidP="007C21CC">
      <w:pPr>
        <w:pStyle w:val="ListBullet"/>
      </w:pPr>
      <w:r>
        <w:t>More bus shelters but ones that have their own lighting at night. Preferably ones that use renewable energy like wind, solar, or if possible a combination of the two.</w:t>
      </w:r>
    </w:p>
    <w:p w14:paraId="49DB3707" w14:textId="77777777" w:rsidR="007C21CC" w:rsidRDefault="007C21CC" w:rsidP="007C21CC">
      <w:pPr>
        <w:pStyle w:val="ListBullet"/>
      </w:pPr>
      <w:r>
        <w:t>Benches, shelters, and the timings written or the tracker app. And new routes. The frequency of buses. Late night buses. And weekend buses.</w:t>
      </w:r>
    </w:p>
    <w:p w14:paraId="79DAE161" w14:textId="77777777" w:rsidR="007C21CC" w:rsidRDefault="007C21CC" w:rsidP="007C21CC">
      <w:pPr>
        <w:pStyle w:val="ListBullet"/>
      </w:pPr>
      <w:r>
        <w:t>I would like to see more bus stop benches for elderly people. I would like to see more travel time because the MBTA runs later. And need more updates on the app.</w:t>
      </w:r>
    </w:p>
    <w:p w14:paraId="5D053E46" w14:textId="77777777" w:rsidR="007C21CC" w:rsidRDefault="007C21CC" w:rsidP="007C21CC">
      <w:pPr>
        <w:pStyle w:val="ListBullet"/>
      </w:pPr>
      <w:r>
        <w:t>Can’t name any stops specifically, but more benches and bus shelters along the Number 9/10/11 (possibly even the Walmart in Fairhaven stop) routes in general.</w:t>
      </w:r>
    </w:p>
    <w:p w14:paraId="2D32DCF8" w14:textId="77777777" w:rsidR="007C21CC" w:rsidRDefault="007C21CC" w:rsidP="007C21CC">
      <w:pPr>
        <w:pStyle w:val="ListBullet"/>
      </w:pPr>
      <w:r>
        <w:t>N/A</w:t>
      </w:r>
    </w:p>
    <w:p w14:paraId="1353F242" w14:textId="77777777" w:rsidR="007C21CC" w:rsidRDefault="007C21CC" w:rsidP="007C21CC">
      <w:pPr>
        <w:pStyle w:val="ListBullet"/>
      </w:pPr>
      <w:r>
        <w:t>St. Luke's</w:t>
      </w:r>
    </w:p>
    <w:p w14:paraId="1681917D" w14:textId="77777777" w:rsidR="007C21CC" w:rsidRDefault="007C21CC" w:rsidP="007C21CC">
      <w:pPr>
        <w:pStyle w:val="ListBullet"/>
      </w:pPr>
      <w:r>
        <w:t>Grocery store bus stops—specifically Stop &amp; Shop on Dartmouth Street.</w:t>
      </w:r>
    </w:p>
    <w:p w14:paraId="03B73524" w14:textId="77777777" w:rsidR="007C21CC" w:rsidRDefault="007C21CC" w:rsidP="007C21CC">
      <w:pPr>
        <w:pStyle w:val="ListBullet"/>
      </w:pPr>
      <w:r>
        <w:t>Number 9 Route, Number 210 Route, Number 202 Route</w:t>
      </w:r>
    </w:p>
    <w:p w14:paraId="267E598E" w14:textId="77777777" w:rsidR="007C21CC" w:rsidRDefault="007C21CC" w:rsidP="007C21CC">
      <w:pPr>
        <w:pStyle w:val="ListBullet"/>
      </w:pPr>
      <w:r>
        <w:t xml:space="preserve">I'd like to see more benches. I know a lot of elderly take the </w:t>
      </w:r>
      <w:proofErr w:type="gramStart"/>
      <w:r>
        <w:t>bus</w:t>
      </w:r>
      <w:proofErr w:type="gramEnd"/>
      <w:r>
        <w:t xml:space="preserve"> some have a hard time to stand. Longer buses on the weekends would really help a lot of people as well. I've noticed more people recognize our city for offering the fare-free buses. I saw someone on TikTok say it's the only city that helps their people like that.</w:t>
      </w:r>
    </w:p>
    <w:p w14:paraId="583E6E42" w14:textId="77777777" w:rsidR="007C21CC" w:rsidRDefault="007C21CC" w:rsidP="007C21CC">
      <w:pPr>
        <w:pStyle w:val="ListBullet"/>
      </w:pPr>
      <w:r>
        <w:t>Shelter or benches at Walmarts</w:t>
      </w:r>
    </w:p>
    <w:p w14:paraId="6E18B35D" w14:textId="77777777" w:rsidR="007C21CC" w:rsidRDefault="007C21CC" w:rsidP="007C21CC">
      <w:pPr>
        <w:pStyle w:val="ListBullet"/>
      </w:pPr>
      <w:r>
        <w:t>Bus stop at 188 Palmer Street, Fall River, Masschusetts 02724</w:t>
      </w:r>
    </w:p>
    <w:p w14:paraId="44A5EB60" w14:textId="77777777" w:rsidR="007C21CC" w:rsidRDefault="007C21CC" w:rsidP="007C21CC">
      <w:pPr>
        <w:pStyle w:val="ListBullet"/>
      </w:pPr>
      <w:r>
        <w:t>Shelters for some protection from rain and snow and a bench</w:t>
      </w:r>
    </w:p>
    <w:p w14:paraId="2C438DA1" w14:textId="77777777" w:rsidR="007C21CC" w:rsidRDefault="007C21CC" w:rsidP="007C21CC">
      <w:pPr>
        <w:pStyle w:val="ListBullet"/>
      </w:pPr>
      <w:r>
        <w:t>New bus stops being implemented across from existing stops. Route 6 stops are inconsistent and have long gaps between them in some spots followed by multiple stops that are within blocks from each other. Stops that have a higher passenger loading should have a bench or shelter. The only two sheltered stops along Route 9 are by Stop and Shop, the mall, and UMass, and that is not enough.</w:t>
      </w:r>
    </w:p>
    <w:p w14:paraId="369D2577" w14:textId="77777777" w:rsidR="007C21CC" w:rsidRDefault="007C21CC" w:rsidP="007C21CC">
      <w:pPr>
        <w:pStyle w:val="ListBullet"/>
      </w:pPr>
      <w:r>
        <w:t>Bus shelters</w:t>
      </w:r>
    </w:p>
    <w:p w14:paraId="45B3271D" w14:textId="77777777" w:rsidR="007C21CC" w:rsidRDefault="007C21CC" w:rsidP="007C21CC">
      <w:pPr>
        <w:pStyle w:val="ListBullet"/>
      </w:pPr>
      <w:r>
        <w:t>Benches, bus shelters when it rains</w:t>
      </w:r>
    </w:p>
    <w:p w14:paraId="04F0580F" w14:textId="77777777" w:rsidR="007C21CC" w:rsidRDefault="007C21CC" w:rsidP="007C21CC">
      <w:pPr>
        <w:pStyle w:val="ListBullet"/>
      </w:pPr>
      <w:r>
        <w:t>No preference</w:t>
      </w:r>
    </w:p>
    <w:p w14:paraId="136EE6BB" w14:textId="77777777" w:rsidR="007C21CC" w:rsidRDefault="007C21CC" w:rsidP="007C21CC">
      <w:pPr>
        <w:pStyle w:val="ListBullet"/>
      </w:pPr>
      <w:r>
        <w:t>Maxfield Street/Pleasant Street bus stop is not accessible. Would like bus to take them to Wareham Walmart.</w:t>
      </w:r>
    </w:p>
    <w:p w14:paraId="20965F04" w14:textId="77777777" w:rsidR="007C21CC" w:rsidRDefault="007C21CC" w:rsidP="007C21CC">
      <w:pPr>
        <w:pStyle w:val="ListBullet"/>
      </w:pPr>
      <w:r>
        <w:t>Benches</w:t>
      </w:r>
    </w:p>
    <w:p w14:paraId="43C7D014" w14:textId="77777777" w:rsidR="007C21CC" w:rsidRDefault="007C21CC" w:rsidP="007C21CC">
      <w:pPr>
        <w:pStyle w:val="ListBullet"/>
      </w:pPr>
      <w:r>
        <w:t>Cisco Brewery/Beach Walk bus stop. Bus stop on Maxfield Street near Dillon's restaurant. Benches North Street near the Old Dogg Mill.</w:t>
      </w:r>
    </w:p>
    <w:p w14:paraId="63866EDF" w14:textId="77777777" w:rsidR="007C21CC" w:rsidRDefault="007C21CC" w:rsidP="007C21CC">
      <w:pPr>
        <w:pStyle w:val="ListBullet"/>
      </w:pPr>
      <w:r>
        <w:t>More shelters</w:t>
      </w:r>
    </w:p>
    <w:p w14:paraId="37585886" w14:textId="77777777" w:rsidR="007C21CC" w:rsidRDefault="007C21CC" w:rsidP="007C21CC">
      <w:pPr>
        <w:pStyle w:val="ListBullet"/>
      </w:pPr>
      <w:r>
        <w:lastRenderedPageBreak/>
        <w:t>Benches</w:t>
      </w:r>
    </w:p>
    <w:p w14:paraId="5348DBA7" w14:textId="77777777" w:rsidR="007C21CC" w:rsidRDefault="007C21CC" w:rsidP="007C21CC">
      <w:pPr>
        <w:pStyle w:val="ListBullet"/>
      </w:pPr>
      <w:r>
        <w:t>Bus shelters and benches</w:t>
      </w:r>
    </w:p>
    <w:p w14:paraId="2D1F80BE" w14:textId="77777777" w:rsidR="007C21CC" w:rsidRDefault="007C21CC" w:rsidP="007C21CC">
      <w:pPr>
        <w:pStyle w:val="ListBullet"/>
      </w:pPr>
      <w:r>
        <w:t>Back at Kings Highway old stop, too dangerous for handicap people to cross highway.</w:t>
      </w:r>
    </w:p>
    <w:p w14:paraId="2C9AC228" w14:textId="77777777" w:rsidR="007C21CC" w:rsidRDefault="007C21CC" w:rsidP="007C21CC">
      <w:pPr>
        <w:pStyle w:val="ListBullet"/>
      </w:pPr>
      <w:r>
        <w:t>Sawyer Street and A. Avenue</w:t>
      </w:r>
    </w:p>
    <w:p w14:paraId="481736CC" w14:textId="77777777" w:rsidR="007C21CC" w:rsidRDefault="007C21CC" w:rsidP="007C21CC">
      <w:pPr>
        <w:pStyle w:val="ListBullet"/>
      </w:pPr>
      <w:r>
        <w:t>208 more often.</w:t>
      </w:r>
    </w:p>
    <w:p w14:paraId="3D9E07C7" w14:textId="77777777" w:rsidR="007C21CC" w:rsidRDefault="007C21CC" w:rsidP="007C21CC">
      <w:pPr>
        <w:pStyle w:val="ListBullet"/>
      </w:pPr>
      <w:r>
        <w:t>Benches, bus shelters.</w:t>
      </w:r>
    </w:p>
    <w:p w14:paraId="729D24B2" w14:textId="77777777" w:rsidR="007C21CC" w:rsidRDefault="007C21CC" w:rsidP="007C21CC">
      <w:pPr>
        <w:pStyle w:val="ListBullet"/>
      </w:pPr>
      <w:r>
        <w:t>Benches.</w:t>
      </w:r>
    </w:p>
    <w:p w14:paraId="1195C4D7" w14:textId="77777777" w:rsidR="007C21CC" w:rsidRDefault="007C21CC" w:rsidP="007C21CC">
      <w:pPr>
        <w:pStyle w:val="ListBullet"/>
      </w:pPr>
      <w:r>
        <w:t>Improve all.</w:t>
      </w:r>
    </w:p>
    <w:p w14:paraId="39AD2F77" w14:textId="77777777" w:rsidR="007C21CC" w:rsidRDefault="007C21CC" w:rsidP="007C21CC">
      <w:pPr>
        <w:pStyle w:val="ListBullet"/>
      </w:pPr>
      <w:r>
        <w:t>More bus seaters around the city, at stops; staying open for 24-hour service.</w:t>
      </w:r>
    </w:p>
    <w:p w14:paraId="4402CD62" w14:textId="77777777" w:rsidR="007C21CC" w:rsidRDefault="007C21CC" w:rsidP="007C21CC">
      <w:pPr>
        <w:pStyle w:val="ListBullet"/>
      </w:pPr>
      <w:r>
        <w:t xml:space="preserve">Be more consistent with the time. Stop being early so we </w:t>
      </w:r>
      <w:proofErr w:type="gramStart"/>
      <w:r>
        <w:t>have to</w:t>
      </w:r>
      <w:proofErr w:type="gramEnd"/>
      <w:r>
        <w:t xml:space="preserve"> wait another 30 minutes to 1 hour to go where we need to and often are late getting there.</w:t>
      </w:r>
    </w:p>
    <w:p w14:paraId="3A8E0AAF" w14:textId="77777777" w:rsidR="007C21CC" w:rsidRDefault="007C21CC" w:rsidP="007C21CC">
      <w:pPr>
        <w:pStyle w:val="ListBullet"/>
      </w:pPr>
      <w:r>
        <w:t>South end of New Bedford.</w:t>
      </w:r>
    </w:p>
    <w:p w14:paraId="763CAC7E" w14:textId="77777777" w:rsidR="007C21CC" w:rsidRDefault="007C21CC" w:rsidP="007C21CC">
      <w:pPr>
        <w:pStyle w:val="ListBullet"/>
      </w:pPr>
      <w:r>
        <w:t>Water fountains, benches.</w:t>
      </w:r>
    </w:p>
    <w:p w14:paraId="10B26493" w14:textId="77777777" w:rsidR="007C21CC" w:rsidRDefault="007C21CC" w:rsidP="007C21CC">
      <w:pPr>
        <w:pStyle w:val="ListBullet"/>
      </w:pPr>
      <w:r>
        <w:t>All shelters should have benches.</w:t>
      </w:r>
    </w:p>
    <w:p w14:paraId="26C90630" w14:textId="77777777" w:rsidR="007C21CC" w:rsidRDefault="007C21CC" w:rsidP="007C21CC">
      <w:pPr>
        <w:pStyle w:val="ListBullet"/>
      </w:pPr>
      <w:r>
        <w:t>New Bedford East/West on Beachfront. Sheltered bench at bus stop.</w:t>
      </w:r>
    </w:p>
    <w:p w14:paraId="08FF2E6A" w14:textId="77777777" w:rsidR="007C21CC" w:rsidRDefault="007C21CC" w:rsidP="007C21CC">
      <w:pPr>
        <w:pStyle w:val="ListBullet"/>
      </w:pPr>
      <w:r>
        <w:t>Shaw's or any missing.</w:t>
      </w:r>
    </w:p>
    <w:p w14:paraId="40A45D38" w14:textId="77777777" w:rsidR="007C21CC" w:rsidRDefault="007C21CC" w:rsidP="007C21CC">
      <w:pPr>
        <w:pStyle w:val="ListBullet"/>
      </w:pPr>
      <w:r>
        <w:t>Anywhere</w:t>
      </w:r>
    </w:p>
    <w:p w14:paraId="7C98F678" w14:textId="77777777" w:rsidR="007C21CC" w:rsidRDefault="007C21CC" w:rsidP="007C21CC">
      <w:pPr>
        <w:pStyle w:val="ListBullet"/>
      </w:pPr>
      <w:r>
        <w:t>Walmart in Fall River</w:t>
      </w:r>
    </w:p>
    <w:p w14:paraId="13346497" w14:textId="77777777" w:rsidR="007C21CC" w:rsidRDefault="007C21CC" w:rsidP="007C21CC">
      <w:pPr>
        <w:pStyle w:val="ListBullet"/>
      </w:pPr>
      <w:r>
        <w:t>Benches</w:t>
      </w:r>
    </w:p>
    <w:p w14:paraId="5C03A63B" w14:textId="77777777" w:rsidR="007C21CC" w:rsidRDefault="007C21CC" w:rsidP="007C21CC">
      <w:pPr>
        <w:pStyle w:val="ListBullet"/>
      </w:pPr>
      <w:r>
        <w:t>Charton in front.</w:t>
      </w:r>
    </w:p>
    <w:p w14:paraId="130D1A2D" w14:textId="77777777" w:rsidR="007C21CC" w:rsidRDefault="007C21CC" w:rsidP="007C21CC">
      <w:pPr>
        <w:pStyle w:val="ListBullet"/>
      </w:pPr>
      <w:r>
        <w:t>Benches</w:t>
      </w:r>
    </w:p>
    <w:p w14:paraId="78B1E3AC" w14:textId="77777777" w:rsidR="007C21CC" w:rsidRDefault="007C21CC" w:rsidP="007C21CC">
      <w:pPr>
        <w:pStyle w:val="ListBullet"/>
      </w:pPr>
      <w:r>
        <w:t>Benches, bus shelters</w:t>
      </w:r>
    </w:p>
    <w:p w14:paraId="5B782795" w14:textId="77777777" w:rsidR="007C21CC" w:rsidRDefault="007C21CC" w:rsidP="007C21CC">
      <w:pPr>
        <w:pStyle w:val="ListBullet"/>
      </w:pPr>
      <w:r>
        <w:t>Benches</w:t>
      </w:r>
    </w:p>
    <w:p w14:paraId="2B9360C3" w14:textId="77777777" w:rsidR="007C21CC" w:rsidRDefault="007C21CC" w:rsidP="007C21CC">
      <w:pPr>
        <w:pStyle w:val="ListBullet"/>
      </w:pPr>
      <w:r>
        <w:t>Benches. Bus shelters at Walmart.</w:t>
      </w:r>
    </w:p>
    <w:p w14:paraId="4FF3E651" w14:textId="77777777" w:rsidR="007C21CC" w:rsidRDefault="007C21CC" w:rsidP="007C21CC">
      <w:pPr>
        <w:pStyle w:val="ListBullet"/>
      </w:pPr>
      <w:r>
        <w:t>Yes, I will like.</w:t>
      </w:r>
    </w:p>
    <w:p w14:paraId="5AD78438" w14:textId="77777777" w:rsidR="007C21CC" w:rsidRDefault="007C21CC" w:rsidP="007C21CC">
      <w:pPr>
        <w:pStyle w:val="ListBullet"/>
      </w:pPr>
      <w:r>
        <w:t>Transportation to local beaches.</w:t>
      </w:r>
    </w:p>
    <w:p w14:paraId="18F84D89" w14:textId="77777777" w:rsidR="007C21CC" w:rsidRDefault="007C21CC" w:rsidP="007C21CC">
      <w:pPr>
        <w:pStyle w:val="ListBullet"/>
      </w:pPr>
      <w:r>
        <w:t>Need bus stop near Holyoke Street.</w:t>
      </w:r>
    </w:p>
    <w:p w14:paraId="08C3378C" w14:textId="77777777" w:rsidR="007C21CC" w:rsidRDefault="007C21CC" w:rsidP="007C21CC">
      <w:pPr>
        <w:pStyle w:val="ListBullet"/>
      </w:pPr>
      <w:r>
        <w:t>Bus shelter.</w:t>
      </w:r>
    </w:p>
    <w:p w14:paraId="4436A0DE" w14:textId="77777777" w:rsidR="007C21CC" w:rsidRDefault="007C21CC" w:rsidP="007C21CC">
      <w:pPr>
        <w:pStyle w:val="ListBullet"/>
      </w:pPr>
      <w:r>
        <w:t>Benches, shelters</w:t>
      </w:r>
    </w:p>
    <w:p w14:paraId="7EC64886" w14:textId="77777777" w:rsidR="007C21CC" w:rsidRDefault="007C21CC" w:rsidP="007C21CC">
      <w:pPr>
        <w:pStyle w:val="ListBullet"/>
      </w:pPr>
      <w:r>
        <w:t>More seats.</w:t>
      </w:r>
    </w:p>
    <w:p w14:paraId="17D941C1" w14:textId="77777777" w:rsidR="007C21CC" w:rsidRDefault="007C21CC" w:rsidP="007C21CC">
      <w:pPr>
        <w:pStyle w:val="ListBullet"/>
      </w:pPr>
      <w:r>
        <w:t>More bus stops; less stuff that goes on at he terminal.</w:t>
      </w:r>
    </w:p>
    <w:p w14:paraId="04BC535F" w14:textId="77777777" w:rsidR="007C21CC" w:rsidRDefault="007C21CC" w:rsidP="007C21CC">
      <w:pPr>
        <w:pStyle w:val="ListBullet"/>
      </w:pPr>
      <w:r>
        <w:t>Everywhere</w:t>
      </w:r>
    </w:p>
    <w:p w14:paraId="47D71736" w14:textId="77777777" w:rsidR="007C21CC" w:rsidRDefault="007C21CC" w:rsidP="007C21CC">
      <w:pPr>
        <w:pStyle w:val="ListBullet"/>
      </w:pPr>
      <w:r>
        <w:t>More seating, more amenities, no vaping.</w:t>
      </w:r>
    </w:p>
    <w:p w14:paraId="21A25932" w14:textId="77777777" w:rsidR="007C21CC" w:rsidRDefault="007C21CC" w:rsidP="007C21CC">
      <w:pPr>
        <w:pStyle w:val="ListBullet"/>
      </w:pPr>
      <w:r>
        <w:t>Benches; earlier/later bus runs; bus shelters; clean bathrooms more/better.</w:t>
      </w:r>
    </w:p>
    <w:p w14:paraId="6C44A030" w14:textId="77777777" w:rsidR="007C21CC" w:rsidRDefault="007C21CC" w:rsidP="007C21CC">
      <w:pPr>
        <w:pStyle w:val="ListBullet"/>
      </w:pPr>
      <w:r>
        <w:t>Benches</w:t>
      </w:r>
    </w:p>
    <w:p w14:paraId="1FC24727" w14:textId="77777777" w:rsidR="007C21CC" w:rsidRDefault="007C21CC" w:rsidP="007C21CC">
      <w:pPr>
        <w:pStyle w:val="ListBullet"/>
      </w:pPr>
      <w:r>
        <w:lastRenderedPageBreak/>
        <w:t>Fix the shelter at Walmart in Fall River—stop the plastic, if it is gone, no shelter.</w:t>
      </w:r>
    </w:p>
    <w:p w14:paraId="7B30646D" w14:textId="77777777" w:rsidR="007C21CC" w:rsidRDefault="007C21CC" w:rsidP="007C21CC">
      <w:pPr>
        <w:pStyle w:val="ListBullet"/>
      </w:pPr>
      <w:r>
        <w:t>More benches, bus shelters; say something about vaping on bus; more cleanliness.</w:t>
      </w:r>
    </w:p>
    <w:p w14:paraId="0A89B1D2" w14:textId="77777777" w:rsidR="007C21CC" w:rsidRDefault="007C21CC" w:rsidP="007C21CC">
      <w:pPr>
        <w:pStyle w:val="ListBullet"/>
      </w:pPr>
      <w:r>
        <w:t>Rhode Island</w:t>
      </w:r>
    </w:p>
    <w:p w14:paraId="5F778174" w14:textId="77777777" w:rsidR="007C21CC" w:rsidRDefault="007C21CC" w:rsidP="007C21CC">
      <w:pPr>
        <w:pStyle w:val="ListBullet"/>
      </w:pPr>
      <w:r>
        <w:t>Wi-Fi, wall outlets.</w:t>
      </w:r>
    </w:p>
    <w:p w14:paraId="06AE39E1" w14:textId="77777777" w:rsidR="007C21CC" w:rsidRDefault="007C21CC" w:rsidP="007C21CC">
      <w:pPr>
        <w:pStyle w:val="ListBullet"/>
      </w:pPr>
      <w:r>
        <w:t>Benches, bus shelter; Bedford Street to run later and more often on weekends.</w:t>
      </w:r>
    </w:p>
    <w:p w14:paraId="64EF0E14" w14:textId="77777777" w:rsidR="007C21CC" w:rsidRDefault="007C21CC" w:rsidP="007C21CC">
      <w:pPr>
        <w:pStyle w:val="ListBullet"/>
      </w:pPr>
      <w:r>
        <w:t>Me gustaría que las paradas tengan asientos</w:t>
      </w:r>
    </w:p>
    <w:p w14:paraId="41FC0EF3" w14:textId="77777777" w:rsidR="007C21CC" w:rsidRPr="00122AFF" w:rsidRDefault="007C21CC" w:rsidP="007C21CC">
      <w:pPr>
        <w:pStyle w:val="ListBullet2"/>
        <w:rPr>
          <w:i/>
          <w:iCs/>
        </w:rPr>
      </w:pPr>
      <w:r w:rsidRPr="00122AFF">
        <w:rPr>
          <w:i/>
          <w:iCs/>
        </w:rPr>
        <w:t>I would like the stops to have seats.</w:t>
      </w:r>
    </w:p>
    <w:p w14:paraId="7DD65983" w14:textId="77777777" w:rsidR="007C21CC" w:rsidRDefault="007C21CC" w:rsidP="007C21CC">
      <w:pPr>
        <w:pStyle w:val="ListBullet"/>
      </w:pPr>
      <w:r>
        <w:t>Me gustaria q cuando el chofer ve que viene un ansiano o alguien con dificultades fisicas,bake la Tampa de entrada, pero mayormente a Ellis les molesta hacerlo</w:t>
      </w:r>
    </w:p>
    <w:p w14:paraId="25ADBD0F" w14:textId="2335039B" w:rsidR="00D87EC7" w:rsidRPr="00F209BC" w:rsidRDefault="007C21CC" w:rsidP="00F209BC">
      <w:pPr>
        <w:pStyle w:val="ListBullet2"/>
        <w:rPr>
          <w:i/>
          <w:iCs/>
        </w:rPr>
      </w:pPr>
      <w:r w:rsidRPr="00F209BC">
        <w:rPr>
          <w:i/>
          <w:iCs/>
        </w:rPr>
        <w:t>I would like the driver to lower the entry ramp when they see an elderly person or someone with physical difficulties approaching, but most of the time they are bothered by doing it.</w:t>
      </w:r>
    </w:p>
    <w:p w14:paraId="1A8E852F" w14:textId="77777777" w:rsidR="00320AA4" w:rsidRDefault="00320AA4" w:rsidP="00C16A5D">
      <w:pPr>
        <w:pStyle w:val="BodyText"/>
      </w:pPr>
    </w:p>
    <w:p w14:paraId="4FADFDDD" w14:textId="77777777" w:rsidR="00320AA4" w:rsidRDefault="00320AA4" w:rsidP="00C16A5D">
      <w:pPr>
        <w:pStyle w:val="BodyText"/>
      </w:pPr>
    </w:p>
    <w:p w14:paraId="41EBE94D" w14:textId="77777777" w:rsidR="001C49E7" w:rsidRPr="005137B7" w:rsidRDefault="001C49E7" w:rsidP="00C16A5D">
      <w:pPr>
        <w:pStyle w:val="BodyText"/>
      </w:pPr>
    </w:p>
    <w:sectPr w:rsidR="001C49E7" w:rsidRPr="005137B7" w:rsidSect="00F42782">
      <w:pgSz w:w="12240" w:h="15840"/>
      <w:pgMar w:top="1134" w:right="1440" w:bottom="851" w:left="1440" w:header="709" w:footer="284"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3ECB854" w14:textId="77777777" w:rsidR="00CE5F06" w:rsidRDefault="00CE5F06" w:rsidP="00253171">
      <w:pPr>
        <w:spacing w:line="240" w:lineRule="auto"/>
      </w:pPr>
      <w:r>
        <w:separator/>
      </w:r>
    </w:p>
    <w:p w14:paraId="4B68473B" w14:textId="77777777" w:rsidR="00CE5F06" w:rsidRDefault="00CE5F06"/>
    <w:p w14:paraId="7A817EAB" w14:textId="77777777" w:rsidR="00CE5F06" w:rsidRDefault="00CE5F06"/>
  </w:endnote>
  <w:endnote w:type="continuationSeparator" w:id="0">
    <w:p w14:paraId="7D460A7C" w14:textId="77777777" w:rsidR="00CE5F06" w:rsidRDefault="00CE5F06" w:rsidP="00253171">
      <w:pPr>
        <w:spacing w:line="240" w:lineRule="auto"/>
      </w:pPr>
      <w:r>
        <w:continuationSeparator/>
      </w:r>
    </w:p>
    <w:p w14:paraId="030D1F34" w14:textId="77777777" w:rsidR="00CE5F06" w:rsidRDefault="00CE5F06"/>
    <w:p w14:paraId="2972AD96" w14:textId="77777777" w:rsidR="00CE5F06" w:rsidRDefault="00CE5F06"/>
  </w:endnote>
  <w:endnote w:type="continuationNotice" w:id="1">
    <w:p w14:paraId="7C35A98B" w14:textId="77777777" w:rsidR="00CE5F06" w:rsidRDefault="00CE5F06">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embedRegular r:id="rId1" w:fontKey="{6BDE265F-FDA8-4769-90F5-ECC633F21C81}"/>
  </w:font>
  <w:font w:name="Times New Roman">
    <w:panose1 w:val="02020603050405020304"/>
    <w:charset w:val="00"/>
    <w:family w:val="roman"/>
    <w:pitch w:val="variable"/>
    <w:sig w:usb0="E0002EFF" w:usb1="C000785B" w:usb2="00000009" w:usb3="00000000" w:csb0="000001FF" w:csb1="00000000"/>
    <w:embedRegular r:id="rId2" w:fontKey="{76172BCA-C531-41B1-AFC8-0FF6CF54030E}"/>
    <w:embedBold r:id="rId3" w:fontKey="{605B5EBA-C296-432F-952E-13FCC419C0A3}"/>
    <w:embedItalic r:id="rId4" w:fontKey="{2BE1364A-CBF7-479E-9DC4-1058EB6A0FD7}"/>
    <w:embedBoldItalic r:id="rId5" w:fontKey="{CE6C5EA4-0CC6-4924-8362-D6B451BB71C2}"/>
  </w:font>
  <w:font w:name="Wingdings">
    <w:panose1 w:val="05000000000000000000"/>
    <w:charset w:val="02"/>
    <w:family w:val="auto"/>
    <w:pitch w:val="variable"/>
    <w:sig w:usb0="00000000" w:usb1="10000000" w:usb2="00000000" w:usb3="00000000" w:csb0="80000000" w:csb1="00000000"/>
    <w:embedRegular r:id="rId6" w:fontKey="{76F0450C-4BC5-4EB5-8E7D-5166ACCF58D8}"/>
  </w:font>
  <w:font w:name="Courier New">
    <w:panose1 w:val="02070309020205020404"/>
    <w:charset w:val="00"/>
    <w:family w:val="modern"/>
    <w:pitch w:val="fixed"/>
    <w:sig w:usb0="E0002EFF" w:usb1="C0007843" w:usb2="00000009" w:usb3="00000000" w:csb0="000001FF" w:csb1="00000000"/>
    <w:embedRegular r:id="rId7" w:fontKey="{13FC8181-5AD9-49A8-BA47-298348E1C372}"/>
  </w:font>
  <w:font w:name="Calibri">
    <w:panose1 w:val="020F0502020204030204"/>
    <w:charset w:val="00"/>
    <w:family w:val="swiss"/>
    <w:pitch w:val="variable"/>
    <w:sig w:usb0="E4002EFF" w:usb1="C200247B" w:usb2="00000009" w:usb3="00000000" w:csb0="000001FF" w:csb1="00000000"/>
    <w:embedRegular r:id="rId8" w:fontKey="{E4032A2C-0378-403C-A5C3-F6E546CAC038}"/>
  </w:font>
  <w:font w:name="Avenir Next LT Pro Light">
    <w:charset w:val="00"/>
    <w:family w:val="swiss"/>
    <w:pitch w:val="variable"/>
    <w:sig w:usb0="A00000EF" w:usb1="5000204B" w:usb2="00000000" w:usb3="00000000" w:csb0="00000093" w:csb1="00000000"/>
    <w:embedRegular r:id="rId9" w:fontKey="{143D5FC9-FFF5-45D3-9891-EAA67BE0643C}"/>
    <w:embedBold r:id="rId10" w:fontKey="{9EA9E5CB-7829-4BD5-8866-FB9AB294167E}"/>
    <w:embedItalic r:id="rId11" w:fontKey="{222AFB70-58BA-4996-AF23-B2279848BF4B}"/>
  </w:font>
  <w:font w:name="Arial">
    <w:panose1 w:val="020B0604020202020204"/>
    <w:charset w:val="00"/>
    <w:family w:val="swiss"/>
    <w:pitch w:val="variable"/>
    <w:sig w:usb0="E0002EFF" w:usb1="C000785B" w:usb2="00000009" w:usb3="00000000" w:csb0="000001FF" w:csb1="00000000"/>
    <w:embedRegular r:id="rId12" w:fontKey="{7C2F96C5-2F88-4811-AE7D-4D3A5D7DCE01}"/>
    <w:embedBold r:id="rId13" w:fontKey="{E614A190-C6BD-4E14-A9ED-FADA9D77DC4E}"/>
    <w:embedItalic r:id="rId14" w:fontKey="{3EAFC021-85C4-4069-AFE5-E0D7B75520B0}"/>
    <w:embedBoldItalic r:id="rId15" w:fontKey="{81A1CB1F-D82A-459F-80AB-CC173B01268E}"/>
  </w:font>
  <w:font w:name="Avenir Next LT Pro">
    <w:charset w:val="00"/>
    <w:family w:val="swiss"/>
    <w:pitch w:val="variable"/>
    <w:sig w:usb0="800000EF" w:usb1="5000204A" w:usb2="00000000" w:usb3="00000000" w:csb0="00000093" w:csb1="00000000"/>
    <w:embedRegular r:id="rId16" w:fontKey="{3ABBC87A-81F4-4F56-8CCE-28B71CD38B14}"/>
    <w:embedBold r:id="rId17" w:fontKey="{606165AB-4476-482E-A715-717BB4498466}"/>
  </w:font>
  <w:font w:name="MS Gothic">
    <w:altName w:val="ＭＳ ゴシック"/>
    <w:panose1 w:val="020B0609070205080204"/>
    <w:charset w:val="80"/>
    <w:family w:val="modern"/>
    <w:pitch w:val="fixed"/>
    <w:sig w:usb0="E00002FF" w:usb1="6AC7FDFB" w:usb2="08000012" w:usb3="00000000" w:csb0="0002009F" w:csb1="00000000"/>
  </w:font>
  <w:font w:name="Avenir Next LT Pro Demi">
    <w:charset w:val="00"/>
    <w:family w:val="swiss"/>
    <w:pitch w:val="variable"/>
    <w:sig w:usb0="800000EF" w:usb1="5000204A" w:usb2="00000000" w:usb3="00000000" w:csb0="00000093" w:csb1="00000000"/>
    <w:embedRegular r:id="rId18" w:fontKey="{51E3AE3F-1AA2-4135-8B01-5062940A23C8}"/>
    <w:embedBold r:id="rId19" w:fontKey="{4802F3F5-3AE6-4994-986C-1A1387C29F1F}"/>
  </w:font>
  <w:font w:name="Consolas">
    <w:panose1 w:val="020B0609020204030204"/>
    <w:charset w:val="00"/>
    <w:family w:val="modern"/>
    <w:pitch w:val="fixed"/>
    <w:sig w:usb0="E00006FF" w:usb1="0000FCFF" w:usb2="00000001" w:usb3="00000000" w:csb0="0000019F" w:csb1="00000000"/>
    <w:embedRegular r:id="rId20" w:fontKey="{646B7A66-0DE5-4C3B-B240-228454E22BA7}"/>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embedBold r:id="rId21" w:fontKey="{193C3258-D3B6-4856-A8F5-8B948A28C945}"/>
  </w:font>
  <w:font w:name="Open Sans">
    <w:charset w:val="00"/>
    <w:family w:val="swiss"/>
    <w:pitch w:val="variable"/>
    <w:sig w:usb0="E00002EF" w:usb1="4000205B" w:usb2="00000028" w:usb3="00000000" w:csb0="0000019F" w:csb1="00000000"/>
    <w:embedRegular r:id="rId22" w:fontKey="{D2B61D3D-9E01-4154-9698-1D1ED971B7AB}"/>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63EC524" w14:textId="523F2065" w:rsidR="009A67AF" w:rsidRPr="00767BA8" w:rsidRDefault="009A67AF" w:rsidP="006C043E">
    <w:pPr>
      <w:pStyle w:val="Footer"/>
      <w:tabs>
        <w:tab w:val="clear" w:pos="284"/>
        <w:tab w:val="clear" w:pos="4513"/>
        <w:tab w:val="clear" w:pos="9026"/>
        <w:tab w:val="right" w:pos="9360"/>
      </w:tabs>
      <w:rPr>
        <w:rFonts w:ascii="Avenir Next LT Pro Light" w:hAnsi="Avenir Next LT Pro Light"/>
        <w:sz w:val="22"/>
        <w:szCs w:val="22"/>
      </w:rPr>
    </w:pPr>
    <w:r w:rsidRPr="00767BA8">
      <w:rPr>
        <w:rFonts w:ascii="Avenir Next LT Pro Light" w:hAnsi="Avenir Next LT Pro Light"/>
        <w:sz w:val="22"/>
        <w:szCs w:val="22"/>
      </w:rPr>
      <w:fldChar w:fldCharType="begin"/>
    </w:r>
    <w:r w:rsidRPr="00767BA8">
      <w:rPr>
        <w:rFonts w:ascii="Avenir Next LT Pro Light" w:hAnsi="Avenir Next LT Pro Light"/>
        <w:sz w:val="22"/>
        <w:szCs w:val="22"/>
      </w:rPr>
      <w:instrText xml:space="preserve"> DOCPROPERTY  ClientName \* MERGEFORMAT </w:instrText>
    </w:r>
    <w:r w:rsidRPr="00767BA8">
      <w:rPr>
        <w:rFonts w:ascii="Avenir Next LT Pro Light" w:hAnsi="Avenir Next LT Pro Light"/>
        <w:sz w:val="22"/>
        <w:szCs w:val="22"/>
      </w:rPr>
      <w:fldChar w:fldCharType="end"/>
    </w:r>
    <w:r w:rsidRPr="00767BA8">
      <w:rPr>
        <w:rFonts w:ascii="Avenir Next LT Pro Light" w:hAnsi="Avenir Next LT Pro Light"/>
        <w:sz w:val="22"/>
        <w:szCs w:val="22"/>
      </w:rPr>
      <w:fldChar w:fldCharType="begin"/>
    </w:r>
    <w:r w:rsidRPr="00767BA8">
      <w:rPr>
        <w:rFonts w:ascii="Avenir Next LT Pro Light" w:hAnsi="Avenir Next LT Pro Light"/>
        <w:sz w:val="22"/>
        <w:szCs w:val="22"/>
      </w:rPr>
      <w:instrText xml:space="preserve"> if </w:instrText>
    </w:r>
    <w:r w:rsidRPr="00767BA8">
      <w:rPr>
        <w:rFonts w:ascii="Avenir Next LT Pro Light" w:hAnsi="Avenir Next LT Pro Light"/>
        <w:sz w:val="22"/>
        <w:szCs w:val="22"/>
      </w:rPr>
      <w:fldChar w:fldCharType="begin"/>
    </w:r>
    <w:r w:rsidRPr="00767BA8">
      <w:rPr>
        <w:rFonts w:ascii="Avenir Next LT Pro Light" w:hAnsi="Avenir Next LT Pro Light"/>
        <w:sz w:val="22"/>
        <w:szCs w:val="22"/>
      </w:rPr>
      <w:instrText xml:space="preserve"> DOCPROPERTY  ShowFilePath \* MERGEFORMAT </w:instrText>
    </w:r>
    <w:r w:rsidRPr="00767BA8">
      <w:rPr>
        <w:rFonts w:ascii="Avenir Next LT Pro Light" w:hAnsi="Avenir Next LT Pro Light"/>
        <w:sz w:val="22"/>
        <w:szCs w:val="22"/>
      </w:rPr>
      <w:fldChar w:fldCharType="separate"/>
    </w:r>
    <w:r w:rsidR="00E4623A">
      <w:rPr>
        <w:rFonts w:ascii="Avenir Next LT Pro Light" w:hAnsi="Avenir Next LT Pro Light"/>
        <w:sz w:val="22"/>
        <w:szCs w:val="22"/>
      </w:rPr>
      <w:instrText>0</w:instrText>
    </w:r>
    <w:r w:rsidRPr="00767BA8">
      <w:rPr>
        <w:rFonts w:ascii="Avenir Next LT Pro Light" w:hAnsi="Avenir Next LT Pro Light"/>
        <w:sz w:val="22"/>
        <w:szCs w:val="22"/>
      </w:rPr>
      <w:fldChar w:fldCharType="end"/>
    </w:r>
    <w:r w:rsidRPr="00767BA8">
      <w:rPr>
        <w:rFonts w:ascii="Avenir Next LT Pro Light" w:hAnsi="Avenir Next LT Pro Light"/>
        <w:sz w:val="22"/>
        <w:szCs w:val="22"/>
      </w:rPr>
      <w:instrText xml:space="preserve">  = 1  </w:instrText>
    </w:r>
    <w:r w:rsidRPr="00767BA8">
      <w:rPr>
        <w:rFonts w:ascii="Avenir Next LT Pro Light" w:hAnsi="Avenir Next LT Pro Light"/>
        <w:sz w:val="22"/>
        <w:szCs w:val="22"/>
      </w:rPr>
      <w:fldChar w:fldCharType="begin"/>
    </w:r>
    <w:r w:rsidRPr="00767BA8">
      <w:rPr>
        <w:rFonts w:ascii="Avenir Next LT Pro Light" w:hAnsi="Avenir Next LT Pro Light"/>
        <w:sz w:val="22"/>
        <w:szCs w:val="22"/>
      </w:rPr>
      <w:instrText xml:space="preserve"> FILENAME \p \* Caps   \* MERGEFORMAT </w:instrText>
    </w:r>
    <w:r w:rsidRPr="00767BA8">
      <w:rPr>
        <w:rFonts w:ascii="Avenir Next LT Pro Light" w:hAnsi="Avenir Next LT Pro Light"/>
        <w:sz w:val="22"/>
        <w:szCs w:val="22"/>
      </w:rPr>
      <w:fldChar w:fldCharType="separate"/>
    </w:r>
    <w:r w:rsidRPr="00767BA8">
      <w:rPr>
        <w:rFonts w:ascii="Avenir Next LT Pro Light" w:hAnsi="Avenir Next LT Pro Light"/>
        <w:sz w:val="22"/>
        <w:szCs w:val="22"/>
      </w:rPr>
      <w:instrText>Document17</w:instrText>
    </w:r>
    <w:r w:rsidRPr="00767BA8">
      <w:rPr>
        <w:rFonts w:ascii="Avenir Next LT Pro Light" w:hAnsi="Avenir Next LT Pro Light"/>
        <w:sz w:val="22"/>
        <w:szCs w:val="22"/>
      </w:rPr>
      <w:fldChar w:fldCharType="end"/>
    </w:r>
    <w:r w:rsidRPr="00767BA8">
      <w:rPr>
        <w:rFonts w:ascii="Avenir Next LT Pro Light" w:hAnsi="Avenir Next LT Pro Light"/>
        <w:sz w:val="22"/>
        <w:szCs w:val="22"/>
      </w:rPr>
      <w:instrText xml:space="preserve">  </w:instrText>
    </w:r>
    <w:r w:rsidRPr="00767BA8">
      <w:rPr>
        <w:rFonts w:ascii="Avenir Next LT Pro Light" w:hAnsi="Avenir Next LT Pro Light"/>
        <w:sz w:val="22"/>
        <w:szCs w:val="22"/>
      </w:rPr>
      <w:fldChar w:fldCharType="end"/>
    </w:r>
    <w:r w:rsidRPr="00767BA8">
      <w:rPr>
        <w:rFonts w:ascii="Avenir Next LT Pro Light" w:hAnsi="Avenir Next LT Pro Light"/>
        <w:sz w:val="22"/>
        <w:szCs w:val="22"/>
      </w:rPr>
      <w:fldChar w:fldCharType="begin"/>
    </w:r>
    <w:r w:rsidRPr="00767BA8">
      <w:rPr>
        <w:rFonts w:ascii="Avenir Next LT Pro Light" w:hAnsi="Avenir Next LT Pro Light"/>
        <w:sz w:val="22"/>
        <w:szCs w:val="22"/>
      </w:rPr>
      <w:instrText xml:space="preserve"> if </w:instrText>
    </w:r>
    <w:r w:rsidRPr="00767BA8">
      <w:rPr>
        <w:rFonts w:ascii="Avenir Next LT Pro Light" w:hAnsi="Avenir Next LT Pro Light"/>
        <w:sz w:val="22"/>
        <w:szCs w:val="22"/>
      </w:rPr>
      <w:fldChar w:fldCharType="begin"/>
    </w:r>
    <w:r w:rsidRPr="00767BA8">
      <w:rPr>
        <w:rFonts w:ascii="Avenir Next LT Pro Light" w:hAnsi="Avenir Next LT Pro Light"/>
        <w:sz w:val="22"/>
        <w:szCs w:val="22"/>
      </w:rPr>
      <w:instrText xml:space="preserve"> DOCPROPERTY  ShowFileName \* MERGEFORMAT </w:instrText>
    </w:r>
    <w:r w:rsidRPr="00767BA8">
      <w:rPr>
        <w:rFonts w:ascii="Avenir Next LT Pro Light" w:hAnsi="Avenir Next LT Pro Light"/>
        <w:sz w:val="22"/>
        <w:szCs w:val="22"/>
      </w:rPr>
      <w:fldChar w:fldCharType="separate"/>
    </w:r>
    <w:r w:rsidR="00E4623A">
      <w:rPr>
        <w:rFonts w:ascii="Avenir Next LT Pro Light" w:hAnsi="Avenir Next LT Pro Light"/>
        <w:sz w:val="22"/>
        <w:szCs w:val="22"/>
      </w:rPr>
      <w:instrText>0</w:instrText>
    </w:r>
    <w:r w:rsidRPr="00767BA8">
      <w:rPr>
        <w:rFonts w:ascii="Avenir Next LT Pro Light" w:hAnsi="Avenir Next LT Pro Light"/>
        <w:sz w:val="22"/>
        <w:szCs w:val="22"/>
      </w:rPr>
      <w:fldChar w:fldCharType="end"/>
    </w:r>
    <w:r w:rsidRPr="00767BA8">
      <w:rPr>
        <w:rFonts w:ascii="Avenir Next LT Pro Light" w:hAnsi="Avenir Next LT Pro Light"/>
        <w:sz w:val="22"/>
        <w:szCs w:val="22"/>
      </w:rPr>
      <w:instrText xml:space="preserve">  = 1  </w:instrText>
    </w:r>
    <w:r w:rsidRPr="00767BA8">
      <w:rPr>
        <w:rFonts w:ascii="Avenir Next LT Pro Light" w:hAnsi="Avenir Next LT Pro Light"/>
        <w:sz w:val="22"/>
        <w:szCs w:val="22"/>
      </w:rPr>
      <w:fldChar w:fldCharType="begin"/>
    </w:r>
    <w:r w:rsidRPr="00767BA8">
      <w:rPr>
        <w:rFonts w:ascii="Avenir Next LT Pro Light" w:hAnsi="Avenir Next LT Pro Light"/>
        <w:sz w:val="22"/>
        <w:szCs w:val="22"/>
      </w:rPr>
      <w:instrText xml:space="preserve"> FILENAME  \* Caps   \* MERGEFORMAT </w:instrText>
    </w:r>
    <w:r w:rsidRPr="00767BA8">
      <w:rPr>
        <w:rFonts w:ascii="Avenir Next LT Pro Light" w:hAnsi="Avenir Next LT Pro Light"/>
        <w:sz w:val="22"/>
        <w:szCs w:val="22"/>
      </w:rPr>
      <w:fldChar w:fldCharType="separate"/>
    </w:r>
    <w:r w:rsidRPr="00767BA8">
      <w:rPr>
        <w:rFonts w:ascii="Avenir Next LT Pro Light" w:hAnsi="Avenir Next LT Pro Light"/>
        <w:sz w:val="22"/>
        <w:szCs w:val="22"/>
      </w:rPr>
      <w:instrText>C:\Data\Word97\Template\Aecom\Aecom_Letter.Dotm</w:instrText>
    </w:r>
    <w:r w:rsidRPr="00767BA8">
      <w:rPr>
        <w:rFonts w:ascii="Avenir Next LT Pro Light" w:hAnsi="Avenir Next LT Pro Light"/>
        <w:sz w:val="22"/>
        <w:szCs w:val="22"/>
      </w:rPr>
      <w:fldChar w:fldCharType="end"/>
    </w:r>
    <w:r w:rsidRPr="00767BA8">
      <w:rPr>
        <w:rFonts w:ascii="Avenir Next LT Pro Light" w:hAnsi="Avenir Next LT Pro Light"/>
        <w:sz w:val="22"/>
        <w:szCs w:val="22"/>
      </w:rPr>
      <w:instrText xml:space="preserve">  </w:instrText>
    </w:r>
    <w:r w:rsidRPr="00767BA8">
      <w:rPr>
        <w:rFonts w:ascii="Avenir Next LT Pro Light" w:hAnsi="Avenir Next LT Pro Light"/>
        <w:sz w:val="22"/>
        <w:szCs w:val="22"/>
      </w:rPr>
      <w:fldChar w:fldCharType="end"/>
    </w:r>
    <w:r w:rsidRPr="00767BA8">
      <w:rPr>
        <w:rFonts w:ascii="Avenir Next LT Pro Light" w:hAnsi="Avenir Next LT Pro Light"/>
        <w:sz w:val="22"/>
        <w:szCs w:val="22"/>
      </w:rPr>
      <w:tab/>
    </w:r>
    <w:r w:rsidRPr="00767BA8">
      <w:rPr>
        <w:rFonts w:ascii="Avenir Next LT Pro Light" w:hAnsi="Avenir Next LT Pro Light"/>
        <w:sz w:val="22"/>
        <w:szCs w:val="22"/>
      </w:rPr>
      <w:fldChar w:fldCharType="begin"/>
    </w:r>
    <w:r w:rsidRPr="00767BA8">
      <w:rPr>
        <w:rFonts w:ascii="Avenir Next LT Pro Light" w:hAnsi="Avenir Next LT Pro Light"/>
        <w:sz w:val="22"/>
        <w:szCs w:val="22"/>
      </w:rPr>
      <w:instrText xml:space="preserve"> page </w:instrText>
    </w:r>
    <w:r w:rsidRPr="00767BA8">
      <w:rPr>
        <w:rFonts w:ascii="Avenir Next LT Pro Light" w:hAnsi="Avenir Next LT Pro Light"/>
        <w:sz w:val="22"/>
        <w:szCs w:val="22"/>
      </w:rPr>
      <w:fldChar w:fldCharType="separate"/>
    </w:r>
    <w:r w:rsidRPr="00767BA8">
      <w:rPr>
        <w:rFonts w:ascii="Avenir Next LT Pro Light" w:hAnsi="Avenir Next LT Pro Light"/>
        <w:sz w:val="22"/>
        <w:szCs w:val="22"/>
      </w:rPr>
      <w:t>9</w:t>
    </w:r>
    <w:r w:rsidRPr="00767BA8">
      <w:rPr>
        <w:rFonts w:ascii="Avenir Next LT Pro Light" w:hAnsi="Avenir Next LT Pro Light"/>
        <w:sz w:val="22"/>
        <w:szCs w:val="22"/>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B64330E" w14:textId="7AE597B3" w:rsidR="009A67AF" w:rsidRPr="00767BA8" w:rsidRDefault="009A67AF" w:rsidP="006C043E">
    <w:pPr>
      <w:pStyle w:val="Footer"/>
      <w:tabs>
        <w:tab w:val="clear" w:pos="284"/>
        <w:tab w:val="clear" w:pos="4513"/>
        <w:tab w:val="clear" w:pos="9026"/>
        <w:tab w:val="right" w:pos="9360"/>
      </w:tabs>
      <w:rPr>
        <w:rFonts w:ascii="Avenir Next LT Pro Light" w:hAnsi="Avenir Next LT Pro Light"/>
        <w:sz w:val="22"/>
        <w:szCs w:val="22"/>
      </w:rPr>
    </w:pPr>
    <w:r w:rsidRPr="00767BA8">
      <w:rPr>
        <w:rFonts w:ascii="Avenir Next LT Pro Light" w:hAnsi="Avenir Next LT Pro Light"/>
        <w:sz w:val="22"/>
        <w:szCs w:val="22"/>
      </w:rPr>
      <w:fldChar w:fldCharType="begin"/>
    </w:r>
    <w:r w:rsidRPr="00767BA8">
      <w:rPr>
        <w:rFonts w:ascii="Avenir Next LT Pro Light" w:hAnsi="Avenir Next LT Pro Light"/>
        <w:sz w:val="22"/>
        <w:szCs w:val="22"/>
      </w:rPr>
      <w:instrText xml:space="preserve"> DOCPROPERTY  ClientName \* MERGEFORMAT </w:instrText>
    </w:r>
    <w:r w:rsidRPr="00767BA8">
      <w:rPr>
        <w:rFonts w:ascii="Avenir Next LT Pro Light" w:hAnsi="Avenir Next LT Pro Light"/>
        <w:sz w:val="22"/>
        <w:szCs w:val="22"/>
      </w:rPr>
      <w:fldChar w:fldCharType="end"/>
    </w:r>
    <w:r w:rsidRPr="00767BA8">
      <w:rPr>
        <w:rFonts w:ascii="Avenir Next LT Pro Light" w:hAnsi="Avenir Next LT Pro Light"/>
        <w:sz w:val="22"/>
        <w:szCs w:val="22"/>
      </w:rPr>
      <w:fldChar w:fldCharType="begin"/>
    </w:r>
    <w:r w:rsidRPr="00767BA8">
      <w:rPr>
        <w:rFonts w:ascii="Avenir Next LT Pro Light" w:hAnsi="Avenir Next LT Pro Light"/>
        <w:sz w:val="22"/>
        <w:szCs w:val="22"/>
      </w:rPr>
      <w:instrText xml:space="preserve"> if </w:instrText>
    </w:r>
    <w:r w:rsidRPr="00767BA8">
      <w:rPr>
        <w:rFonts w:ascii="Avenir Next LT Pro Light" w:hAnsi="Avenir Next LT Pro Light"/>
        <w:sz w:val="22"/>
        <w:szCs w:val="22"/>
      </w:rPr>
      <w:fldChar w:fldCharType="begin"/>
    </w:r>
    <w:r w:rsidRPr="00767BA8">
      <w:rPr>
        <w:rFonts w:ascii="Avenir Next LT Pro Light" w:hAnsi="Avenir Next LT Pro Light"/>
        <w:sz w:val="22"/>
        <w:szCs w:val="22"/>
      </w:rPr>
      <w:instrText xml:space="preserve"> DOCPROPERTY  ShowFilePath \* MERGEFORMAT </w:instrText>
    </w:r>
    <w:r w:rsidRPr="00767BA8">
      <w:rPr>
        <w:rFonts w:ascii="Avenir Next LT Pro Light" w:hAnsi="Avenir Next LT Pro Light"/>
        <w:sz w:val="22"/>
        <w:szCs w:val="22"/>
      </w:rPr>
      <w:fldChar w:fldCharType="separate"/>
    </w:r>
    <w:r w:rsidR="00E4623A">
      <w:rPr>
        <w:rFonts w:ascii="Avenir Next LT Pro Light" w:hAnsi="Avenir Next LT Pro Light"/>
        <w:sz w:val="22"/>
        <w:szCs w:val="22"/>
      </w:rPr>
      <w:instrText>0</w:instrText>
    </w:r>
    <w:r w:rsidRPr="00767BA8">
      <w:rPr>
        <w:rFonts w:ascii="Avenir Next LT Pro Light" w:hAnsi="Avenir Next LT Pro Light"/>
        <w:sz w:val="22"/>
        <w:szCs w:val="22"/>
      </w:rPr>
      <w:fldChar w:fldCharType="end"/>
    </w:r>
    <w:r w:rsidRPr="00767BA8">
      <w:rPr>
        <w:rFonts w:ascii="Avenir Next LT Pro Light" w:hAnsi="Avenir Next LT Pro Light"/>
        <w:sz w:val="22"/>
        <w:szCs w:val="22"/>
      </w:rPr>
      <w:instrText xml:space="preserve">  = 1  </w:instrText>
    </w:r>
    <w:r w:rsidRPr="00767BA8">
      <w:rPr>
        <w:rFonts w:ascii="Avenir Next LT Pro Light" w:hAnsi="Avenir Next LT Pro Light"/>
        <w:sz w:val="22"/>
        <w:szCs w:val="22"/>
      </w:rPr>
      <w:fldChar w:fldCharType="begin"/>
    </w:r>
    <w:r w:rsidRPr="00767BA8">
      <w:rPr>
        <w:rFonts w:ascii="Avenir Next LT Pro Light" w:hAnsi="Avenir Next LT Pro Light"/>
        <w:sz w:val="22"/>
        <w:szCs w:val="22"/>
      </w:rPr>
      <w:instrText xml:space="preserve"> FILENAME \p \* Caps   \* MERGEFORMAT </w:instrText>
    </w:r>
    <w:r w:rsidRPr="00767BA8">
      <w:rPr>
        <w:rFonts w:ascii="Avenir Next LT Pro Light" w:hAnsi="Avenir Next LT Pro Light"/>
        <w:sz w:val="22"/>
        <w:szCs w:val="22"/>
      </w:rPr>
      <w:fldChar w:fldCharType="separate"/>
    </w:r>
    <w:r w:rsidRPr="00767BA8">
      <w:rPr>
        <w:rFonts w:ascii="Avenir Next LT Pro Light" w:hAnsi="Avenir Next LT Pro Light"/>
        <w:sz w:val="22"/>
        <w:szCs w:val="22"/>
      </w:rPr>
      <w:instrText>Document17</w:instrText>
    </w:r>
    <w:r w:rsidRPr="00767BA8">
      <w:rPr>
        <w:rFonts w:ascii="Avenir Next LT Pro Light" w:hAnsi="Avenir Next LT Pro Light"/>
        <w:sz w:val="22"/>
        <w:szCs w:val="22"/>
      </w:rPr>
      <w:fldChar w:fldCharType="end"/>
    </w:r>
    <w:r w:rsidRPr="00767BA8">
      <w:rPr>
        <w:rFonts w:ascii="Avenir Next LT Pro Light" w:hAnsi="Avenir Next LT Pro Light"/>
        <w:sz w:val="22"/>
        <w:szCs w:val="22"/>
      </w:rPr>
      <w:instrText xml:space="preserve">  </w:instrText>
    </w:r>
    <w:r w:rsidRPr="00767BA8">
      <w:rPr>
        <w:rFonts w:ascii="Avenir Next LT Pro Light" w:hAnsi="Avenir Next LT Pro Light"/>
        <w:sz w:val="22"/>
        <w:szCs w:val="22"/>
      </w:rPr>
      <w:fldChar w:fldCharType="end"/>
    </w:r>
    <w:r w:rsidRPr="00767BA8">
      <w:rPr>
        <w:rFonts w:ascii="Avenir Next LT Pro Light" w:hAnsi="Avenir Next LT Pro Light"/>
        <w:sz w:val="22"/>
        <w:szCs w:val="22"/>
      </w:rPr>
      <w:fldChar w:fldCharType="begin"/>
    </w:r>
    <w:r w:rsidRPr="00767BA8">
      <w:rPr>
        <w:rFonts w:ascii="Avenir Next LT Pro Light" w:hAnsi="Avenir Next LT Pro Light"/>
        <w:sz w:val="22"/>
        <w:szCs w:val="22"/>
      </w:rPr>
      <w:instrText xml:space="preserve"> if </w:instrText>
    </w:r>
    <w:r w:rsidRPr="00767BA8">
      <w:rPr>
        <w:rFonts w:ascii="Avenir Next LT Pro Light" w:hAnsi="Avenir Next LT Pro Light"/>
        <w:sz w:val="22"/>
        <w:szCs w:val="22"/>
      </w:rPr>
      <w:fldChar w:fldCharType="begin"/>
    </w:r>
    <w:r w:rsidRPr="00767BA8">
      <w:rPr>
        <w:rFonts w:ascii="Avenir Next LT Pro Light" w:hAnsi="Avenir Next LT Pro Light"/>
        <w:sz w:val="22"/>
        <w:szCs w:val="22"/>
      </w:rPr>
      <w:instrText xml:space="preserve"> DOCPROPERTY  ShowFileName \* MERGEFORMAT </w:instrText>
    </w:r>
    <w:r w:rsidRPr="00767BA8">
      <w:rPr>
        <w:rFonts w:ascii="Avenir Next LT Pro Light" w:hAnsi="Avenir Next LT Pro Light"/>
        <w:sz w:val="22"/>
        <w:szCs w:val="22"/>
      </w:rPr>
      <w:fldChar w:fldCharType="separate"/>
    </w:r>
    <w:r w:rsidR="00E4623A">
      <w:rPr>
        <w:rFonts w:ascii="Avenir Next LT Pro Light" w:hAnsi="Avenir Next LT Pro Light"/>
        <w:sz w:val="22"/>
        <w:szCs w:val="22"/>
      </w:rPr>
      <w:instrText>0</w:instrText>
    </w:r>
    <w:r w:rsidRPr="00767BA8">
      <w:rPr>
        <w:rFonts w:ascii="Avenir Next LT Pro Light" w:hAnsi="Avenir Next LT Pro Light"/>
        <w:sz w:val="22"/>
        <w:szCs w:val="22"/>
      </w:rPr>
      <w:fldChar w:fldCharType="end"/>
    </w:r>
    <w:r w:rsidRPr="00767BA8">
      <w:rPr>
        <w:rFonts w:ascii="Avenir Next LT Pro Light" w:hAnsi="Avenir Next LT Pro Light"/>
        <w:sz w:val="22"/>
        <w:szCs w:val="22"/>
      </w:rPr>
      <w:instrText xml:space="preserve">  = 1  </w:instrText>
    </w:r>
    <w:r w:rsidRPr="00767BA8">
      <w:rPr>
        <w:rFonts w:ascii="Avenir Next LT Pro Light" w:hAnsi="Avenir Next LT Pro Light"/>
        <w:sz w:val="22"/>
        <w:szCs w:val="22"/>
      </w:rPr>
      <w:fldChar w:fldCharType="begin"/>
    </w:r>
    <w:r w:rsidRPr="00767BA8">
      <w:rPr>
        <w:rFonts w:ascii="Avenir Next LT Pro Light" w:hAnsi="Avenir Next LT Pro Light"/>
        <w:sz w:val="22"/>
        <w:szCs w:val="22"/>
      </w:rPr>
      <w:instrText xml:space="preserve"> FILENAME  \* Caps   \* MERGEFORMAT </w:instrText>
    </w:r>
    <w:r w:rsidRPr="00767BA8">
      <w:rPr>
        <w:rFonts w:ascii="Avenir Next LT Pro Light" w:hAnsi="Avenir Next LT Pro Light"/>
        <w:sz w:val="22"/>
        <w:szCs w:val="22"/>
      </w:rPr>
      <w:fldChar w:fldCharType="separate"/>
    </w:r>
    <w:r w:rsidRPr="00767BA8">
      <w:rPr>
        <w:rFonts w:ascii="Avenir Next LT Pro Light" w:hAnsi="Avenir Next LT Pro Light"/>
        <w:sz w:val="22"/>
        <w:szCs w:val="22"/>
      </w:rPr>
      <w:instrText>C:\Data\Word97\Template\Aecom\Aecom_Letter.Dotm</w:instrText>
    </w:r>
    <w:r w:rsidRPr="00767BA8">
      <w:rPr>
        <w:rFonts w:ascii="Avenir Next LT Pro Light" w:hAnsi="Avenir Next LT Pro Light"/>
        <w:sz w:val="22"/>
        <w:szCs w:val="22"/>
      </w:rPr>
      <w:fldChar w:fldCharType="end"/>
    </w:r>
    <w:r w:rsidRPr="00767BA8">
      <w:rPr>
        <w:rFonts w:ascii="Avenir Next LT Pro Light" w:hAnsi="Avenir Next LT Pro Light"/>
        <w:sz w:val="22"/>
        <w:szCs w:val="22"/>
      </w:rPr>
      <w:instrText xml:space="preserve">  </w:instrText>
    </w:r>
    <w:r w:rsidRPr="00767BA8">
      <w:rPr>
        <w:rFonts w:ascii="Avenir Next LT Pro Light" w:hAnsi="Avenir Next LT Pro Light"/>
        <w:sz w:val="22"/>
        <w:szCs w:val="22"/>
      </w:rPr>
      <w:fldChar w:fldCharType="end"/>
    </w:r>
    <w:r w:rsidRPr="00767BA8">
      <w:rPr>
        <w:rFonts w:ascii="Avenir Next LT Pro Light" w:hAnsi="Avenir Next LT Pro Light"/>
        <w:sz w:val="22"/>
        <w:szCs w:val="22"/>
      </w:rPr>
      <w:tab/>
    </w:r>
    <w:r w:rsidRPr="00767BA8">
      <w:rPr>
        <w:rFonts w:ascii="Avenir Next LT Pro Light" w:hAnsi="Avenir Next LT Pro Light"/>
        <w:sz w:val="22"/>
        <w:szCs w:val="22"/>
      </w:rPr>
      <w:fldChar w:fldCharType="begin"/>
    </w:r>
    <w:r w:rsidRPr="00767BA8">
      <w:rPr>
        <w:rFonts w:ascii="Avenir Next LT Pro Light" w:hAnsi="Avenir Next LT Pro Light"/>
        <w:sz w:val="22"/>
        <w:szCs w:val="22"/>
      </w:rPr>
      <w:instrText xml:space="preserve"> page </w:instrText>
    </w:r>
    <w:r w:rsidRPr="00767BA8">
      <w:rPr>
        <w:rFonts w:ascii="Avenir Next LT Pro Light" w:hAnsi="Avenir Next LT Pro Light"/>
        <w:sz w:val="22"/>
        <w:szCs w:val="22"/>
      </w:rPr>
      <w:fldChar w:fldCharType="separate"/>
    </w:r>
    <w:r w:rsidRPr="00767BA8">
      <w:rPr>
        <w:rFonts w:ascii="Avenir Next LT Pro Light" w:hAnsi="Avenir Next LT Pro Light"/>
        <w:sz w:val="22"/>
        <w:szCs w:val="22"/>
      </w:rPr>
      <w:t>9</w:t>
    </w:r>
    <w:r w:rsidRPr="00767BA8">
      <w:rPr>
        <w:rFonts w:ascii="Avenir Next LT Pro Light" w:hAnsi="Avenir Next LT Pro Light"/>
        <w:sz w:val="22"/>
        <w:szCs w:val="22"/>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FD914F5" w14:textId="285B249A" w:rsidR="00BA6BF0" w:rsidRPr="00767BA8" w:rsidRDefault="00BA6BF0" w:rsidP="00BA6BF0">
    <w:pPr>
      <w:pStyle w:val="Footer"/>
      <w:tabs>
        <w:tab w:val="clear" w:pos="284"/>
        <w:tab w:val="clear" w:pos="4513"/>
        <w:tab w:val="clear" w:pos="9026"/>
        <w:tab w:val="right" w:pos="9360"/>
      </w:tabs>
      <w:rPr>
        <w:rFonts w:ascii="Avenir Next LT Pro Light" w:hAnsi="Avenir Next LT Pro Light"/>
        <w:sz w:val="22"/>
        <w:szCs w:val="22"/>
      </w:rPr>
    </w:pPr>
    <w:r w:rsidRPr="00767BA8">
      <w:rPr>
        <w:rFonts w:ascii="Avenir Next LT Pro Light" w:hAnsi="Avenir Next LT Pro Light"/>
        <w:sz w:val="22"/>
        <w:szCs w:val="22"/>
      </w:rPr>
      <w:fldChar w:fldCharType="begin"/>
    </w:r>
    <w:r w:rsidRPr="00767BA8">
      <w:rPr>
        <w:rFonts w:ascii="Avenir Next LT Pro Light" w:hAnsi="Avenir Next LT Pro Light"/>
        <w:sz w:val="22"/>
        <w:szCs w:val="22"/>
      </w:rPr>
      <w:instrText xml:space="preserve"> DOCPROPERTY  ClientName \* MERGEFORMAT </w:instrText>
    </w:r>
    <w:r w:rsidRPr="00767BA8">
      <w:rPr>
        <w:rFonts w:ascii="Avenir Next LT Pro Light" w:hAnsi="Avenir Next LT Pro Light"/>
        <w:sz w:val="22"/>
        <w:szCs w:val="22"/>
      </w:rPr>
      <w:fldChar w:fldCharType="end"/>
    </w:r>
    <w:r w:rsidRPr="00767BA8">
      <w:rPr>
        <w:rFonts w:ascii="Avenir Next LT Pro Light" w:hAnsi="Avenir Next LT Pro Light"/>
        <w:sz w:val="22"/>
        <w:szCs w:val="22"/>
      </w:rPr>
      <w:fldChar w:fldCharType="begin"/>
    </w:r>
    <w:r w:rsidRPr="00767BA8">
      <w:rPr>
        <w:rFonts w:ascii="Avenir Next LT Pro Light" w:hAnsi="Avenir Next LT Pro Light"/>
        <w:sz w:val="22"/>
        <w:szCs w:val="22"/>
      </w:rPr>
      <w:instrText xml:space="preserve"> if </w:instrText>
    </w:r>
    <w:r w:rsidRPr="00767BA8">
      <w:rPr>
        <w:rFonts w:ascii="Avenir Next LT Pro Light" w:hAnsi="Avenir Next LT Pro Light"/>
        <w:sz w:val="22"/>
        <w:szCs w:val="22"/>
      </w:rPr>
      <w:fldChar w:fldCharType="begin"/>
    </w:r>
    <w:r w:rsidRPr="00767BA8">
      <w:rPr>
        <w:rFonts w:ascii="Avenir Next LT Pro Light" w:hAnsi="Avenir Next LT Pro Light"/>
        <w:sz w:val="22"/>
        <w:szCs w:val="22"/>
      </w:rPr>
      <w:instrText xml:space="preserve"> DOCPROPERTY  ShowFilePath \* MERGEFORMAT </w:instrText>
    </w:r>
    <w:r w:rsidRPr="00767BA8">
      <w:rPr>
        <w:rFonts w:ascii="Avenir Next LT Pro Light" w:hAnsi="Avenir Next LT Pro Light"/>
        <w:sz w:val="22"/>
        <w:szCs w:val="22"/>
      </w:rPr>
      <w:fldChar w:fldCharType="separate"/>
    </w:r>
    <w:r w:rsidR="00E4623A">
      <w:rPr>
        <w:rFonts w:ascii="Avenir Next LT Pro Light" w:hAnsi="Avenir Next LT Pro Light"/>
        <w:sz w:val="22"/>
        <w:szCs w:val="22"/>
      </w:rPr>
      <w:instrText>0</w:instrText>
    </w:r>
    <w:r w:rsidRPr="00767BA8">
      <w:rPr>
        <w:rFonts w:ascii="Avenir Next LT Pro Light" w:hAnsi="Avenir Next LT Pro Light"/>
        <w:sz w:val="22"/>
        <w:szCs w:val="22"/>
      </w:rPr>
      <w:fldChar w:fldCharType="end"/>
    </w:r>
    <w:r w:rsidRPr="00767BA8">
      <w:rPr>
        <w:rFonts w:ascii="Avenir Next LT Pro Light" w:hAnsi="Avenir Next LT Pro Light"/>
        <w:sz w:val="22"/>
        <w:szCs w:val="22"/>
      </w:rPr>
      <w:instrText xml:space="preserve">  = 1  </w:instrText>
    </w:r>
    <w:r w:rsidRPr="00767BA8">
      <w:rPr>
        <w:rFonts w:ascii="Avenir Next LT Pro Light" w:hAnsi="Avenir Next LT Pro Light"/>
        <w:sz w:val="22"/>
        <w:szCs w:val="22"/>
      </w:rPr>
      <w:fldChar w:fldCharType="begin"/>
    </w:r>
    <w:r w:rsidRPr="00767BA8">
      <w:rPr>
        <w:rFonts w:ascii="Avenir Next LT Pro Light" w:hAnsi="Avenir Next LT Pro Light"/>
        <w:sz w:val="22"/>
        <w:szCs w:val="22"/>
      </w:rPr>
      <w:instrText xml:space="preserve"> FILENAME \p \* Caps   \* MERGEFORMAT </w:instrText>
    </w:r>
    <w:r w:rsidRPr="00767BA8">
      <w:rPr>
        <w:rFonts w:ascii="Avenir Next LT Pro Light" w:hAnsi="Avenir Next LT Pro Light"/>
        <w:sz w:val="22"/>
        <w:szCs w:val="22"/>
      </w:rPr>
      <w:fldChar w:fldCharType="separate"/>
    </w:r>
    <w:r w:rsidRPr="00767BA8">
      <w:rPr>
        <w:rFonts w:ascii="Avenir Next LT Pro Light" w:hAnsi="Avenir Next LT Pro Light"/>
        <w:sz w:val="22"/>
        <w:szCs w:val="22"/>
      </w:rPr>
      <w:instrText>Document17</w:instrText>
    </w:r>
    <w:r w:rsidRPr="00767BA8">
      <w:rPr>
        <w:rFonts w:ascii="Avenir Next LT Pro Light" w:hAnsi="Avenir Next LT Pro Light"/>
        <w:sz w:val="22"/>
        <w:szCs w:val="22"/>
      </w:rPr>
      <w:fldChar w:fldCharType="end"/>
    </w:r>
    <w:r w:rsidRPr="00767BA8">
      <w:rPr>
        <w:rFonts w:ascii="Avenir Next LT Pro Light" w:hAnsi="Avenir Next LT Pro Light"/>
        <w:sz w:val="22"/>
        <w:szCs w:val="22"/>
      </w:rPr>
      <w:instrText xml:space="preserve">  </w:instrText>
    </w:r>
    <w:r w:rsidRPr="00767BA8">
      <w:rPr>
        <w:rFonts w:ascii="Avenir Next LT Pro Light" w:hAnsi="Avenir Next LT Pro Light"/>
        <w:sz w:val="22"/>
        <w:szCs w:val="22"/>
      </w:rPr>
      <w:fldChar w:fldCharType="end"/>
    </w:r>
    <w:r w:rsidRPr="00767BA8">
      <w:rPr>
        <w:rFonts w:ascii="Avenir Next LT Pro Light" w:hAnsi="Avenir Next LT Pro Light"/>
        <w:sz w:val="22"/>
        <w:szCs w:val="22"/>
      </w:rPr>
      <w:fldChar w:fldCharType="begin"/>
    </w:r>
    <w:r w:rsidRPr="00767BA8">
      <w:rPr>
        <w:rFonts w:ascii="Avenir Next LT Pro Light" w:hAnsi="Avenir Next LT Pro Light"/>
        <w:sz w:val="22"/>
        <w:szCs w:val="22"/>
      </w:rPr>
      <w:instrText xml:space="preserve"> if </w:instrText>
    </w:r>
    <w:r w:rsidRPr="00767BA8">
      <w:rPr>
        <w:rFonts w:ascii="Avenir Next LT Pro Light" w:hAnsi="Avenir Next LT Pro Light"/>
        <w:sz w:val="22"/>
        <w:szCs w:val="22"/>
      </w:rPr>
      <w:fldChar w:fldCharType="begin"/>
    </w:r>
    <w:r w:rsidRPr="00767BA8">
      <w:rPr>
        <w:rFonts w:ascii="Avenir Next LT Pro Light" w:hAnsi="Avenir Next LT Pro Light"/>
        <w:sz w:val="22"/>
        <w:szCs w:val="22"/>
      </w:rPr>
      <w:instrText xml:space="preserve"> DOCPROPERTY  ShowFileName \* MERGEFORMAT </w:instrText>
    </w:r>
    <w:r w:rsidRPr="00767BA8">
      <w:rPr>
        <w:rFonts w:ascii="Avenir Next LT Pro Light" w:hAnsi="Avenir Next LT Pro Light"/>
        <w:sz w:val="22"/>
        <w:szCs w:val="22"/>
      </w:rPr>
      <w:fldChar w:fldCharType="separate"/>
    </w:r>
    <w:r w:rsidR="00E4623A">
      <w:rPr>
        <w:rFonts w:ascii="Avenir Next LT Pro Light" w:hAnsi="Avenir Next LT Pro Light"/>
        <w:sz w:val="22"/>
        <w:szCs w:val="22"/>
      </w:rPr>
      <w:instrText>0</w:instrText>
    </w:r>
    <w:r w:rsidRPr="00767BA8">
      <w:rPr>
        <w:rFonts w:ascii="Avenir Next LT Pro Light" w:hAnsi="Avenir Next LT Pro Light"/>
        <w:sz w:val="22"/>
        <w:szCs w:val="22"/>
      </w:rPr>
      <w:fldChar w:fldCharType="end"/>
    </w:r>
    <w:r w:rsidRPr="00767BA8">
      <w:rPr>
        <w:rFonts w:ascii="Avenir Next LT Pro Light" w:hAnsi="Avenir Next LT Pro Light"/>
        <w:sz w:val="22"/>
        <w:szCs w:val="22"/>
      </w:rPr>
      <w:instrText xml:space="preserve">  = 1  </w:instrText>
    </w:r>
    <w:r w:rsidRPr="00767BA8">
      <w:rPr>
        <w:rFonts w:ascii="Avenir Next LT Pro Light" w:hAnsi="Avenir Next LT Pro Light"/>
        <w:sz w:val="22"/>
        <w:szCs w:val="22"/>
      </w:rPr>
      <w:fldChar w:fldCharType="begin"/>
    </w:r>
    <w:r w:rsidRPr="00767BA8">
      <w:rPr>
        <w:rFonts w:ascii="Avenir Next LT Pro Light" w:hAnsi="Avenir Next LT Pro Light"/>
        <w:sz w:val="22"/>
        <w:szCs w:val="22"/>
      </w:rPr>
      <w:instrText xml:space="preserve"> FILENAME  \* Caps   \* MERGEFORMAT </w:instrText>
    </w:r>
    <w:r w:rsidRPr="00767BA8">
      <w:rPr>
        <w:rFonts w:ascii="Avenir Next LT Pro Light" w:hAnsi="Avenir Next LT Pro Light"/>
        <w:sz w:val="22"/>
        <w:szCs w:val="22"/>
      </w:rPr>
      <w:fldChar w:fldCharType="separate"/>
    </w:r>
    <w:r w:rsidRPr="00767BA8">
      <w:rPr>
        <w:rFonts w:ascii="Avenir Next LT Pro Light" w:hAnsi="Avenir Next LT Pro Light"/>
        <w:sz w:val="22"/>
        <w:szCs w:val="22"/>
      </w:rPr>
      <w:instrText>C:\Data\Word97\Template\Aecom\Aecom_Letter.Dotm</w:instrText>
    </w:r>
    <w:r w:rsidRPr="00767BA8">
      <w:rPr>
        <w:rFonts w:ascii="Avenir Next LT Pro Light" w:hAnsi="Avenir Next LT Pro Light"/>
        <w:sz w:val="22"/>
        <w:szCs w:val="22"/>
      </w:rPr>
      <w:fldChar w:fldCharType="end"/>
    </w:r>
    <w:r w:rsidRPr="00767BA8">
      <w:rPr>
        <w:rFonts w:ascii="Avenir Next LT Pro Light" w:hAnsi="Avenir Next LT Pro Light"/>
        <w:sz w:val="22"/>
        <w:szCs w:val="22"/>
      </w:rPr>
      <w:instrText xml:space="preserve">  </w:instrText>
    </w:r>
    <w:r w:rsidRPr="00767BA8">
      <w:rPr>
        <w:rFonts w:ascii="Avenir Next LT Pro Light" w:hAnsi="Avenir Next LT Pro Light"/>
        <w:sz w:val="22"/>
        <w:szCs w:val="22"/>
      </w:rPr>
      <w:fldChar w:fldCharType="end"/>
    </w:r>
    <w:r w:rsidRPr="00767BA8">
      <w:rPr>
        <w:rFonts w:ascii="Avenir Next LT Pro Light" w:hAnsi="Avenir Next LT Pro Light"/>
        <w:sz w:val="22"/>
        <w:szCs w:val="22"/>
      </w:rPr>
      <w:tab/>
    </w:r>
    <w:r w:rsidRPr="00767BA8">
      <w:rPr>
        <w:rFonts w:ascii="Avenir Next LT Pro Light" w:hAnsi="Avenir Next LT Pro Light"/>
        <w:sz w:val="22"/>
        <w:szCs w:val="22"/>
      </w:rPr>
      <w:fldChar w:fldCharType="begin"/>
    </w:r>
    <w:r w:rsidRPr="00767BA8">
      <w:rPr>
        <w:rFonts w:ascii="Avenir Next LT Pro Light" w:hAnsi="Avenir Next LT Pro Light"/>
        <w:sz w:val="22"/>
        <w:szCs w:val="22"/>
      </w:rPr>
      <w:instrText xml:space="preserve"> page </w:instrText>
    </w:r>
    <w:r w:rsidRPr="00767BA8">
      <w:rPr>
        <w:rFonts w:ascii="Avenir Next LT Pro Light" w:hAnsi="Avenir Next LT Pro Light"/>
        <w:sz w:val="22"/>
        <w:szCs w:val="22"/>
      </w:rPr>
      <w:fldChar w:fldCharType="separate"/>
    </w:r>
    <w:r>
      <w:rPr>
        <w:rFonts w:ascii="Avenir Next LT Pro Light" w:hAnsi="Avenir Next LT Pro Light"/>
        <w:sz w:val="22"/>
        <w:szCs w:val="22"/>
      </w:rPr>
      <w:t>100</w:t>
    </w:r>
    <w:r w:rsidRPr="00767BA8">
      <w:rPr>
        <w:rFonts w:ascii="Avenir Next LT Pro Light" w:hAnsi="Avenir Next LT Pro Light"/>
        <w:sz w:val="22"/>
        <w:szCs w:val="22"/>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0BFFAA6" w14:textId="77777777" w:rsidR="00CE5F06" w:rsidRPr="0046265F" w:rsidRDefault="00CE5F06" w:rsidP="00253171">
      <w:pPr>
        <w:spacing w:line="240" w:lineRule="auto"/>
        <w:rPr>
          <w:color w:val="3373B0"/>
        </w:rPr>
      </w:pPr>
      <w:r w:rsidRPr="0046265F">
        <w:rPr>
          <w:color w:val="3373B0"/>
        </w:rPr>
        <w:separator/>
      </w:r>
      <w:r w:rsidRPr="0046265F">
        <w:rPr>
          <w:color w:val="3373B0"/>
        </w:rPr>
        <w:separator/>
      </w:r>
    </w:p>
  </w:footnote>
  <w:footnote w:type="continuationSeparator" w:id="0">
    <w:p w14:paraId="171DF6BB" w14:textId="77777777" w:rsidR="00CE5F06" w:rsidRPr="00253171" w:rsidRDefault="00CE5F06" w:rsidP="00253171">
      <w:pPr>
        <w:spacing w:line="240" w:lineRule="auto"/>
        <w:rPr>
          <w:color w:val="00B5E2" w:themeColor="accent1"/>
        </w:rPr>
      </w:pPr>
      <w:r w:rsidRPr="00253171">
        <w:rPr>
          <w:color w:val="00B5E2" w:themeColor="accent1"/>
        </w:rPr>
        <w:separator/>
      </w:r>
      <w:r w:rsidRPr="00253171">
        <w:rPr>
          <w:color w:val="00B5E2" w:themeColor="accent1"/>
        </w:rPr>
        <w:separator/>
      </w:r>
    </w:p>
    <w:p w14:paraId="738F2DF6" w14:textId="77777777" w:rsidR="00CE5F06" w:rsidRDefault="00CE5F06"/>
    <w:p w14:paraId="56E321E3" w14:textId="77777777" w:rsidR="00CE5F06" w:rsidRDefault="00CE5F06"/>
  </w:footnote>
  <w:footnote w:type="continuationNotice" w:id="1">
    <w:p w14:paraId="7A8AE58D" w14:textId="77777777" w:rsidR="00CE5F06" w:rsidRDefault="00CE5F06">
      <w:pPr>
        <w:spacing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D1EB991" w14:textId="0DFD8A5B" w:rsidR="009A67AF" w:rsidRPr="00767BA8" w:rsidRDefault="009A67AF" w:rsidP="006C043E">
    <w:pPr>
      <w:pStyle w:val="Header"/>
      <w:tabs>
        <w:tab w:val="clear" w:pos="284"/>
        <w:tab w:val="clear" w:pos="4513"/>
        <w:tab w:val="clear" w:pos="9026"/>
        <w:tab w:val="right" w:pos="9360"/>
      </w:tabs>
      <w:rPr>
        <w:rFonts w:ascii="Avenir Next LT Pro Demi" w:hAnsi="Avenir Next LT Pro Demi"/>
        <w:sz w:val="22"/>
        <w:szCs w:val="22"/>
      </w:rPr>
    </w:pPr>
    <w:r w:rsidRPr="00767BA8">
      <w:rPr>
        <w:rFonts w:ascii="Avenir Next LT Pro Demi" w:hAnsi="Avenir Next LT Pro Demi"/>
        <w:sz w:val="22"/>
        <w:szCs w:val="22"/>
      </w:rPr>
      <w:t>Comprehensive Regional Transit Plan Update</w:t>
    </w:r>
    <w:r w:rsidRPr="00767BA8">
      <w:rPr>
        <w:rFonts w:ascii="Avenir Next LT Pro Demi" w:hAnsi="Avenir Next LT Pro Demi"/>
        <w:b/>
        <w:caps/>
        <w:sz w:val="22"/>
        <w:szCs w:val="22"/>
      </w:rPr>
      <w:tab/>
    </w:r>
    <w:r w:rsidR="000D044F" w:rsidRPr="000D044F">
      <w:rPr>
        <w:rFonts w:ascii="Avenir Next LT Pro Demi" w:hAnsi="Avenir Next LT Pro Demi"/>
        <w:sz w:val="22"/>
        <w:szCs w:val="22"/>
      </w:rPr>
      <w:t>Southeastern Regional Transit Authority</w:t>
    </w:r>
  </w:p>
  <w:p w14:paraId="2EC1CC83" w14:textId="77777777" w:rsidR="009A67AF" w:rsidRPr="006C043E" w:rsidRDefault="009A67AF" w:rsidP="006C043E">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1C3A22A" w14:textId="48EEDF7A" w:rsidR="00767BA8" w:rsidRPr="00767BA8" w:rsidRDefault="00767BA8" w:rsidP="006C043E">
    <w:pPr>
      <w:pStyle w:val="Header"/>
      <w:tabs>
        <w:tab w:val="clear" w:pos="284"/>
        <w:tab w:val="clear" w:pos="4513"/>
        <w:tab w:val="clear" w:pos="9026"/>
        <w:tab w:val="right" w:pos="9360"/>
      </w:tabs>
      <w:rPr>
        <w:rFonts w:ascii="Avenir Next LT Pro Demi" w:hAnsi="Avenir Next LT Pro Demi"/>
        <w:sz w:val="22"/>
        <w:szCs w:val="22"/>
      </w:rPr>
    </w:pPr>
    <w:r w:rsidRPr="00767BA8">
      <w:rPr>
        <w:rFonts w:ascii="Avenir Next LT Pro Demi" w:hAnsi="Avenir Next LT Pro Demi"/>
        <w:sz w:val="22"/>
        <w:szCs w:val="22"/>
      </w:rPr>
      <w:t>Comprehensive Regional Transit Plan Update</w:t>
    </w:r>
    <w:r w:rsidRPr="00767BA8">
      <w:rPr>
        <w:rFonts w:ascii="Avenir Next LT Pro Demi" w:hAnsi="Avenir Next LT Pro Demi"/>
        <w:b/>
        <w:caps/>
        <w:sz w:val="22"/>
        <w:szCs w:val="22"/>
      </w:rPr>
      <w:tab/>
    </w:r>
    <w:r w:rsidR="000D044F" w:rsidRPr="000D044F">
      <w:rPr>
        <w:rFonts w:ascii="Avenir Next LT Pro Demi" w:hAnsi="Avenir Next LT Pro Demi"/>
        <w:sz w:val="22"/>
        <w:szCs w:val="22"/>
      </w:rPr>
      <w:t>Southeastern Regional Transit Authority</w:t>
    </w:r>
  </w:p>
  <w:p w14:paraId="293103E5" w14:textId="77777777" w:rsidR="00767BA8" w:rsidRPr="006C043E" w:rsidRDefault="00767BA8" w:rsidP="006C043E">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808FCCD" w14:textId="770DCE37" w:rsidR="00767BA8" w:rsidRPr="00767BA8" w:rsidRDefault="00767BA8" w:rsidP="006C043E">
    <w:pPr>
      <w:pStyle w:val="Header"/>
      <w:tabs>
        <w:tab w:val="clear" w:pos="284"/>
        <w:tab w:val="clear" w:pos="4513"/>
        <w:tab w:val="clear" w:pos="9026"/>
        <w:tab w:val="right" w:pos="9360"/>
      </w:tabs>
      <w:rPr>
        <w:rFonts w:ascii="Avenir Next LT Pro Demi" w:hAnsi="Avenir Next LT Pro Demi"/>
        <w:sz w:val="22"/>
        <w:szCs w:val="22"/>
      </w:rPr>
    </w:pPr>
    <w:r w:rsidRPr="00767BA8">
      <w:rPr>
        <w:rFonts w:ascii="Avenir Next LT Pro Demi" w:hAnsi="Avenir Next LT Pro Demi"/>
        <w:sz w:val="22"/>
        <w:szCs w:val="22"/>
      </w:rPr>
      <w:t>Comprehensive Regional Transit Plan Update</w:t>
    </w:r>
    <w:r w:rsidRPr="00767BA8">
      <w:rPr>
        <w:rFonts w:ascii="Avenir Next LT Pro Demi" w:hAnsi="Avenir Next LT Pro Demi"/>
        <w:b/>
        <w:caps/>
        <w:sz w:val="22"/>
        <w:szCs w:val="22"/>
      </w:rPr>
      <w:tab/>
    </w:r>
    <w:r w:rsidR="000D044F" w:rsidRPr="000D044F">
      <w:rPr>
        <w:rFonts w:ascii="Avenir Next LT Pro Demi" w:hAnsi="Avenir Next LT Pro Demi"/>
        <w:sz w:val="22"/>
        <w:szCs w:val="22"/>
      </w:rPr>
      <w:t>Southeastern Regional Transit Authority</w:t>
    </w:r>
  </w:p>
  <w:p w14:paraId="6BD735E9" w14:textId="77777777" w:rsidR="00767BA8" w:rsidRPr="006C043E" w:rsidRDefault="00767BA8" w:rsidP="006C043E">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CEC2345" w14:textId="338104A9" w:rsidR="00767BA8" w:rsidRPr="00767BA8" w:rsidRDefault="00767BA8" w:rsidP="006C043E">
    <w:pPr>
      <w:pStyle w:val="Header"/>
      <w:tabs>
        <w:tab w:val="clear" w:pos="284"/>
        <w:tab w:val="clear" w:pos="4513"/>
        <w:tab w:val="clear" w:pos="9026"/>
        <w:tab w:val="right" w:pos="9360"/>
      </w:tabs>
      <w:rPr>
        <w:rFonts w:ascii="Avenir Next LT Pro Demi" w:hAnsi="Avenir Next LT Pro Demi"/>
        <w:sz w:val="22"/>
        <w:szCs w:val="22"/>
      </w:rPr>
    </w:pPr>
    <w:r w:rsidRPr="00767BA8">
      <w:rPr>
        <w:rFonts w:ascii="Avenir Next LT Pro Demi" w:hAnsi="Avenir Next LT Pro Demi"/>
        <w:sz w:val="22"/>
        <w:szCs w:val="22"/>
      </w:rPr>
      <w:t>Comprehensive Regional Transit Plan Update</w:t>
    </w:r>
    <w:r w:rsidRPr="00767BA8">
      <w:rPr>
        <w:rFonts w:ascii="Avenir Next LT Pro Demi" w:hAnsi="Avenir Next LT Pro Demi"/>
        <w:b/>
        <w:caps/>
        <w:sz w:val="22"/>
        <w:szCs w:val="22"/>
      </w:rPr>
      <w:tab/>
    </w:r>
    <w:r w:rsidR="000D044F" w:rsidRPr="000D044F">
      <w:rPr>
        <w:rFonts w:ascii="Avenir Next LT Pro Demi" w:hAnsi="Avenir Next LT Pro Demi"/>
        <w:sz w:val="22"/>
        <w:szCs w:val="22"/>
      </w:rPr>
      <w:t>Southeastern Regional Transit Authority</w:t>
    </w:r>
  </w:p>
  <w:p w14:paraId="7A11E941" w14:textId="77777777" w:rsidR="00767BA8" w:rsidRPr="006C043E" w:rsidRDefault="00767BA8" w:rsidP="006C043E">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CA5784F" w14:textId="0BBDEB49" w:rsidR="00767BA8" w:rsidRPr="00767BA8" w:rsidRDefault="00767BA8" w:rsidP="006C043E">
    <w:pPr>
      <w:pStyle w:val="Header"/>
      <w:tabs>
        <w:tab w:val="clear" w:pos="284"/>
        <w:tab w:val="clear" w:pos="4513"/>
        <w:tab w:val="clear" w:pos="9026"/>
        <w:tab w:val="right" w:pos="9360"/>
      </w:tabs>
      <w:rPr>
        <w:rFonts w:ascii="Avenir Next LT Pro Demi" w:hAnsi="Avenir Next LT Pro Demi"/>
        <w:sz w:val="22"/>
        <w:szCs w:val="22"/>
      </w:rPr>
    </w:pPr>
    <w:r w:rsidRPr="00767BA8">
      <w:rPr>
        <w:rFonts w:ascii="Avenir Next LT Pro Demi" w:hAnsi="Avenir Next LT Pro Demi"/>
        <w:sz w:val="22"/>
        <w:szCs w:val="22"/>
      </w:rPr>
      <w:t>Comprehensive Regional Transit Plan Update</w:t>
    </w:r>
    <w:r w:rsidRPr="00767BA8">
      <w:rPr>
        <w:rFonts w:ascii="Avenir Next LT Pro Demi" w:hAnsi="Avenir Next LT Pro Demi"/>
        <w:b/>
        <w:caps/>
        <w:sz w:val="22"/>
        <w:szCs w:val="22"/>
      </w:rPr>
      <w:tab/>
    </w:r>
    <w:r w:rsidR="000D044F" w:rsidRPr="000D044F">
      <w:rPr>
        <w:rFonts w:ascii="Avenir Next LT Pro Demi" w:hAnsi="Avenir Next LT Pro Demi"/>
        <w:sz w:val="22"/>
        <w:szCs w:val="22"/>
      </w:rPr>
      <w:t>Southeastern Regional Transit Authority</w:t>
    </w:r>
  </w:p>
  <w:p w14:paraId="2305719A" w14:textId="77777777" w:rsidR="00767BA8" w:rsidRPr="006C043E" w:rsidRDefault="00767BA8" w:rsidP="006C043E">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0FFEEB6" w14:textId="362A3AB5" w:rsidR="00767BA8" w:rsidRPr="00767BA8" w:rsidRDefault="00767BA8" w:rsidP="006C043E">
    <w:pPr>
      <w:pStyle w:val="Header"/>
      <w:tabs>
        <w:tab w:val="clear" w:pos="284"/>
        <w:tab w:val="clear" w:pos="4513"/>
        <w:tab w:val="clear" w:pos="9026"/>
        <w:tab w:val="right" w:pos="9360"/>
      </w:tabs>
      <w:rPr>
        <w:rFonts w:ascii="Avenir Next LT Pro Demi" w:hAnsi="Avenir Next LT Pro Demi"/>
        <w:sz w:val="22"/>
        <w:szCs w:val="22"/>
      </w:rPr>
    </w:pPr>
    <w:r w:rsidRPr="00767BA8">
      <w:rPr>
        <w:rFonts w:ascii="Avenir Next LT Pro Demi" w:hAnsi="Avenir Next LT Pro Demi"/>
        <w:sz w:val="22"/>
        <w:szCs w:val="22"/>
      </w:rPr>
      <w:t>Comprehensive Regional Transit Plan Update</w:t>
    </w:r>
    <w:r w:rsidRPr="00767BA8">
      <w:rPr>
        <w:rFonts w:ascii="Avenir Next LT Pro Demi" w:hAnsi="Avenir Next LT Pro Demi"/>
        <w:b/>
        <w:caps/>
        <w:sz w:val="22"/>
        <w:szCs w:val="22"/>
      </w:rPr>
      <w:tab/>
    </w:r>
    <w:r w:rsidR="000D044F" w:rsidRPr="000D044F">
      <w:rPr>
        <w:rFonts w:ascii="Avenir Next LT Pro Demi" w:hAnsi="Avenir Next LT Pro Demi"/>
        <w:sz w:val="22"/>
        <w:szCs w:val="22"/>
      </w:rPr>
      <w:t>Southeastern Regional Transit Authority</w:t>
    </w:r>
  </w:p>
  <w:p w14:paraId="3575985B" w14:textId="77777777" w:rsidR="00767BA8" w:rsidRPr="006C043E" w:rsidRDefault="00767BA8" w:rsidP="006C043E">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9E87787" w14:textId="31801E59" w:rsidR="00767BA8" w:rsidRPr="00767BA8" w:rsidRDefault="00767BA8" w:rsidP="006C043E">
    <w:pPr>
      <w:pStyle w:val="Header"/>
      <w:tabs>
        <w:tab w:val="clear" w:pos="284"/>
        <w:tab w:val="clear" w:pos="4513"/>
        <w:tab w:val="clear" w:pos="9026"/>
        <w:tab w:val="right" w:pos="9360"/>
      </w:tabs>
      <w:rPr>
        <w:rFonts w:ascii="Avenir Next LT Pro Demi" w:hAnsi="Avenir Next LT Pro Demi"/>
        <w:sz w:val="22"/>
        <w:szCs w:val="22"/>
      </w:rPr>
    </w:pPr>
    <w:r w:rsidRPr="00767BA8">
      <w:rPr>
        <w:rFonts w:ascii="Avenir Next LT Pro Demi" w:hAnsi="Avenir Next LT Pro Demi"/>
        <w:sz w:val="22"/>
        <w:szCs w:val="22"/>
      </w:rPr>
      <w:t>Comprehensive Regional Transit Plan Update</w:t>
    </w:r>
    <w:r w:rsidRPr="00767BA8">
      <w:rPr>
        <w:rFonts w:ascii="Avenir Next LT Pro Demi" w:hAnsi="Avenir Next LT Pro Demi"/>
        <w:b/>
        <w:caps/>
        <w:sz w:val="22"/>
        <w:szCs w:val="22"/>
      </w:rPr>
      <w:tab/>
    </w:r>
    <w:r w:rsidR="000D044F" w:rsidRPr="000D044F">
      <w:rPr>
        <w:rFonts w:ascii="Avenir Next LT Pro Demi" w:hAnsi="Avenir Next LT Pro Demi"/>
        <w:sz w:val="22"/>
        <w:szCs w:val="22"/>
      </w:rPr>
      <w:t>Southeastern Regional Transit Authority</w:t>
    </w:r>
  </w:p>
  <w:p w14:paraId="563E4B4F" w14:textId="77777777" w:rsidR="00767BA8" w:rsidRPr="006C043E" w:rsidRDefault="00767BA8" w:rsidP="006C043E">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D4E3263" w14:textId="2BEFD087" w:rsidR="00767BA8" w:rsidRPr="00767BA8" w:rsidRDefault="00767BA8" w:rsidP="006C043E">
    <w:pPr>
      <w:pStyle w:val="Header"/>
      <w:tabs>
        <w:tab w:val="clear" w:pos="284"/>
        <w:tab w:val="clear" w:pos="4513"/>
        <w:tab w:val="clear" w:pos="9026"/>
        <w:tab w:val="right" w:pos="9360"/>
      </w:tabs>
      <w:rPr>
        <w:rFonts w:ascii="Avenir Next LT Pro Demi" w:hAnsi="Avenir Next LT Pro Demi"/>
        <w:sz w:val="22"/>
        <w:szCs w:val="22"/>
      </w:rPr>
    </w:pPr>
    <w:r w:rsidRPr="00767BA8">
      <w:rPr>
        <w:rFonts w:ascii="Avenir Next LT Pro Demi" w:hAnsi="Avenir Next LT Pro Demi"/>
        <w:sz w:val="22"/>
        <w:szCs w:val="22"/>
      </w:rPr>
      <w:t>Comprehensive Regional Transit Plan Update</w:t>
    </w:r>
    <w:r w:rsidRPr="00767BA8">
      <w:rPr>
        <w:rFonts w:ascii="Avenir Next LT Pro Demi" w:hAnsi="Avenir Next LT Pro Demi"/>
        <w:b/>
        <w:caps/>
        <w:sz w:val="22"/>
        <w:szCs w:val="22"/>
      </w:rPr>
      <w:tab/>
    </w:r>
    <w:r w:rsidR="000D044F" w:rsidRPr="000D044F">
      <w:rPr>
        <w:rFonts w:ascii="Avenir Next LT Pro Demi" w:hAnsi="Avenir Next LT Pro Demi"/>
        <w:sz w:val="22"/>
        <w:szCs w:val="22"/>
      </w:rPr>
      <w:t>Southeastern Regional Transit Authority</w:t>
    </w:r>
  </w:p>
  <w:p w14:paraId="5BEFCAAB" w14:textId="77777777" w:rsidR="00767BA8" w:rsidRPr="006C043E" w:rsidRDefault="00767BA8" w:rsidP="006C043E">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23DE3D7" w14:textId="77777777" w:rsidR="000D044F" w:rsidRPr="00767BA8" w:rsidRDefault="000D044F" w:rsidP="006C043E">
    <w:pPr>
      <w:pStyle w:val="Header"/>
      <w:tabs>
        <w:tab w:val="clear" w:pos="284"/>
        <w:tab w:val="clear" w:pos="4513"/>
        <w:tab w:val="clear" w:pos="9026"/>
        <w:tab w:val="right" w:pos="9360"/>
      </w:tabs>
      <w:rPr>
        <w:rFonts w:ascii="Avenir Next LT Pro Demi" w:hAnsi="Avenir Next LT Pro Demi"/>
        <w:sz w:val="22"/>
        <w:szCs w:val="22"/>
      </w:rPr>
    </w:pPr>
    <w:r w:rsidRPr="00767BA8">
      <w:rPr>
        <w:rFonts w:ascii="Avenir Next LT Pro Demi" w:hAnsi="Avenir Next LT Pro Demi"/>
        <w:sz w:val="22"/>
        <w:szCs w:val="22"/>
      </w:rPr>
      <w:t>Comprehensive Regional Transit Plan Update</w:t>
    </w:r>
    <w:r w:rsidRPr="00767BA8">
      <w:rPr>
        <w:rFonts w:ascii="Avenir Next LT Pro Demi" w:hAnsi="Avenir Next LT Pro Demi"/>
        <w:b/>
        <w:caps/>
        <w:sz w:val="22"/>
        <w:szCs w:val="22"/>
      </w:rPr>
      <w:tab/>
    </w:r>
    <w:r w:rsidRPr="000D044F">
      <w:rPr>
        <w:rFonts w:ascii="Avenir Next LT Pro Demi" w:hAnsi="Avenir Next LT Pro Demi"/>
        <w:sz w:val="22"/>
        <w:szCs w:val="22"/>
      </w:rPr>
      <w:t>Southeastern Regional Transit Authority</w:t>
    </w:r>
  </w:p>
  <w:p w14:paraId="1B5A4DFA" w14:textId="77777777" w:rsidR="000D044F" w:rsidRPr="006C043E" w:rsidRDefault="000D044F" w:rsidP="006C043E">
    <w:pPr>
      <w:pStyle w:val="Heade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AA24AB6" w14:textId="60D4069C" w:rsidR="00767BA8" w:rsidRPr="00767BA8" w:rsidRDefault="00767BA8" w:rsidP="006C043E">
    <w:pPr>
      <w:pStyle w:val="Header"/>
      <w:tabs>
        <w:tab w:val="clear" w:pos="284"/>
        <w:tab w:val="clear" w:pos="4513"/>
        <w:tab w:val="clear" w:pos="9026"/>
        <w:tab w:val="right" w:pos="9360"/>
      </w:tabs>
      <w:rPr>
        <w:rFonts w:ascii="Avenir Next LT Pro Demi" w:hAnsi="Avenir Next LT Pro Demi"/>
        <w:sz w:val="22"/>
        <w:szCs w:val="22"/>
      </w:rPr>
    </w:pPr>
    <w:r w:rsidRPr="00767BA8">
      <w:rPr>
        <w:rFonts w:ascii="Avenir Next LT Pro Demi" w:hAnsi="Avenir Next LT Pro Demi"/>
        <w:sz w:val="22"/>
        <w:szCs w:val="22"/>
      </w:rPr>
      <w:t>Comprehensive Regional Transit Plan Update</w:t>
    </w:r>
    <w:r w:rsidRPr="00767BA8">
      <w:rPr>
        <w:rFonts w:ascii="Avenir Next LT Pro Demi" w:hAnsi="Avenir Next LT Pro Demi"/>
        <w:b/>
        <w:caps/>
        <w:sz w:val="22"/>
        <w:szCs w:val="22"/>
      </w:rPr>
      <w:tab/>
    </w:r>
    <w:r w:rsidR="000D044F" w:rsidRPr="000D044F">
      <w:rPr>
        <w:rFonts w:ascii="Avenir Next LT Pro Demi" w:hAnsi="Avenir Next LT Pro Demi"/>
        <w:sz w:val="22"/>
        <w:szCs w:val="22"/>
      </w:rPr>
      <w:t>Southeastern Regional Transit Authority</w:t>
    </w:r>
  </w:p>
  <w:p w14:paraId="1F190C13" w14:textId="77777777" w:rsidR="00767BA8" w:rsidRPr="006C043E" w:rsidRDefault="00767BA8" w:rsidP="006C043E">
    <w:pPr>
      <w:pStyle w:val="Heade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95C319A" w14:textId="1B051AB0" w:rsidR="00767BA8" w:rsidRPr="00767BA8" w:rsidRDefault="00767BA8" w:rsidP="006C043E">
    <w:pPr>
      <w:pStyle w:val="Header"/>
      <w:tabs>
        <w:tab w:val="clear" w:pos="284"/>
        <w:tab w:val="clear" w:pos="4513"/>
        <w:tab w:val="clear" w:pos="9026"/>
        <w:tab w:val="right" w:pos="9360"/>
      </w:tabs>
      <w:rPr>
        <w:rFonts w:ascii="Avenir Next LT Pro Demi" w:hAnsi="Avenir Next LT Pro Demi"/>
        <w:sz w:val="22"/>
        <w:szCs w:val="22"/>
      </w:rPr>
    </w:pPr>
    <w:r w:rsidRPr="00767BA8">
      <w:rPr>
        <w:rFonts w:ascii="Avenir Next LT Pro Demi" w:hAnsi="Avenir Next LT Pro Demi"/>
        <w:sz w:val="22"/>
        <w:szCs w:val="22"/>
      </w:rPr>
      <w:t>Comprehensive Regional Transit Plan Update</w:t>
    </w:r>
    <w:r w:rsidRPr="00767BA8">
      <w:rPr>
        <w:rFonts w:ascii="Avenir Next LT Pro Demi" w:hAnsi="Avenir Next LT Pro Demi"/>
        <w:b/>
        <w:caps/>
        <w:sz w:val="22"/>
        <w:szCs w:val="22"/>
      </w:rPr>
      <w:tab/>
    </w:r>
    <w:r w:rsidR="000D044F" w:rsidRPr="000D044F">
      <w:rPr>
        <w:rFonts w:ascii="Avenir Next LT Pro Demi" w:hAnsi="Avenir Next LT Pro Demi"/>
        <w:sz w:val="22"/>
        <w:szCs w:val="22"/>
      </w:rPr>
      <w:t>Southeastern Regional Transit Authority</w:t>
    </w:r>
  </w:p>
  <w:p w14:paraId="10E7DCCE" w14:textId="77777777" w:rsidR="00767BA8" w:rsidRPr="006C043E" w:rsidRDefault="00767BA8" w:rsidP="006C043E">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8B7A69D2"/>
    <w:lvl w:ilvl="0">
      <w:start w:val="1"/>
      <w:numFmt w:val="decimal"/>
      <w:pStyle w:val="ListNumber5"/>
      <w:lvlText w:val="%1."/>
      <w:lvlJc w:val="left"/>
      <w:pPr>
        <w:tabs>
          <w:tab w:val="num" w:pos="1492"/>
        </w:tabs>
        <w:ind w:left="1492" w:hanging="360"/>
      </w:pPr>
    </w:lvl>
  </w:abstractNum>
  <w:abstractNum w:abstractNumId="1" w15:restartNumberingAfterBreak="0">
    <w:nsid w:val="FFFFFF7D"/>
    <w:multiLevelType w:val="singleLevel"/>
    <w:tmpl w:val="A6EAF11E"/>
    <w:lvl w:ilvl="0">
      <w:start w:val="1"/>
      <w:numFmt w:val="decimal"/>
      <w:pStyle w:val="ListNumber4"/>
      <w:lvlText w:val="%1."/>
      <w:lvlJc w:val="left"/>
      <w:pPr>
        <w:tabs>
          <w:tab w:val="num" w:pos="1209"/>
        </w:tabs>
        <w:ind w:left="1209" w:hanging="360"/>
      </w:pPr>
    </w:lvl>
  </w:abstractNum>
  <w:abstractNum w:abstractNumId="2" w15:restartNumberingAfterBreak="0">
    <w:nsid w:val="FFFFFF80"/>
    <w:multiLevelType w:val="singleLevel"/>
    <w:tmpl w:val="181A1024"/>
    <w:lvl w:ilvl="0">
      <w:start w:val="1"/>
      <w:numFmt w:val="bullet"/>
      <w:pStyle w:val="ListBullet5"/>
      <w:lvlText w:val=""/>
      <w:lvlJc w:val="left"/>
      <w:pPr>
        <w:tabs>
          <w:tab w:val="num" w:pos="1492"/>
        </w:tabs>
        <w:ind w:left="1492" w:hanging="360"/>
      </w:pPr>
      <w:rPr>
        <w:rFonts w:ascii="Symbol" w:hAnsi="Symbol" w:hint="default"/>
      </w:rPr>
    </w:lvl>
  </w:abstractNum>
  <w:abstractNum w:abstractNumId="3" w15:restartNumberingAfterBreak="0">
    <w:nsid w:val="FFFFFF81"/>
    <w:multiLevelType w:val="singleLevel"/>
    <w:tmpl w:val="DADEFE72"/>
    <w:lvl w:ilvl="0">
      <w:start w:val="1"/>
      <w:numFmt w:val="bullet"/>
      <w:pStyle w:val="ListBullet4"/>
      <w:lvlText w:val=""/>
      <w:lvlJc w:val="left"/>
      <w:pPr>
        <w:tabs>
          <w:tab w:val="num" w:pos="1209"/>
        </w:tabs>
        <w:ind w:left="1209" w:hanging="360"/>
      </w:pPr>
      <w:rPr>
        <w:rFonts w:ascii="Symbol" w:hAnsi="Symbol" w:hint="default"/>
      </w:rPr>
    </w:lvl>
  </w:abstractNum>
  <w:abstractNum w:abstractNumId="4" w15:restartNumberingAfterBreak="0">
    <w:nsid w:val="FFFFFF82"/>
    <w:multiLevelType w:val="singleLevel"/>
    <w:tmpl w:val="A3F09A5E"/>
    <w:name w:val="AECOM Outline numbering2222222222222222222222222222222222222222222222222222222222222222222222222222222222222222222"/>
    <w:lvl w:ilvl="0">
      <w:start w:val="1"/>
      <w:numFmt w:val="bullet"/>
      <w:pStyle w:val="ListBullet3"/>
      <w:lvlText w:val=""/>
      <w:lvlJc w:val="left"/>
      <w:pPr>
        <w:ind w:left="1440" w:hanging="360"/>
      </w:pPr>
      <w:rPr>
        <w:rFonts w:ascii="Wingdings" w:hAnsi="Wingdings" w:hint="default"/>
      </w:rPr>
    </w:lvl>
  </w:abstractNum>
  <w:abstractNum w:abstractNumId="5" w15:restartNumberingAfterBreak="0">
    <w:nsid w:val="FFFFFF83"/>
    <w:multiLevelType w:val="singleLevel"/>
    <w:tmpl w:val="844E3B06"/>
    <w:name w:val="AECOM Outline numbering2222222222222222222222222222222222222222222222222222222222222222222222222222222222222222222"/>
    <w:lvl w:ilvl="0">
      <w:start w:val="1"/>
      <w:numFmt w:val="bullet"/>
      <w:pStyle w:val="ListBullet2"/>
      <w:lvlText w:val="o"/>
      <w:lvlJc w:val="left"/>
      <w:pPr>
        <w:ind w:left="720" w:hanging="360"/>
      </w:pPr>
      <w:rPr>
        <w:rFonts w:ascii="Courier New" w:hAnsi="Courier New" w:cs="Courier New" w:hint="default"/>
      </w:rPr>
    </w:lvl>
  </w:abstractNum>
  <w:abstractNum w:abstractNumId="6" w15:restartNumberingAfterBreak="0">
    <w:nsid w:val="03B32212"/>
    <w:multiLevelType w:val="hybridMultilevel"/>
    <w:tmpl w:val="7428A10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 w15:restartNumberingAfterBreak="0">
    <w:nsid w:val="06DD69E9"/>
    <w:multiLevelType w:val="multilevel"/>
    <w:tmpl w:val="A5CE6474"/>
    <w:lvl w:ilvl="0">
      <w:start w:val="1"/>
      <w:numFmt w:val="decimal"/>
      <w:lvlText w:val="%1."/>
      <w:lvlJc w:val="left"/>
      <w:pPr>
        <w:ind w:left="851" w:hanging="851"/>
      </w:pPr>
      <w:rPr>
        <w:rFonts w:hint="default"/>
      </w:rPr>
    </w:lvl>
    <w:lvl w:ilvl="1">
      <w:start w:val="1"/>
      <w:numFmt w:val="decimal"/>
      <w:lvlText w:val="%1.%2"/>
      <w:lvlJc w:val="left"/>
      <w:pPr>
        <w:ind w:left="851" w:hanging="851"/>
      </w:pPr>
      <w:rPr>
        <w:rFonts w:hint="default"/>
      </w:rPr>
    </w:lvl>
    <w:lvl w:ilvl="2">
      <w:start w:val="1"/>
      <w:numFmt w:val="decimal"/>
      <w:lvlText w:val="%1.%2.%3"/>
      <w:lvlJc w:val="left"/>
      <w:pPr>
        <w:ind w:left="851" w:hanging="851"/>
      </w:pPr>
      <w:rPr>
        <w:rFonts w:hint="default"/>
      </w:rPr>
    </w:lvl>
    <w:lvl w:ilvl="3">
      <w:start w:val="1"/>
      <w:numFmt w:val="decimal"/>
      <w:lvlText w:val="%1.%2.%3.%4"/>
      <w:lvlJc w:val="left"/>
      <w:pPr>
        <w:ind w:left="851" w:hanging="851"/>
      </w:pPr>
      <w:rPr>
        <w:rFonts w:hint="default"/>
      </w:rPr>
    </w:lvl>
    <w:lvl w:ilvl="4">
      <w:start w:val="1"/>
      <w:numFmt w:val="decimal"/>
      <w:lvlText w:val="%1.%2.%3.%4.%5"/>
      <w:lvlJc w:val="left"/>
      <w:pPr>
        <w:ind w:left="851" w:hanging="851"/>
      </w:pPr>
      <w:rPr>
        <w:rFonts w:hint="default"/>
      </w:rPr>
    </w:lvl>
    <w:lvl w:ilvl="5">
      <w:start w:val="1"/>
      <w:numFmt w:val="decimal"/>
      <w:lvlText w:val="%1.%2.%3.%4.%5.%6"/>
      <w:lvlJc w:val="left"/>
      <w:pPr>
        <w:ind w:left="851" w:hanging="851"/>
      </w:pPr>
      <w:rPr>
        <w:rFonts w:hint="default"/>
      </w:rPr>
    </w:lvl>
    <w:lvl w:ilvl="6">
      <w:start w:val="1"/>
      <w:numFmt w:val="none"/>
      <w:lvlText w:val=""/>
      <w:lvlJc w:val="left"/>
      <w:pPr>
        <w:ind w:left="851" w:hanging="851"/>
      </w:pPr>
      <w:rPr>
        <w:rFonts w:hint="default"/>
      </w:rPr>
    </w:lvl>
    <w:lvl w:ilvl="7">
      <w:start w:val="1"/>
      <w:numFmt w:val="lowerLetter"/>
      <w:lvlText w:val="%8."/>
      <w:lvlJc w:val="left"/>
      <w:pPr>
        <w:ind w:left="851" w:hanging="851"/>
      </w:pPr>
      <w:rPr>
        <w:rFonts w:hint="default"/>
      </w:rPr>
    </w:lvl>
    <w:lvl w:ilvl="8">
      <w:start w:val="1"/>
      <w:numFmt w:val="lowerRoman"/>
      <w:lvlText w:val="%9."/>
      <w:lvlJc w:val="left"/>
      <w:pPr>
        <w:ind w:left="851" w:hanging="851"/>
      </w:pPr>
      <w:rPr>
        <w:rFonts w:hint="default"/>
      </w:rPr>
    </w:lvl>
  </w:abstractNum>
  <w:abstractNum w:abstractNumId="8" w15:restartNumberingAfterBreak="0">
    <w:nsid w:val="0EAE59A3"/>
    <w:multiLevelType w:val="multilevel"/>
    <w:tmpl w:val="50369916"/>
    <w:numStyleLink w:val="Headings"/>
  </w:abstractNum>
  <w:abstractNum w:abstractNumId="9" w15:restartNumberingAfterBreak="0">
    <w:nsid w:val="11940424"/>
    <w:multiLevelType w:val="multilevel"/>
    <w:tmpl w:val="60B68AA8"/>
    <w:lvl w:ilvl="0">
      <w:start w:val="1"/>
      <w:numFmt w:val="decimal"/>
      <w:pStyle w:val="TableListNumber"/>
      <w:lvlText w:val="%1."/>
      <w:lvlJc w:val="left"/>
      <w:pPr>
        <w:ind w:left="284" w:hanging="284"/>
      </w:pPr>
      <w:rPr>
        <w:rFonts w:hint="default"/>
      </w:rPr>
    </w:lvl>
    <w:lvl w:ilvl="1">
      <w:start w:val="1"/>
      <w:numFmt w:val="lowerLetter"/>
      <w:pStyle w:val="TableListNumber2"/>
      <w:lvlText w:val="%2."/>
      <w:lvlJc w:val="left"/>
      <w:pPr>
        <w:ind w:left="568" w:hanging="284"/>
      </w:pPr>
      <w:rPr>
        <w:rFonts w:hint="default"/>
      </w:rPr>
    </w:lvl>
    <w:lvl w:ilvl="2">
      <w:start w:val="1"/>
      <w:numFmt w:val="lowerRoman"/>
      <w:pStyle w:val="TableListNumber3"/>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lef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left"/>
      <w:pPr>
        <w:ind w:left="2556" w:hanging="284"/>
      </w:pPr>
      <w:rPr>
        <w:rFonts w:hint="default"/>
      </w:rPr>
    </w:lvl>
  </w:abstractNum>
  <w:abstractNum w:abstractNumId="10" w15:restartNumberingAfterBreak="0">
    <w:nsid w:val="12101FAA"/>
    <w:multiLevelType w:val="multilevel"/>
    <w:tmpl w:val="DC22BBC8"/>
    <w:lvl w:ilvl="0">
      <w:start w:val="1"/>
      <w:numFmt w:val="bullet"/>
      <w:lvlText w:val=""/>
      <w:lvlJc w:val="left"/>
      <w:pPr>
        <w:ind w:left="284" w:hanging="284"/>
      </w:pPr>
      <w:rPr>
        <w:rFonts w:ascii="Symbol" w:hAnsi="Symbol" w:hint="default"/>
        <w:color w:val="auto"/>
      </w:rPr>
    </w:lvl>
    <w:lvl w:ilvl="1">
      <w:start w:val="1"/>
      <w:numFmt w:val="bullet"/>
      <w:lvlText w:val="─"/>
      <w:lvlJc w:val="left"/>
      <w:pPr>
        <w:ind w:left="568" w:hanging="284"/>
      </w:pPr>
      <w:rPr>
        <w:rFonts w:ascii="Calibri" w:hAnsi="Calibri" w:hint="default"/>
        <w:color w:val="auto"/>
      </w:rPr>
    </w:lvl>
    <w:lvl w:ilvl="2">
      <w:start w:val="1"/>
      <w:numFmt w:val="bullet"/>
      <w:lvlText w:val="o"/>
      <w:lvlJc w:val="left"/>
      <w:pPr>
        <w:ind w:left="852" w:hanging="284"/>
      </w:pPr>
      <w:rPr>
        <w:rFonts w:ascii="Courier New" w:hAnsi="Courier New" w:hint="default"/>
      </w:rPr>
    </w:lvl>
    <w:lvl w:ilvl="3">
      <w:start w:val="1"/>
      <w:numFmt w:val="bullet"/>
      <w:lvlText w:val=""/>
      <w:lvlJc w:val="left"/>
      <w:pPr>
        <w:ind w:left="1136" w:hanging="284"/>
      </w:pPr>
      <w:rPr>
        <w:rFonts w:ascii="Symbol" w:hAnsi="Symbol" w:hint="default"/>
        <w:color w:val="auto"/>
      </w:rPr>
    </w:lvl>
    <w:lvl w:ilvl="4">
      <w:start w:val="1"/>
      <w:numFmt w:val="bullet"/>
      <w:lvlText w:val="─"/>
      <w:lvlJc w:val="left"/>
      <w:pPr>
        <w:ind w:left="1420" w:hanging="284"/>
      </w:pPr>
      <w:rPr>
        <w:rFonts w:ascii="Calibri" w:hAnsi="Calibri" w:hint="default"/>
        <w:color w:val="auto"/>
      </w:rPr>
    </w:lvl>
    <w:lvl w:ilvl="5">
      <w:start w:val="1"/>
      <w:numFmt w:val="bullet"/>
      <w:lvlText w:val="o"/>
      <w:lvlJc w:val="left"/>
      <w:pPr>
        <w:ind w:left="1704" w:hanging="284"/>
      </w:pPr>
      <w:rPr>
        <w:rFonts w:ascii="Courier New" w:hAnsi="Courier New" w:hint="default"/>
      </w:rPr>
    </w:lvl>
    <w:lvl w:ilvl="6">
      <w:start w:val="1"/>
      <w:numFmt w:val="bullet"/>
      <w:lvlText w:val=""/>
      <w:lvlJc w:val="left"/>
      <w:pPr>
        <w:ind w:left="1988" w:hanging="284"/>
      </w:pPr>
      <w:rPr>
        <w:rFonts w:ascii="Symbol" w:hAnsi="Symbol" w:hint="default"/>
        <w:color w:val="auto"/>
      </w:rPr>
    </w:lvl>
    <w:lvl w:ilvl="7">
      <w:start w:val="1"/>
      <w:numFmt w:val="bullet"/>
      <w:lvlText w:val="─"/>
      <w:lvlJc w:val="left"/>
      <w:pPr>
        <w:ind w:left="2272" w:hanging="284"/>
      </w:pPr>
      <w:rPr>
        <w:rFonts w:ascii="Calibri" w:hAnsi="Calibri" w:hint="default"/>
        <w:color w:val="auto"/>
      </w:rPr>
    </w:lvl>
    <w:lvl w:ilvl="8">
      <w:start w:val="1"/>
      <w:numFmt w:val="bullet"/>
      <w:lvlText w:val="o"/>
      <w:lvlJc w:val="left"/>
      <w:pPr>
        <w:ind w:left="2556" w:hanging="284"/>
      </w:pPr>
      <w:rPr>
        <w:rFonts w:ascii="Courier New" w:hAnsi="Courier New" w:hint="default"/>
      </w:rPr>
    </w:lvl>
  </w:abstractNum>
  <w:abstractNum w:abstractNumId="11" w15:restartNumberingAfterBreak="0">
    <w:nsid w:val="191D10B3"/>
    <w:multiLevelType w:val="multilevel"/>
    <w:tmpl w:val="ACE8C1A0"/>
    <w:lvl w:ilvl="0">
      <w:start w:val="1"/>
      <w:numFmt w:val="decimal"/>
      <w:lvlText w:val="%1."/>
      <w:lvlJc w:val="left"/>
      <w:pPr>
        <w:ind w:left="720" w:hanging="720"/>
      </w:pPr>
      <w:rPr>
        <w:rFonts w:hint="default"/>
      </w:rPr>
    </w:lvl>
    <w:lvl w:ilvl="1">
      <w:start w:val="1"/>
      <w:numFmt w:val="decimal"/>
      <w:lvlText w:val="%1.%2"/>
      <w:lvlJc w:val="left"/>
      <w:pPr>
        <w:ind w:left="720" w:hanging="720"/>
      </w:pPr>
      <w:rPr>
        <w:rFonts w:hint="default"/>
      </w:rPr>
    </w:lvl>
    <w:lvl w:ilvl="2">
      <w:start w:val="1"/>
      <w:numFmt w:val="decimal"/>
      <w:lvlText w:val="%1.%2.%3"/>
      <w:lvlJc w:val="left"/>
      <w:pPr>
        <w:ind w:left="1080" w:hanging="1080"/>
      </w:pPr>
      <w:rPr>
        <w:rFonts w:hint="default"/>
      </w:rPr>
    </w:lvl>
    <w:lvl w:ilvl="3">
      <w:start w:val="1"/>
      <w:numFmt w:val="decimal"/>
      <w:lvlText w:val="%1.%2.%3.%4"/>
      <w:lvlJc w:val="left"/>
      <w:pPr>
        <w:ind w:left="1080" w:hanging="1080"/>
      </w:pPr>
      <w:rPr>
        <w:rFonts w:hint="default"/>
      </w:rPr>
    </w:lvl>
    <w:lvl w:ilvl="4">
      <w:start w:val="1"/>
      <w:numFmt w:val="none"/>
      <w:suff w:val="nothing"/>
      <w:lvlText w:val=""/>
      <w:lvlJc w:val="left"/>
      <w:pPr>
        <w:ind w:left="0" w:firstLine="0"/>
      </w:pPr>
      <w:rPr>
        <w:rFonts w:hint="default"/>
      </w:rPr>
    </w:lvl>
    <w:lvl w:ilvl="5">
      <w:start w:val="1"/>
      <w:numFmt w:val="decimal"/>
      <w:lvlText w:val="%1.%2.%3.%4.%5.%6"/>
      <w:lvlJc w:val="left"/>
      <w:pPr>
        <w:ind w:left="0" w:firstLine="0"/>
      </w:pPr>
      <w:rPr>
        <w:rFonts w:hint="default"/>
      </w:rPr>
    </w:lvl>
    <w:lvl w:ilvl="6">
      <w:start w:val="1"/>
      <w:numFmt w:val="decimal"/>
      <w:lvlText w:val="%7."/>
      <w:lvlJc w:val="left"/>
      <w:pPr>
        <w:ind w:left="0" w:firstLine="0"/>
      </w:pPr>
      <w:rPr>
        <w:rFonts w:hint="default"/>
      </w:rPr>
    </w:lvl>
    <w:lvl w:ilvl="7">
      <w:start w:val="1"/>
      <w:numFmt w:val="lowerLetter"/>
      <w:lvlText w:val="%8."/>
      <w:lvlJc w:val="left"/>
      <w:pPr>
        <w:ind w:left="0" w:firstLine="0"/>
      </w:pPr>
      <w:rPr>
        <w:rFonts w:hint="default"/>
      </w:rPr>
    </w:lvl>
    <w:lvl w:ilvl="8">
      <w:start w:val="1"/>
      <w:numFmt w:val="lowerRoman"/>
      <w:lvlText w:val="%9."/>
      <w:lvlJc w:val="left"/>
      <w:pPr>
        <w:ind w:left="0" w:firstLine="0"/>
      </w:pPr>
      <w:rPr>
        <w:rFonts w:hint="default"/>
      </w:rPr>
    </w:lvl>
  </w:abstractNum>
  <w:abstractNum w:abstractNumId="12" w15:restartNumberingAfterBreak="0">
    <w:nsid w:val="20244A5F"/>
    <w:multiLevelType w:val="hybridMultilevel"/>
    <w:tmpl w:val="25CA1D7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3" w15:restartNumberingAfterBreak="0">
    <w:nsid w:val="222B782A"/>
    <w:multiLevelType w:val="multilevel"/>
    <w:tmpl w:val="3F9A613A"/>
    <w:lvl w:ilvl="0">
      <w:start w:val="1"/>
      <w:numFmt w:val="bullet"/>
      <w:lvlText w:val=""/>
      <w:lvlJc w:val="left"/>
      <w:pPr>
        <w:ind w:left="284" w:hanging="284"/>
      </w:pPr>
      <w:rPr>
        <w:rFonts w:ascii="Symbol" w:hAnsi="Symbol" w:hint="default"/>
        <w:color w:val="auto"/>
      </w:rPr>
    </w:lvl>
    <w:lvl w:ilvl="1">
      <w:start w:val="1"/>
      <w:numFmt w:val="bullet"/>
      <w:lvlText w:val="o"/>
      <w:lvlJc w:val="left"/>
      <w:pPr>
        <w:ind w:left="568" w:hanging="284"/>
      </w:pPr>
      <w:rPr>
        <w:rFonts w:ascii="Courier New" w:hAnsi="Courier New" w:hint="default"/>
        <w:color w:val="auto"/>
      </w:rPr>
    </w:lvl>
    <w:lvl w:ilvl="2">
      <w:start w:val="1"/>
      <w:numFmt w:val="bullet"/>
      <w:lvlText w:val="─"/>
      <w:lvlJc w:val="left"/>
      <w:pPr>
        <w:ind w:left="852" w:hanging="284"/>
      </w:pPr>
      <w:rPr>
        <w:rFonts w:ascii="Calibri" w:hAnsi="Calibri" w:hint="default"/>
        <w:color w:val="auto"/>
      </w:rPr>
    </w:lvl>
    <w:lvl w:ilvl="3">
      <w:start w:val="1"/>
      <w:numFmt w:val="bullet"/>
      <w:lvlText w:val=""/>
      <w:lvlJc w:val="left"/>
      <w:pPr>
        <w:ind w:left="1136" w:hanging="284"/>
      </w:pPr>
      <w:rPr>
        <w:rFonts w:ascii="Symbol" w:hAnsi="Symbol" w:hint="default"/>
      </w:rPr>
    </w:lvl>
    <w:lvl w:ilvl="4">
      <w:start w:val="1"/>
      <w:numFmt w:val="bullet"/>
      <w:lvlText w:val="o"/>
      <w:lvlJc w:val="left"/>
      <w:pPr>
        <w:ind w:left="1420" w:hanging="284"/>
      </w:pPr>
      <w:rPr>
        <w:rFonts w:ascii="Courier New" w:hAnsi="Courier New" w:hint="default"/>
      </w:rPr>
    </w:lvl>
    <w:lvl w:ilvl="5">
      <w:start w:val="1"/>
      <w:numFmt w:val="bullet"/>
      <w:lvlText w:val=""/>
      <w:lvlJc w:val="left"/>
      <w:pPr>
        <w:tabs>
          <w:tab w:val="num" w:pos="2346"/>
        </w:tabs>
        <w:ind w:left="1704" w:hanging="284"/>
      </w:pPr>
      <w:rPr>
        <w:rFonts w:ascii="Wingdings" w:hAnsi="Wingdings" w:hint="default"/>
      </w:rPr>
    </w:lvl>
    <w:lvl w:ilvl="6">
      <w:start w:val="1"/>
      <w:numFmt w:val="bullet"/>
      <w:lvlText w:val=""/>
      <w:lvlJc w:val="left"/>
      <w:pPr>
        <w:tabs>
          <w:tab w:val="num" w:pos="2630"/>
        </w:tabs>
        <w:ind w:left="1988" w:hanging="284"/>
      </w:pPr>
      <w:rPr>
        <w:rFonts w:ascii="Symbol" w:hAnsi="Symbol" w:hint="default"/>
      </w:rPr>
    </w:lvl>
    <w:lvl w:ilvl="7">
      <w:start w:val="1"/>
      <w:numFmt w:val="bullet"/>
      <w:lvlText w:val="o"/>
      <w:lvlJc w:val="left"/>
      <w:pPr>
        <w:tabs>
          <w:tab w:val="num" w:pos="2914"/>
        </w:tabs>
        <w:ind w:left="2272" w:hanging="284"/>
      </w:pPr>
      <w:rPr>
        <w:rFonts w:ascii="Courier New" w:hAnsi="Courier New" w:cs="Courier New" w:hint="default"/>
      </w:rPr>
    </w:lvl>
    <w:lvl w:ilvl="8">
      <w:start w:val="1"/>
      <w:numFmt w:val="bullet"/>
      <w:lvlText w:val=""/>
      <w:lvlJc w:val="left"/>
      <w:pPr>
        <w:tabs>
          <w:tab w:val="num" w:pos="3198"/>
        </w:tabs>
        <w:ind w:left="2556" w:hanging="284"/>
      </w:pPr>
      <w:rPr>
        <w:rFonts w:ascii="Wingdings" w:hAnsi="Wingdings" w:hint="default"/>
      </w:rPr>
    </w:lvl>
  </w:abstractNum>
  <w:abstractNum w:abstractNumId="14" w15:restartNumberingAfterBreak="0">
    <w:nsid w:val="25097326"/>
    <w:multiLevelType w:val="multilevel"/>
    <w:tmpl w:val="5B6227C6"/>
    <w:lvl w:ilvl="0">
      <w:start w:val="1"/>
      <w:numFmt w:val="decimal"/>
      <w:lvlText w:val="%1."/>
      <w:lvlJc w:val="left"/>
      <w:pPr>
        <w:ind w:left="357" w:hanging="357"/>
      </w:pPr>
      <w:rPr>
        <w:rFonts w:hint="default"/>
      </w:rPr>
    </w:lvl>
    <w:lvl w:ilvl="1">
      <w:start w:val="1"/>
      <w:numFmt w:val="lowerLetter"/>
      <w:lvlText w:val="%2."/>
      <w:lvlJc w:val="left"/>
      <w:pPr>
        <w:ind w:left="714" w:hanging="357"/>
      </w:pPr>
      <w:rPr>
        <w:rFonts w:hint="default"/>
      </w:rPr>
    </w:lvl>
    <w:lvl w:ilvl="2">
      <w:start w:val="1"/>
      <w:numFmt w:val="lowerRoman"/>
      <w:lvlText w:val="%3."/>
      <w:lvlJc w:val="left"/>
      <w:pPr>
        <w:ind w:left="1071" w:hanging="357"/>
      </w:pPr>
      <w:rPr>
        <w:rFonts w:hint="default"/>
      </w:rPr>
    </w:lvl>
    <w:lvl w:ilvl="3">
      <w:start w:val="1"/>
      <w:numFmt w:val="decimal"/>
      <w:lvlText w:val="%4."/>
      <w:lvlJc w:val="left"/>
      <w:pPr>
        <w:tabs>
          <w:tab w:val="num" w:pos="1431"/>
        </w:tabs>
        <w:ind w:left="1428" w:hanging="357"/>
      </w:pPr>
      <w:rPr>
        <w:rFonts w:hint="default"/>
      </w:rPr>
    </w:lvl>
    <w:lvl w:ilvl="4">
      <w:start w:val="1"/>
      <w:numFmt w:val="lowerLetter"/>
      <w:lvlText w:val="%5."/>
      <w:lvlJc w:val="left"/>
      <w:pPr>
        <w:tabs>
          <w:tab w:val="num" w:pos="1788"/>
        </w:tabs>
        <w:ind w:left="1785" w:hanging="357"/>
      </w:pPr>
      <w:rPr>
        <w:rFonts w:hint="default"/>
      </w:rPr>
    </w:lvl>
    <w:lvl w:ilvl="5">
      <w:start w:val="1"/>
      <w:numFmt w:val="lowerRoman"/>
      <w:lvlText w:val="%6."/>
      <w:lvlJc w:val="right"/>
      <w:pPr>
        <w:tabs>
          <w:tab w:val="num" w:pos="2145"/>
        </w:tabs>
        <w:ind w:left="2142" w:hanging="357"/>
      </w:pPr>
      <w:rPr>
        <w:rFonts w:hint="default"/>
      </w:rPr>
    </w:lvl>
    <w:lvl w:ilvl="6">
      <w:start w:val="1"/>
      <w:numFmt w:val="decimal"/>
      <w:lvlText w:val="%7."/>
      <w:lvlJc w:val="left"/>
      <w:pPr>
        <w:tabs>
          <w:tab w:val="num" w:pos="2502"/>
        </w:tabs>
        <w:ind w:left="2499" w:hanging="357"/>
      </w:pPr>
      <w:rPr>
        <w:rFonts w:hint="default"/>
      </w:rPr>
    </w:lvl>
    <w:lvl w:ilvl="7">
      <w:start w:val="1"/>
      <w:numFmt w:val="lowerLetter"/>
      <w:lvlText w:val="%8."/>
      <w:lvlJc w:val="left"/>
      <w:pPr>
        <w:tabs>
          <w:tab w:val="num" w:pos="2859"/>
        </w:tabs>
        <w:ind w:left="2856" w:hanging="357"/>
      </w:pPr>
      <w:rPr>
        <w:rFonts w:hint="default"/>
      </w:rPr>
    </w:lvl>
    <w:lvl w:ilvl="8">
      <w:start w:val="1"/>
      <w:numFmt w:val="lowerRoman"/>
      <w:lvlText w:val="%9."/>
      <w:lvlJc w:val="right"/>
      <w:pPr>
        <w:tabs>
          <w:tab w:val="num" w:pos="3216"/>
        </w:tabs>
        <w:ind w:left="3213" w:hanging="357"/>
      </w:pPr>
      <w:rPr>
        <w:rFonts w:hint="default"/>
      </w:rPr>
    </w:lvl>
  </w:abstractNum>
  <w:abstractNum w:abstractNumId="15" w15:restartNumberingAfterBreak="0">
    <w:nsid w:val="31F8407A"/>
    <w:multiLevelType w:val="hybridMultilevel"/>
    <w:tmpl w:val="AC42034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6" w15:restartNumberingAfterBreak="0">
    <w:nsid w:val="3222754F"/>
    <w:multiLevelType w:val="hybridMultilevel"/>
    <w:tmpl w:val="B8843E0A"/>
    <w:lvl w:ilvl="0" w:tplc="1AD00554">
      <w:numFmt w:val="bullet"/>
      <w:lvlText w:val="–"/>
      <w:lvlJc w:val="left"/>
      <w:pPr>
        <w:ind w:left="720" w:hanging="360"/>
      </w:pPr>
      <w:rPr>
        <w:rFonts w:ascii="Avenir Next LT Pro Light" w:eastAsiaTheme="minorHAnsi" w:hAnsi="Avenir Next LT Pro Light" w:cstheme="minorBidi"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7" w15:restartNumberingAfterBreak="0">
    <w:nsid w:val="35553F4D"/>
    <w:multiLevelType w:val="multilevel"/>
    <w:tmpl w:val="DB3C37A8"/>
    <w:name w:val="AECOM Outline numbering"/>
    <w:lvl w:ilvl="0">
      <w:start w:val="1"/>
      <w:numFmt w:val="upperLetter"/>
      <w:suff w:val="nothing"/>
      <w:lvlText w:val="Appendix %1  "/>
      <w:lvlJc w:val="left"/>
      <w:pPr>
        <w:ind w:left="0" w:firstLine="0"/>
      </w:pPr>
      <w:rPr>
        <w:rFonts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8" w15:restartNumberingAfterBreak="0">
    <w:nsid w:val="3754570F"/>
    <w:multiLevelType w:val="multilevel"/>
    <w:tmpl w:val="004827F8"/>
    <w:name w:val="AECOM Outline numbering3"/>
    <w:lvl w:ilvl="0">
      <w:start w:val="1"/>
      <w:numFmt w:val="upperLetter"/>
      <w:suff w:val="space"/>
      <w:lvlText w:val="Appendix %1"/>
      <w:lvlJc w:val="left"/>
      <w:pPr>
        <w:ind w:left="0" w:firstLine="0"/>
      </w:pPr>
      <w:rPr>
        <w:rFonts w:hint="default"/>
      </w:rPr>
    </w:lvl>
    <w:lvl w:ilvl="1">
      <w:start w:val="1"/>
      <w:numFmt w:val="decimal"/>
      <w:lvlText w:val="%1.%2"/>
      <w:lvlJc w:val="left"/>
      <w:pPr>
        <w:ind w:left="357"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9" w15:restartNumberingAfterBreak="0">
    <w:nsid w:val="380011F2"/>
    <w:multiLevelType w:val="multilevel"/>
    <w:tmpl w:val="356AA06C"/>
    <w:name w:val="AECOM Outline numbering2222222222222222222222222222222222222222222222222222222222222222222222222222222222222222222"/>
    <w:lvl w:ilvl="0">
      <w:start w:val="1"/>
      <w:numFmt w:val="bullet"/>
      <w:lvlText w:val="o"/>
      <w:lvlJc w:val="left"/>
      <w:pPr>
        <w:ind w:left="1080" w:hanging="360"/>
      </w:pPr>
      <w:rPr>
        <w:rFonts w:ascii="Courier New" w:hAnsi="Courier New" w:cs="Courier New" w:hint="default"/>
        <w:b w:val="0"/>
        <w:i w:val="0"/>
        <w:caps w:val="0"/>
        <w:strike w:val="0"/>
        <w:dstrike w:val="0"/>
        <w:outline w:val="0"/>
        <w:shadow w:val="0"/>
        <w:emboss w:val="0"/>
        <w:imprint w:val="0"/>
        <w:vanish w:val="0"/>
        <w:color w:val="auto"/>
        <w:spacing w:val="0"/>
        <w:w w:val="100"/>
        <w:kern w:val="0"/>
        <w:position w:val="0"/>
        <w:sz w:val="24"/>
        <w:u w:val="none"/>
        <w:effect w:val="none"/>
        <w:vertAlign w:val="superscript"/>
        <w14:ligatures w14:val="none"/>
        <w14:numForm w14:val="default"/>
        <w14:numSpacing w14:val="default"/>
        <w14:stylisticSets/>
        <w14:cntxtAlts w14:val="0"/>
      </w:rPr>
    </w:lvl>
    <w:lvl w:ilvl="1">
      <w:start w:val="1"/>
      <w:numFmt w:val="bullet"/>
      <w:lvlText w:val="—"/>
      <w:lvlJc w:val="left"/>
      <w:pPr>
        <w:ind w:left="1800" w:hanging="360"/>
      </w:pPr>
      <w:rPr>
        <w:rFonts w:ascii="Calibri" w:hAnsi="Calibri" w:hint="default"/>
      </w:rPr>
    </w:lvl>
    <w:lvl w:ilvl="2">
      <w:start w:val="1"/>
      <w:numFmt w:val="bullet"/>
      <w:lvlText w:val=""/>
      <w:lvlJc w:val="left"/>
      <w:pPr>
        <w:ind w:left="2520" w:hanging="360"/>
      </w:pPr>
      <w:rPr>
        <w:rFonts w:ascii="Wingdings" w:hAnsi="Wingdings" w:hint="default"/>
      </w:rPr>
    </w:lvl>
    <w:lvl w:ilvl="3">
      <w:start w:val="1"/>
      <w:numFmt w:val="bullet"/>
      <w:lvlText w:val=""/>
      <w:lvlJc w:val="left"/>
      <w:pPr>
        <w:ind w:left="3240" w:hanging="360"/>
      </w:pPr>
      <w:rPr>
        <w:rFonts w:ascii="Symbol" w:hAnsi="Symbol" w:hint="default"/>
      </w:rPr>
    </w:lvl>
    <w:lvl w:ilvl="4">
      <w:start w:val="1"/>
      <w:numFmt w:val="bullet"/>
      <w:lvlText w:val="o"/>
      <w:lvlJc w:val="left"/>
      <w:pPr>
        <w:ind w:left="3960" w:hanging="360"/>
      </w:pPr>
      <w:rPr>
        <w:rFonts w:ascii="Courier New" w:hAnsi="Courier New" w:cs="Courier New" w:hint="default"/>
      </w:rPr>
    </w:lvl>
    <w:lvl w:ilvl="5">
      <w:start w:val="1"/>
      <w:numFmt w:val="bullet"/>
      <w:lvlText w:val=""/>
      <w:lvlJc w:val="left"/>
      <w:pPr>
        <w:ind w:left="4680" w:hanging="360"/>
      </w:pPr>
      <w:rPr>
        <w:rFonts w:ascii="Wingdings" w:hAnsi="Wingdings" w:hint="default"/>
      </w:rPr>
    </w:lvl>
    <w:lvl w:ilvl="6">
      <w:start w:val="1"/>
      <w:numFmt w:val="bullet"/>
      <w:lvlText w:val=""/>
      <w:lvlJc w:val="left"/>
      <w:pPr>
        <w:ind w:left="5400" w:hanging="360"/>
      </w:pPr>
      <w:rPr>
        <w:rFonts w:ascii="Symbol" w:hAnsi="Symbol" w:hint="default"/>
      </w:rPr>
    </w:lvl>
    <w:lvl w:ilvl="7">
      <w:start w:val="1"/>
      <w:numFmt w:val="bullet"/>
      <w:lvlText w:val="o"/>
      <w:lvlJc w:val="left"/>
      <w:pPr>
        <w:ind w:left="6120" w:hanging="360"/>
      </w:pPr>
      <w:rPr>
        <w:rFonts w:ascii="Courier New" w:hAnsi="Courier New" w:cs="Courier New" w:hint="default"/>
      </w:rPr>
    </w:lvl>
    <w:lvl w:ilvl="8">
      <w:start w:val="1"/>
      <w:numFmt w:val="bullet"/>
      <w:lvlText w:val=""/>
      <w:lvlJc w:val="left"/>
      <w:pPr>
        <w:ind w:left="6840" w:hanging="360"/>
      </w:pPr>
      <w:rPr>
        <w:rFonts w:ascii="Wingdings" w:hAnsi="Wingdings" w:hint="default"/>
      </w:rPr>
    </w:lvl>
  </w:abstractNum>
  <w:abstractNum w:abstractNumId="20" w15:restartNumberingAfterBreak="0">
    <w:nsid w:val="42296E70"/>
    <w:multiLevelType w:val="multilevel"/>
    <w:tmpl w:val="ACE8C1A0"/>
    <w:lvl w:ilvl="0">
      <w:start w:val="1"/>
      <w:numFmt w:val="decimal"/>
      <w:lvlText w:val="%1."/>
      <w:lvlJc w:val="left"/>
      <w:pPr>
        <w:ind w:left="720" w:hanging="720"/>
      </w:pPr>
      <w:rPr>
        <w:rFonts w:hint="default"/>
      </w:rPr>
    </w:lvl>
    <w:lvl w:ilvl="1">
      <w:start w:val="1"/>
      <w:numFmt w:val="decimal"/>
      <w:lvlText w:val="%1.%2"/>
      <w:lvlJc w:val="left"/>
      <w:pPr>
        <w:ind w:left="720" w:hanging="720"/>
      </w:pPr>
      <w:rPr>
        <w:rFonts w:hint="default"/>
      </w:rPr>
    </w:lvl>
    <w:lvl w:ilvl="2">
      <w:start w:val="1"/>
      <w:numFmt w:val="decimal"/>
      <w:lvlText w:val="%1.%2.%3"/>
      <w:lvlJc w:val="left"/>
      <w:pPr>
        <w:ind w:left="1080" w:hanging="1080"/>
      </w:pPr>
      <w:rPr>
        <w:rFonts w:hint="default"/>
      </w:rPr>
    </w:lvl>
    <w:lvl w:ilvl="3">
      <w:start w:val="1"/>
      <w:numFmt w:val="decimal"/>
      <w:lvlText w:val="%1.%2.%3.%4"/>
      <w:lvlJc w:val="left"/>
      <w:pPr>
        <w:ind w:left="1080" w:hanging="1080"/>
      </w:pPr>
      <w:rPr>
        <w:rFonts w:hint="default"/>
      </w:rPr>
    </w:lvl>
    <w:lvl w:ilvl="4">
      <w:start w:val="1"/>
      <w:numFmt w:val="none"/>
      <w:suff w:val="nothing"/>
      <w:lvlText w:val=""/>
      <w:lvlJc w:val="left"/>
      <w:pPr>
        <w:ind w:left="0" w:firstLine="0"/>
      </w:pPr>
      <w:rPr>
        <w:rFonts w:hint="default"/>
      </w:rPr>
    </w:lvl>
    <w:lvl w:ilvl="5">
      <w:start w:val="1"/>
      <w:numFmt w:val="decimal"/>
      <w:lvlText w:val="%1.%2.%3.%4.%5.%6"/>
      <w:lvlJc w:val="left"/>
      <w:pPr>
        <w:ind w:left="0" w:firstLine="0"/>
      </w:pPr>
      <w:rPr>
        <w:rFonts w:hint="default"/>
      </w:rPr>
    </w:lvl>
    <w:lvl w:ilvl="6">
      <w:start w:val="1"/>
      <w:numFmt w:val="decimal"/>
      <w:lvlText w:val="%7."/>
      <w:lvlJc w:val="left"/>
      <w:pPr>
        <w:ind w:left="0" w:firstLine="0"/>
      </w:pPr>
      <w:rPr>
        <w:rFonts w:hint="default"/>
      </w:rPr>
    </w:lvl>
    <w:lvl w:ilvl="7">
      <w:start w:val="1"/>
      <w:numFmt w:val="lowerLetter"/>
      <w:lvlText w:val="%8."/>
      <w:lvlJc w:val="left"/>
      <w:pPr>
        <w:ind w:left="0" w:firstLine="0"/>
      </w:pPr>
      <w:rPr>
        <w:rFonts w:hint="default"/>
      </w:rPr>
    </w:lvl>
    <w:lvl w:ilvl="8">
      <w:start w:val="1"/>
      <w:numFmt w:val="lowerRoman"/>
      <w:lvlText w:val="%9."/>
      <w:lvlJc w:val="left"/>
      <w:pPr>
        <w:ind w:left="0" w:firstLine="0"/>
      </w:pPr>
      <w:rPr>
        <w:rFonts w:hint="default"/>
      </w:rPr>
    </w:lvl>
  </w:abstractNum>
  <w:abstractNum w:abstractNumId="21" w15:restartNumberingAfterBreak="0">
    <w:nsid w:val="45C0268E"/>
    <w:multiLevelType w:val="multilevel"/>
    <w:tmpl w:val="ACE8C1A0"/>
    <w:lvl w:ilvl="0">
      <w:start w:val="1"/>
      <w:numFmt w:val="decimal"/>
      <w:lvlText w:val="%1."/>
      <w:lvlJc w:val="left"/>
      <w:pPr>
        <w:ind w:left="720" w:hanging="720"/>
      </w:pPr>
      <w:rPr>
        <w:rFonts w:hint="default"/>
      </w:rPr>
    </w:lvl>
    <w:lvl w:ilvl="1">
      <w:start w:val="1"/>
      <w:numFmt w:val="decimal"/>
      <w:lvlText w:val="%1.%2"/>
      <w:lvlJc w:val="left"/>
      <w:pPr>
        <w:ind w:left="720" w:hanging="720"/>
      </w:pPr>
      <w:rPr>
        <w:rFonts w:hint="default"/>
      </w:rPr>
    </w:lvl>
    <w:lvl w:ilvl="2">
      <w:start w:val="1"/>
      <w:numFmt w:val="decimal"/>
      <w:lvlText w:val="%1.%2.%3"/>
      <w:lvlJc w:val="left"/>
      <w:pPr>
        <w:ind w:left="1080" w:hanging="1080"/>
      </w:pPr>
      <w:rPr>
        <w:rFonts w:hint="default"/>
      </w:rPr>
    </w:lvl>
    <w:lvl w:ilvl="3">
      <w:start w:val="1"/>
      <w:numFmt w:val="decimal"/>
      <w:lvlText w:val="%1.%2.%3.%4"/>
      <w:lvlJc w:val="left"/>
      <w:pPr>
        <w:ind w:left="1080" w:hanging="1080"/>
      </w:pPr>
      <w:rPr>
        <w:rFonts w:hint="default"/>
      </w:rPr>
    </w:lvl>
    <w:lvl w:ilvl="4">
      <w:start w:val="1"/>
      <w:numFmt w:val="none"/>
      <w:suff w:val="nothing"/>
      <w:lvlText w:val=""/>
      <w:lvlJc w:val="left"/>
      <w:pPr>
        <w:ind w:left="0" w:firstLine="0"/>
      </w:pPr>
      <w:rPr>
        <w:rFonts w:hint="default"/>
      </w:rPr>
    </w:lvl>
    <w:lvl w:ilvl="5">
      <w:start w:val="1"/>
      <w:numFmt w:val="decimal"/>
      <w:lvlText w:val="%1.%2.%3.%4.%5.%6"/>
      <w:lvlJc w:val="left"/>
      <w:pPr>
        <w:ind w:left="0" w:firstLine="0"/>
      </w:pPr>
      <w:rPr>
        <w:rFonts w:hint="default"/>
      </w:rPr>
    </w:lvl>
    <w:lvl w:ilvl="6">
      <w:start w:val="1"/>
      <w:numFmt w:val="decimal"/>
      <w:lvlText w:val="%7."/>
      <w:lvlJc w:val="left"/>
      <w:pPr>
        <w:ind w:left="0" w:firstLine="0"/>
      </w:pPr>
      <w:rPr>
        <w:rFonts w:hint="default"/>
      </w:rPr>
    </w:lvl>
    <w:lvl w:ilvl="7">
      <w:start w:val="1"/>
      <w:numFmt w:val="lowerLetter"/>
      <w:lvlText w:val="%8."/>
      <w:lvlJc w:val="left"/>
      <w:pPr>
        <w:ind w:left="0" w:firstLine="0"/>
      </w:pPr>
      <w:rPr>
        <w:rFonts w:hint="default"/>
      </w:rPr>
    </w:lvl>
    <w:lvl w:ilvl="8">
      <w:start w:val="1"/>
      <w:numFmt w:val="lowerRoman"/>
      <w:lvlText w:val="%9."/>
      <w:lvlJc w:val="left"/>
      <w:pPr>
        <w:ind w:left="0" w:firstLine="0"/>
      </w:pPr>
      <w:rPr>
        <w:rFonts w:hint="default"/>
      </w:rPr>
    </w:lvl>
  </w:abstractNum>
  <w:abstractNum w:abstractNumId="22" w15:restartNumberingAfterBreak="0">
    <w:nsid w:val="484C483F"/>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3" w15:restartNumberingAfterBreak="0">
    <w:nsid w:val="49E21784"/>
    <w:multiLevelType w:val="hybridMultilevel"/>
    <w:tmpl w:val="0F3E3AF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4" w15:restartNumberingAfterBreak="0">
    <w:nsid w:val="4A333C64"/>
    <w:multiLevelType w:val="hybridMultilevel"/>
    <w:tmpl w:val="0FB63190"/>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25" w15:restartNumberingAfterBreak="0">
    <w:nsid w:val="4C150841"/>
    <w:multiLevelType w:val="multilevel"/>
    <w:tmpl w:val="ACE8C1A0"/>
    <w:lvl w:ilvl="0">
      <w:start w:val="1"/>
      <w:numFmt w:val="decimal"/>
      <w:lvlText w:val="%1."/>
      <w:lvlJc w:val="left"/>
      <w:pPr>
        <w:ind w:left="720" w:hanging="720"/>
      </w:pPr>
      <w:rPr>
        <w:rFonts w:hint="default"/>
      </w:rPr>
    </w:lvl>
    <w:lvl w:ilvl="1">
      <w:start w:val="1"/>
      <w:numFmt w:val="decimal"/>
      <w:lvlText w:val="%1.%2"/>
      <w:lvlJc w:val="left"/>
      <w:pPr>
        <w:ind w:left="720" w:hanging="720"/>
      </w:pPr>
      <w:rPr>
        <w:rFonts w:hint="default"/>
      </w:rPr>
    </w:lvl>
    <w:lvl w:ilvl="2">
      <w:start w:val="1"/>
      <w:numFmt w:val="decimal"/>
      <w:lvlText w:val="%1.%2.%3"/>
      <w:lvlJc w:val="left"/>
      <w:pPr>
        <w:ind w:left="1080" w:hanging="1080"/>
      </w:pPr>
      <w:rPr>
        <w:rFonts w:hint="default"/>
      </w:rPr>
    </w:lvl>
    <w:lvl w:ilvl="3">
      <w:start w:val="1"/>
      <w:numFmt w:val="decimal"/>
      <w:lvlText w:val="%1.%2.%3.%4"/>
      <w:lvlJc w:val="left"/>
      <w:pPr>
        <w:ind w:left="1080" w:hanging="1080"/>
      </w:pPr>
      <w:rPr>
        <w:rFonts w:hint="default"/>
      </w:rPr>
    </w:lvl>
    <w:lvl w:ilvl="4">
      <w:start w:val="1"/>
      <w:numFmt w:val="none"/>
      <w:suff w:val="nothing"/>
      <w:lvlText w:val=""/>
      <w:lvlJc w:val="left"/>
      <w:pPr>
        <w:ind w:left="0" w:firstLine="0"/>
      </w:pPr>
      <w:rPr>
        <w:rFonts w:hint="default"/>
      </w:rPr>
    </w:lvl>
    <w:lvl w:ilvl="5">
      <w:start w:val="1"/>
      <w:numFmt w:val="decimal"/>
      <w:lvlText w:val="%1.%2.%3.%4.%5.%6"/>
      <w:lvlJc w:val="left"/>
      <w:pPr>
        <w:ind w:left="0" w:firstLine="0"/>
      </w:pPr>
      <w:rPr>
        <w:rFonts w:hint="default"/>
      </w:rPr>
    </w:lvl>
    <w:lvl w:ilvl="6">
      <w:start w:val="1"/>
      <w:numFmt w:val="decimal"/>
      <w:lvlText w:val="%7."/>
      <w:lvlJc w:val="left"/>
      <w:pPr>
        <w:ind w:left="0" w:firstLine="0"/>
      </w:pPr>
      <w:rPr>
        <w:rFonts w:hint="default"/>
      </w:rPr>
    </w:lvl>
    <w:lvl w:ilvl="7">
      <w:start w:val="1"/>
      <w:numFmt w:val="lowerLetter"/>
      <w:lvlText w:val="%8."/>
      <w:lvlJc w:val="left"/>
      <w:pPr>
        <w:ind w:left="0" w:firstLine="0"/>
      </w:pPr>
      <w:rPr>
        <w:rFonts w:hint="default"/>
      </w:rPr>
    </w:lvl>
    <w:lvl w:ilvl="8">
      <w:start w:val="1"/>
      <w:numFmt w:val="lowerRoman"/>
      <w:lvlText w:val="%9."/>
      <w:lvlJc w:val="left"/>
      <w:pPr>
        <w:ind w:left="0" w:firstLine="0"/>
      </w:pPr>
      <w:rPr>
        <w:rFonts w:hint="default"/>
      </w:rPr>
    </w:lvl>
  </w:abstractNum>
  <w:abstractNum w:abstractNumId="26" w15:restartNumberingAfterBreak="0">
    <w:nsid w:val="4D0C0132"/>
    <w:multiLevelType w:val="multilevel"/>
    <w:tmpl w:val="0809001D"/>
    <w:styleLink w:val="1ai"/>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7" w15:restartNumberingAfterBreak="0">
    <w:nsid w:val="4E1549B9"/>
    <w:multiLevelType w:val="multilevel"/>
    <w:tmpl w:val="A4EC5F26"/>
    <w:lvl w:ilvl="0">
      <w:start w:val="1"/>
      <w:numFmt w:val="upperLetter"/>
      <w:pStyle w:val="Appendix"/>
      <w:suff w:val="space"/>
      <w:lvlText w:val="Appendix %1"/>
      <w:lvlJc w:val="left"/>
      <w:pPr>
        <w:ind w:left="0" w:firstLine="0"/>
      </w:pPr>
      <w:rPr>
        <w:rFonts w:hint="default"/>
      </w:rPr>
    </w:lvl>
    <w:lvl w:ilvl="1">
      <w:start w:val="1"/>
      <w:numFmt w:val="decimal"/>
      <w:lvlText w:val="%1.%2"/>
      <w:lvlJc w:val="left"/>
      <w:pPr>
        <w:ind w:left="720" w:hanging="72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8" w15:restartNumberingAfterBreak="0">
    <w:nsid w:val="4F926A09"/>
    <w:multiLevelType w:val="multilevel"/>
    <w:tmpl w:val="99F01D82"/>
    <w:lvl w:ilvl="0">
      <w:start w:val="1"/>
      <w:numFmt w:val="bullet"/>
      <w:pStyle w:val="TableListBullet"/>
      <w:lvlText w:val=""/>
      <w:lvlJc w:val="left"/>
      <w:pPr>
        <w:ind w:left="284" w:hanging="284"/>
      </w:pPr>
      <w:rPr>
        <w:rFonts w:ascii="Symbol" w:hAnsi="Symbol" w:hint="default"/>
        <w:color w:val="auto"/>
      </w:rPr>
    </w:lvl>
    <w:lvl w:ilvl="1">
      <w:start w:val="1"/>
      <w:numFmt w:val="bullet"/>
      <w:pStyle w:val="TableListBullet2"/>
      <w:lvlText w:val="─"/>
      <w:lvlJc w:val="left"/>
      <w:pPr>
        <w:ind w:left="568" w:hanging="284"/>
      </w:pPr>
      <w:rPr>
        <w:rFonts w:ascii="Calibri" w:hAnsi="Calibri" w:hint="default"/>
        <w:color w:val="auto"/>
      </w:rPr>
    </w:lvl>
    <w:lvl w:ilvl="2">
      <w:start w:val="1"/>
      <w:numFmt w:val="bullet"/>
      <w:pStyle w:val="TableListBullet3"/>
      <w:lvlText w:val=""/>
      <w:lvlJc w:val="left"/>
      <w:pPr>
        <w:ind w:left="852" w:hanging="284"/>
      </w:pPr>
      <w:rPr>
        <w:rFonts w:ascii="Wingdings" w:hAnsi="Wingdings" w:hint="default"/>
      </w:rPr>
    </w:lvl>
    <w:lvl w:ilvl="3">
      <w:start w:val="1"/>
      <w:numFmt w:val="bullet"/>
      <w:lvlText w:val=""/>
      <w:lvlJc w:val="left"/>
      <w:pPr>
        <w:ind w:left="1136" w:hanging="284"/>
      </w:pPr>
      <w:rPr>
        <w:rFonts w:ascii="Symbol" w:hAnsi="Symbol" w:hint="default"/>
        <w:color w:val="auto"/>
      </w:rPr>
    </w:lvl>
    <w:lvl w:ilvl="4">
      <w:start w:val="1"/>
      <w:numFmt w:val="bullet"/>
      <w:lvlText w:val="─"/>
      <w:lvlJc w:val="left"/>
      <w:pPr>
        <w:ind w:left="1420" w:hanging="284"/>
      </w:pPr>
      <w:rPr>
        <w:rFonts w:ascii="Calibri" w:hAnsi="Calibri" w:hint="default"/>
        <w:color w:val="auto"/>
      </w:rPr>
    </w:lvl>
    <w:lvl w:ilvl="5">
      <w:start w:val="1"/>
      <w:numFmt w:val="bullet"/>
      <w:lvlText w:val=""/>
      <w:lvlJc w:val="left"/>
      <w:pPr>
        <w:ind w:left="1704" w:hanging="284"/>
      </w:pPr>
      <w:rPr>
        <w:rFonts w:ascii="Wingdings" w:hAnsi="Wingdings" w:hint="default"/>
      </w:rPr>
    </w:lvl>
    <w:lvl w:ilvl="6">
      <w:start w:val="1"/>
      <w:numFmt w:val="bullet"/>
      <w:lvlText w:val=""/>
      <w:lvlJc w:val="left"/>
      <w:pPr>
        <w:ind w:left="1988" w:hanging="284"/>
      </w:pPr>
      <w:rPr>
        <w:rFonts w:ascii="Symbol" w:hAnsi="Symbol" w:hint="default"/>
        <w:color w:val="auto"/>
      </w:rPr>
    </w:lvl>
    <w:lvl w:ilvl="7">
      <w:start w:val="1"/>
      <w:numFmt w:val="bullet"/>
      <w:lvlText w:val="─"/>
      <w:lvlJc w:val="left"/>
      <w:pPr>
        <w:ind w:left="2272" w:hanging="284"/>
      </w:pPr>
      <w:rPr>
        <w:rFonts w:ascii="Calibri" w:hAnsi="Calibri" w:hint="default"/>
        <w:color w:val="auto"/>
      </w:rPr>
    </w:lvl>
    <w:lvl w:ilvl="8">
      <w:start w:val="1"/>
      <w:numFmt w:val="bullet"/>
      <w:lvlText w:val=""/>
      <w:lvlJc w:val="left"/>
      <w:pPr>
        <w:ind w:left="2556" w:hanging="284"/>
      </w:pPr>
      <w:rPr>
        <w:rFonts w:ascii="Wingdings" w:hAnsi="Wingdings" w:hint="default"/>
      </w:rPr>
    </w:lvl>
  </w:abstractNum>
  <w:abstractNum w:abstractNumId="29" w15:restartNumberingAfterBreak="0">
    <w:nsid w:val="54341FA2"/>
    <w:multiLevelType w:val="multilevel"/>
    <w:tmpl w:val="08090023"/>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30" w15:restartNumberingAfterBreak="0">
    <w:nsid w:val="5571285C"/>
    <w:multiLevelType w:val="multilevel"/>
    <w:tmpl w:val="A9AEF69C"/>
    <w:name w:val="AECOM Outline numbering2"/>
    <w:lvl w:ilvl="0">
      <w:start w:val="1"/>
      <w:numFmt w:val="decimal"/>
      <w:lvlRestart w:val="0"/>
      <w:lvlText w:val="%1."/>
      <w:lvlJc w:val="left"/>
      <w:pPr>
        <w:tabs>
          <w:tab w:val="num" w:pos="850"/>
        </w:tabs>
        <w:ind w:left="850" w:hanging="850"/>
      </w:pPr>
      <w:rPr>
        <w:rFonts w:hint="default"/>
      </w:rPr>
    </w:lvl>
    <w:lvl w:ilvl="1">
      <w:start w:val="1"/>
      <w:numFmt w:val="decimal"/>
      <w:lvlText w:val="%1.%2"/>
      <w:lvlJc w:val="left"/>
      <w:pPr>
        <w:tabs>
          <w:tab w:val="num" w:pos="850"/>
        </w:tabs>
        <w:ind w:left="850" w:hanging="850"/>
      </w:pPr>
      <w:rPr>
        <w:rFonts w:hint="default"/>
      </w:rPr>
    </w:lvl>
    <w:lvl w:ilvl="2">
      <w:start w:val="1"/>
      <w:numFmt w:val="decimal"/>
      <w:lvlText w:val="%1.%2.%3"/>
      <w:lvlJc w:val="left"/>
      <w:pPr>
        <w:tabs>
          <w:tab w:val="num" w:pos="850"/>
        </w:tabs>
        <w:ind w:left="850" w:hanging="850"/>
      </w:pPr>
      <w:rPr>
        <w:rFonts w:hint="default"/>
      </w:rPr>
    </w:lvl>
    <w:lvl w:ilvl="3">
      <w:start w:val="1"/>
      <w:numFmt w:val="decimal"/>
      <w:lvlText w:val="%1.%2.%3.%4"/>
      <w:lvlJc w:val="left"/>
      <w:pPr>
        <w:tabs>
          <w:tab w:val="num" w:pos="850"/>
        </w:tabs>
        <w:ind w:left="850" w:hanging="850"/>
      </w:pPr>
      <w:rPr>
        <w:rFonts w:hint="default"/>
      </w:rPr>
    </w:lvl>
    <w:lvl w:ilvl="4">
      <w:start w:val="1"/>
      <w:numFmt w:val="decimal"/>
      <w:lvlText w:val="%1.%2.%3.%4.%5"/>
      <w:lvlJc w:val="left"/>
      <w:pPr>
        <w:tabs>
          <w:tab w:val="num" w:pos="850"/>
        </w:tabs>
        <w:ind w:left="850" w:hanging="850"/>
      </w:pPr>
      <w:rPr>
        <w:rFonts w:hint="default"/>
      </w:rPr>
    </w:lvl>
    <w:lvl w:ilvl="5">
      <w:start w:val="1"/>
      <w:numFmt w:val="decimal"/>
      <w:lvlText w:val="%1.%2.%3.%4.%5.%6"/>
      <w:lvlJc w:val="left"/>
      <w:pPr>
        <w:tabs>
          <w:tab w:val="num" w:pos="850"/>
        </w:tabs>
        <w:ind w:left="850" w:hanging="850"/>
      </w:pPr>
      <w:rPr>
        <w:rFonts w:hint="default"/>
      </w:rPr>
    </w:lvl>
    <w:lvl w:ilvl="6">
      <w:start w:val="1"/>
      <w:numFmt w:val="decimal"/>
      <w:lvlText w:val="%1.%2.%3.%4.%5.%6.%7"/>
      <w:lvlJc w:val="left"/>
      <w:pPr>
        <w:tabs>
          <w:tab w:val="num" w:pos="850"/>
        </w:tabs>
        <w:ind w:left="850" w:hanging="850"/>
      </w:pPr>
      <w:rPr>
        <w:rFonts w:hint="default"/>
      </w:rPr>
    </w:lvl>
    <w:lvl w:ilvl="7">
      <w:start w:val="1"/>
      <w:numFmt w:val="decimal"/>
      <w:lvlText w:val="%1.%2.%3.%4.%5.%6.%7.%8"/>
      <w:lvlJc w:val="left"/>
      <w:pPr>
        <w:tabs>
          <w:tab w:val="num" w:pos="850"/>
        </w:tabs>
        <w:ind w:left="850" w:hanging="850"/>
      </w:pPr>
      <w:rPr>
        <w:rFonts w:hint="default"/>
      </w:rPr>
    </w:lvl>
    <w:lvl w:ilvl="8">
      <w:start w:val="1"/>
      <w:numFmt w:val="decimal"/>
      <w:lvlText w:val="%1.%2.%3.%4.%5.%6.%7.%8.%9"/>
      <w:lvlJc w:val="left"/>
      <w:pPr>
        <w:tabs>
          <w:tab w:val="num" w:pos="850"/>
        </w:tabs>
        <w:ind w:left="850" w:hanging="850"/>
      </w:pPr>
      <w:rPr>
        <w:rFonts w:hint="default"/>
      </w:rPr>
    </w:lvl>
  </w:abstractNum>
  <w:abstractNum w:abstractNumId="31" w15:restartNumberingAfterBreak="0">
    <w:nsid w:val="575C27E6"/>
    <w:multiLevelType w:val="multilevel"/>
    <w:tmpl w:val="E1A06AC0"/>
    <w:lvl w:ilvl="0">
      <w:start w:val="1"/>
      <w:numFmt w:val="decimal"/>
      <w:lvlText w:val="%1."/>
      <w:lvlJc w:val="left"/>
      <w:pPr>
        <w:ind w:left="720" w:hanging="720"/>
      </w:pPr>
      <w:rPr>
        <w:rFonts w:hint="default"/>
      </w:rPr>
    </w:lvl>
    <w:lvl w:ilvl="1">
      <w:start w:val="1"/>
      <w:numFmt w:val="decimal"/>
      <w:lvlText w:val="%1.%2"/>
      <w:lvlJc w:val="left"/>
      <w:pPr>
        <w:ind w:left="720" w:hanging="720"/>
      </w:pPr>
      <w:rPr>
        <w:rFonts w:hint="default"/>
      </w:rPr>
    </w:lvl>
    <w:lvl w:ilvl="2">
      <w:start w:val="1"/>
      <w:numFmt w:val="decimal"/>
      <w:lvlText w:val="%1.%2.%3"/>
      <w:lvlJc w:val="left"/>
      <w:pPr>
        <w:ind w:left="1080" w:hanging="1080"/>
      </w:pPr>
      <w:rPr>
        <w:rFonts w:hint="default"/>
      </w:rPr>
    </w:lvl>
    <w:lvl w:ilvl="3">
      <w:start w:val="1"/>
      <w:numFmt w:val="decimal"/>
      <w:lvlText w:val="%1.%2.%3.%4"/>
      <w:lvlJc w:val="left"/>
      <w:pPr>
        <w:ind w:left="1080" w:hanging="1080"/>
      </w:pPr>
      <w:rPr>
        <w:rFonts w:hint="default"/>
      </w:rPr>
    </w:lvl>
    <w:lvl w:ilvl="4">
      <w:start w:val="1"/>
      <w:numFmt w:val="none"/>
      <w:suff w:val="nothing"/>
      <w:lvlText w:val=""/>
      <w:lvlJc w:val="left"/>
      <w:pPr>
        <w:ind w:left="0" w:firstLine="0"/>
      </w:pPr>
      <w:rPr>
        <w:rFonts w:hint="default"/>
      </w:rPr>
    </w:lvl>
    <w:lvl w:ilvl="5">
      <w:start w:val="1"/>
      <w:numFmt w:val="decimal"/>
      <w:lvlText w:val="%1.%2.%3.%4.%5.%6"/>
      <w:lvlJc w:val="left"/>
      <w:pPr>
        <w:ind w:left="0" w:firstLine="0"/>
      </w:pPr>
      <w:rPr>
        <w:rFonts w:hint="default"/>
      </w:rPr>
    </w:lvl>
    <w:lvl w:ilvl="6">
      <w:start w:val="1"/>
      <w:numFmt w:val="decimal"/>
      <w:lvlText w:val="%7."/>
      <w:lvlJc w:val="left"/>
      <w:pPr>
        <w:ind w:left="0" w:firstLine="0"/>
      </w:pPr>
      <w:rPr>
        <w:rFonts w:hint="default"/>
      </w:rPr>
    </w:lvl>
    <w:lvl w:ilvl="7">
      <w:start w:val="1"/>
      <w:numFmt w:val="lowerLetter"/>
      <w:lvlText w:val="%8."/>
      <w:lvlJc w:val="left"/>
      <w:pPr>
        <w:ind w:left="0" w:firstLine="0"/>
      </w:pPr>
      <w:rPr>
        <w:rFonts w:hint="default"/>
      </w:rPr>
    </w:lvl>
    <w:lvl w:ilvl="8">
      <w:start w:val="1"/>
      <w:numFmt w:val="lowerRoman"/>
      <w:lvlText w:val="%9."/>
      <w:lvlJc w:val="left"/>
      <w:pPr>
        <w:ind w:left="0" w:firstLine="0"/>
      </w:pPr>
      <w:rPr>
        <w:rFonts w:hint="default"/>
      </w:rPr>
    </w:lvl>
  </w:abstractNum>
  <w:abstractNum w:abstractNumId="32" w15:restartNumberingAfterBreak="0">
    <w:nsid w:val="656C214B"/>
    <w:multiLevelType w:val="hybridMultilevel"/>
    <w:tmpl w:val="D99E04E0"/>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3" w15:restartNumberingAfterBreak="0">
    <w:nsid w:val="659A027C"/>
    <w:multiLevelType w:val="multilevel"/>
    <w:tmpl w:val="2C3A07CA"/>
    <w:lvl w:ilvl="0">
      <w:start w:val="1"/>
      <w:numFmt w:val="decimal"/>
      <w:pStyle w:val="ListNumber"/>
      <w:lvlText w:val="%1."/>
      <w:lvlJc w:val="left"/>
      <w:pPr>
        <w:ind w:left="425" w:hanging="425"/>
      </w:pPr>
      <w:rPr>
        <w:rFonts w:hint="default"/>
      </w:rPr>
    </w:lvl>
    <w:lvl w:ilvl="1">
      <w:start w:val="1"/>
      <w:numFmt w:val="lowerLetter"/>
      <w:pStyle w:val="ListNumber2"/>
      <w:lvlText w:val="%2."/>
      <w:lvlJc w:val="left"/>
      <w:pPr>
        <w:tabs>
          <w:tab w:val="num" w:pos="850"/>
        </w:tabs>
        <w:ind w:left="850" w:hanging="425"/>
      </w:pPr>
      <w:rPr>
        <w:rFonts w:hint="default"/>
      </w:rPr>
    </w:lvl>
    <w:lvl w:ilvl="2">
      <w:start w:val="1"/>
      <w:numFmt w:val="lowerRoman"/>
      <w:pStyle w:val="ListNumber3"/>
      <w:lvlText w:val="%3."/>
      <w:lvlJc w:val="left"/>
      <w:pPr>
        <w:tabs>
          <w:tab w:val="num" w:pos="1275"/>
        </w:tabs>
        <w:ind w:left="1275" w:hanging="425"/>
      </w:pPr>
      <w:rPr>
        <w:rFonts w:hint="default"/>
      </w:rPr>
    </w:lvl>
    <w:lvl w:ilvl="3">
      <w:start w:val="1"/>
      <w:numFmt w:val="decimal"/>
      <w:lvlText w:val="%4."/>
      <w:lvlJc w:val="left"/>
      <w:pPr>
        <w:tabs>
          <w:tab w:val="num" w:pos="1700"/>
        </w:tabs>
        <w:ind w:left="1700" w:hanging="425"/>
      </w:pPr>
      <w:rPr>
        <w:rFonts w:hint="default"/>
      </w:rPr>
    </w:lvl>
    <w:lvl w:ilvl="4">
      <w:start w:val="1"/>
      <w:numFmt w:val="lowerLetter"/>
      <w:lvlText w:val="%5."/>
      <w:lvlJc w:val="left"/>
      <w:pPr>
        <w:tabs>
          <w:tab w:val="num" w:pos="2125"/>
        </w:tabs>
        <w:ind w:left="2125" w:hanging="425"/>
      </w:pPr>
      <w:rPr>
        <w:rFonts w:hint="default"/>
      </w:rPr>
    </w:lvl>
    <w:lvl w:ilvl="5">
      <w:start w:val="1"/>
      <w:numFmt w:val="lowerRoman"/>
      <w:lvlText w:val="%6."/>
      <w:lvlJc w:val="right"/>
      <w:pPr>
        <w:tabs>
          <w:tab w:val="num" w:pos="2550"/>
        </w:tabs>
        <w:ind w:left="2550" w:hanging="425"/>
      </w:pPr>
      <w:rPr>
        <w:rFonts w:hint="default"/>
      </w:rPr>
    </w:lvl>
    <w:lvl w:ilvl="6">
      <w:start w:val="1"/>
      <w:numFmt w:val="decimal"/>
      <w:lvlText w:val="%7."/>
      <w:lvlJc w:val="left"/>
      <w:pPr>
        <w:tabs>
          <w:tab w:val="num" w:pos="2975"/>
        </w:tabs>
        <w:ind w:left="2975" w:hanging="425"/>
      </w:pPr>
      <w:rPr>
        <w:rFonts w:hint="default"/>
      </w:rPr>
    </w:lvl>
    <w:lvl w:ilvl="7">
      <w:start w:val="1"/>
      <w:numFmt w:val="lowerLetter"/>
      <w:lvlText w:val="%8."/>
      <w:lvlJc w:val="left"/>
      <w:pPr>
        <w:tabs>
          <w:tab w:val="num" w:pos="3400"/>
        </w:tabs>
        <w:ind w:left="3400" w:hanging="425"/>
      </w:pPr>
      <w:rPr>
        <w:rFonts w:hint="default"/>
      </w:rPr>
    </w:lvl>
    <w:lvl w:ilvl="8">
      <w:start w:val="1"/>
      <w:numFmt w:val="lowerRoman"/>
      <w:lvlText w:val="%9."/>
      <w:lvlJc w:val="right"/>
      <w:pPr>
        <w:tabs>
          <w:tab w:val="num" w:pos="3825"/>
        </w:tabs>
        <w:ind w:left="3825" w:hanging="425"/>
      </w:pPr>
      <w:rPr>
        <w:rFonts w:hint="default"/>
      </w:rPr>
    </w:lvl>
  </w:abstractNum>
  <w:abstractNum w:abstractNumId="34" w15:restartNumberingAfterBreak="0">
    <w:nsid w:val="6EFE498B"/>
    <w:multiLevelType w:val="multilevel"/>
    <w:tmpl w:val="4C7C9ADE"/>
    <w:lvl w:ilvl="0">
      <w:start w:val="1"/>
      <w:numFmt w:val="bullet"/>
      <w:pStyle w:val="ListBullet"/>
      <w:lvlText w:val=""/>
      <w:lvlJc w:val="left"/>
      <w:pPr>
        <w:tabs>
          <w:tab w:val="num" w:pos="425"/>
        </w:tabs>
        <w:ind w:left="425" w:hanging="425"/>
      </w:pPr>
      <w:rPr>
        <w:rFonts w:ascii="Symbol" w:hAnsi="Symbol" w:hint="default"/>
        <w:color w:val="auto"/>
      </w:rPr>
    </w:lvl>
    <w:lvl w:ilvl="1">
      <w:start w:val="1"/>
      <w:numFmt w:val="bullet"/>
      <w:lvlText w:val="─"/>
      <w:lvlJc w:val="left"/>
      <w:pPr>
        <w:tabs>
          <w:tab w:val="num" w:pos="851"/>
        </w:tabs>
        <w:ind w:left="850" w:hanging="425"/>
      </w:pPr>
      <w:rPr>
        <w:rFonts w:ascii="Calibri" w:hAnsi="Calibri" w:hint="default"/>
        <w:color w:val="auto"/>
      </w:rPr>
    </w:lvl>
    <w:lvl w:ilvl="2">
      <w:start w:val="1"/>
      <w:numFmt w:val="bullet"/>
      <w:lvlText w:val=""/>
      <w:lvlJc w:val="left"/>
      <w:pPr>
        <w:tabs>
          <w:tab w:val="num" w:pos="1276"/>
        </w:tabs>
        <w:ind w:left="1275" w:hanging="425"/>
      </w:pPr>
      <w:rPr>
        <w:rFonts w:ascii="Wingdings" w:hAnsi="Wingdings" w:hint="default"/>
        <w:color w:val="auto"/>
      </w:rPr>
    </w:lvl>
    <w:lvl w:ilvl="3">
      <w:start w:val="1"/>
      <w:numFmt w:val="bullet"/>
      <w:lvlText w:val=""/>
      <w:lvlJc w:val="left"/>
      <w:pPr>
        <w:ind w:left="1700" w:hanging="425"/>
      </w:pPr>
      <w:rPr>
        <w:rFonts w:ascii="Symbol" w:hAnsi="Symbol" w:hint="default"/>
      </w:rPr>
    </w:lvl>
    <w:lvl w:ilvl="4">
      <w:start w:val="1"/>
      <w:numFmt w:val="bullet"/>
      <w:lvlText w:val="─"/>
      <w:lvlJc w:val="left"/>
      <w:pPr>
        <w:ind w:left="2125" w:hanging="425"/>
      </w:pPr>
      <w:rPr>
        <w:rFonts w:ascii="Calibri" w:hAnsi="Calibri" w:hint="default"/>
        <w:color w:val="auto"/>
      </w:rPr>
    </w:lvl>
    <w:lvl w:ilvl="5">
      <w:start w:val="1"/>
      <w:numFmt w:val="bullet"/>
      <w:lvlText w:val=""/>
      <w:lvlJc w:val="left"/>
      <w:pPr>
        <w:tabs>
          <w:tab w:val="num" w:pos="2346"/>
        </w:tabs>
        <w:ind w:left="2550" w:hanging="425"/>
      </w:pPr>
      <w:rPr>
        <w:rFonts w:ascii="Wingdings" w:hAnsi="Wingdings" w:hint="default"/>
      </w:rPr>
    </w:lvl>
    <w:lvl w:ilvl="6">
      <w:start w:val="1"/>
      <w:numFmt w:val="bullet"/>
      <w:lvlText w:val=""/>
      <w:lvlJc w:val="left"/>
      <w:pPr>
        <w:tabs>
          <w:tab w:val="num" w:pos="2630"/>
        </w:tabs>
        <w:ind w:left="2975" w:hanging="425"/>
      </w:pPr>
      <w:rPr>
        <w:rFonts w:ascii="Symbol" w:hAnsi="Symbol" w:hint="default"/>
      </w:rPr>
    </w:lvl>
    <w:lvl w:ilvl="7">
      <w:start w:val="1"/>
      <w:numFmt w:val="bullet"/>
      <w:lvlText w:val="─"/>
      <w:lvlJc w:val="left"/>
      <w:pPr>
        <w:tabs>
          <w:tab w:val="num" w:pos="2914"/>
        </w:tabs>
        <w:ind w:left="3400" w:hanging="425"/>
      </w:pPr>
      <w:rPr>
        <w:rFonts w:ascii="Calibri" w:hAnsi="Calibri" w:hint="default"/>
        <w:color w:val="auto"/>
      </w:rPr>
    </w:lvl>
    <w:lvl w:ilvl="8">
      <w:start w:val="1"/>
      <w:numFmt w:val="bullet"/>
      <w:lvlText w:val=""/>
      <w:lvlJc w:val="left"/>
      <w:pPr>
        <w:tabs>
          <w:tab w:val="num" w:pos="3198"/>
        </w:tabs>
        <w:ind w:left="3825" w:hanging="425"/>
      </w:pPr>
      <w:rPr>
        <w:rFonts w:ascii="Wingdings" w:hAnsi="Wingdings" w:hint="default"/>
      </w:rPr>
    </w:lvl>
  </w:abstractNum>
  <w:abstractNum w:abstractNumId="35" w15:restartNumberingAfterBreak="0">
    <w:nsid w:val="711335BC"/>
    <w:multiLevelType w:val="multilevel"/>
    <w:tmpl w:val="1F30E436"/>
    <w:lvl w:ilvl="0">
      <w:start w:val="1"/>
      <w:numFmt w:val="decimalZero"/>
      <w:lvlText w:val="%1"/>
      <w:lvlJc w:val="left"/>
      <w:pPr>
        <w:ind w:left="1134" w:hanging="1134"/>
      </w:pPr>
      <w:rPr>
        <w:rFonts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6" w15:restartNumberingAfterBreak="0">
    <w:nsid w:val="75A20F04"/>
    <w:multiLevelType w:val="multilevel"/>
    <w:tmpl w:val="50369916"/>
    <w:styleLink w:val="Headings"/>
    <w:lvl w:ilvl="0">
      <w:start w:val="1"/>
      <w:numFmt w:val="decimal"/>
      <w:pStyle w:val="Heading1"/>
      <w:lvlText w:val="%1"/>
      <w:lvlJc w:val="left"/>
      <w:pPr>
        <w:ind w:left="720" w:hanging="720"/>
      </w:pPr>
      <w:rPr>
        <w:rFonts w:hint="default"/>
      </w:rPr>
    </w:lvl>
    <w:lvl w:ilvl="1">
      <w:start w:val="1"/>
      <w:numFmt w:val="decimal"/>
      <w:pStyle w:val="Heading2"/>
      <w:lvlText w:val="%1.%2"/>
      <w:lvlJc w:val="left"/>
      <w:pPr>
        <w:ind w:left="720" w:hanging="720"/>
      </w:pPr>
      <w:rPr>
        <w:rFonts w:hint="default"/>
      </w:rPr>
    </w:lvl>
    <w:lvl w:ilvl="2">
      <w:start w:val="1"/>
      <w:numFmt w:val="decimal"/>
      <w:pStyle w:val="Heading3"/>
      <w:lvlText w:val="%1.%2.%3"/>
      <w:lvlJc w:val="left"/>
      <w:pPr>
        <w:ind w:left="1080" w:hanging="1080"/>
      </w:pPr>
      <w:rPr>
        <w:rFonts w:hint="default"/>
      </w:rPr>
    </w:lvl>
    <w:lvl w:ilvl="3">
      <w:start w:val="1"/>
      <w:numFmt w:val="decimal"/>
      <w:pStyle w:val="Heading4"/>
      <w:lvlText w:val="%1.%2.%3.%4"/>
      <w:lvlJc w:val="left"/>
      <w:pPr>
        <w:ind w:left="1080" w:hanging="1080"/>
      </w:pPr>
      <w:rPr>
        <w:rFonts w:hint="default"/>
      </w:rPr>
    </w:lvl>
    <w:lvl w:ilvl="4">
      <w:start w:val="1"/>
      <w:numFmt w:val="none"/>
      <w:pStyle w:val="Heading5"/>
      <w:suff w:val="nothing"/>
      <w:lvlText w:val=""/>
      <w:lvlJc w:val="left"/>
      <w:pPr>
        <w:ind w:left="0" w:firstLine="0"/>
      </w:pPr>
      <w:rPr>
        <w:rFonts w:hint="default"/>
      </w:rPr>
    </w:lvl>
    <w:lvl w:ilvl="5">
      <w:start w:val="1"/>
      <w:numFmt w:val="none"/>
      <w:pStyle w:val="Heading6"/>
      <w:suff w:val="nothing"/>
      <w:lvlText w:val=""/>
      <w:lvlJc w:val="left"/>
      <w:pPr>
        <w:ind w:left="0" w:firstLine="0"/>
      </w:pPr>
      <w:rPr>
        <w:rFonts w:hint="default"/>
      </w:rPr>
    </w:lvl>
    <w:lvl w:ilvl="6">
      <w:start w:val="1"/>
      <w:numFmt w:val="none"/>
      <w:pStyle w:val="Heading7"/>
      <w:suff w:val="nothing"/>
      <w:lvlText w:val=""/>
      <w:lvlJc w:val="left"/>
      <w:pPr>
        <w:ind w:left="0" w:firstLine="0"/>
      </w:pPr>
      <w:rPr>
        <w:rFonts w:hint="default"/>
      </w:rPr>
    </w:lvl>
    <w:lvl w:ilvl="7">
      <w:start w:val="1"/>
      <w:numFmt w:val="none"/>
      <w:pStyle w:val="Heading8"/>
      <w:suff w:val="nothing"/>
      <w:lvlText w:val=""/>
      <w:lvlJc w:val="left"/>
      <w:pPr>
        <w:ind w:left="0" w:firstLine="0"/>
      </w:pPr>
      <w:rPr>
        <w:rFonts w:hint="default"/>
      </w:rPr>
    </w:lvl>
    <w:lvl w:ilvl="8">
      <w:start w:val="1"/>
      <w:numFmt w:val="none"/>
      <w:pStyle w:val="Heading9"/>
      <w:suff w:val="nothing"/>
      <w:lvlText w:val=""/>
      <w:lvlJc w:val="left"/>
      <w:pPr>
        <w:ind w:left="0" w:firstLine="0"/>
      </w:pPr>
      <w:rPr>
        <w:rFonts w:hint="default"/>
      </w:rPr>
    </w:lvl>
  </w:abstractNum>
  <w:abstractNum w:abstractNumId="37" w15:restartNumberingAfterBreak="0">
    <w:nsid w:val="789661C3"/>
    <w:multiLevelType w:val="multilevel"/>
    <w:tmpl w:val="73FE663C"/>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cs="Times New Roman" w:hint="default"/>
        <w:sz w:val="20"/>
      </w:rPr>
    </w:lvl>
    <w:lvl w:ilvl="2">
      <w:start w:val="1"/>
      <w:numFmt w:val="bullet"/>
      <w:lvlText w:val=""/>
      <w:lvlJc w:val="left"/>
      <w:pPr>
        <w:tabs>
          <w:tab w:val="num" w:pos="2160"/>
        </w:tabs>
        <w:ind w:left="2160" w:hanging="360"/>
      </w:pPr>
      <w:rPr>
        <w:rFonts w:ascii="Symbol" w:hAnsi="Symbol" w:hint="default"/>
        <w:sz w:val="20"/>
      </w:rPr>
    </w:lvl>
    <w:lvl w:ilvl="3">
      <w:start w:val="1"/>
      <w:numFmt w:val="bullet"/>
      <w:lvlText w:val=""/>
      <w:lvlJc w:val="left"/>
      <w:pPr>
        <w:tabs>
          <w:tab w:val="num" w:pos="2880"/>
        </w:tabs>
        <w:ind w:left="2880" w:hanging="360"/>
      </w:pPr>
      <w:rPr>
        <w:rFonts w:ascii="Symbol" w:hAnsi="Symbol" w:hint="default"/>
        <w:sz w:val="20"/>
      </w:rPr>
    </w:lvl>
    <w:lvl w:ilvl="4">
      <w:start w:val="1"/>
      <w:numFmt w:val="bullet"/>
      <w:lvlText w:val=""/>
      <w:lvlJc w:val="left"/>
      <w:pPr>
        <w:tabs>
          <w:tab w:val="num" w:pos="3600"/>
        </w:tabs>
        <w:ind w:left="3600" w:hanging="360"/>
      </w:pPr>
      <w:rPr>
        <w:rFonts w:ascii="Symbol" w:hAnsi="Symbol" w:hint="default"/>
        <w:sz w:val="20"/>
      </w:rPr>
    </w:lvl>
    <w:lvl w:ilvl="5">
      <w:start w:val="1"/>
      <w:numFmt w:val="bullet"/>
      <w:lvlText w:val=""/>
      <w:lvlJc w:val="left"/>
      <w:pPr>
        <w:tabs>
          <w:tab w:val="num" w:pos="4320"/>
        </w:tabs>
        <w:ind w:left="4320" w:hanging="360"/>
      </w:pPr>
      <w:rPr>
        <w:rFonts w:ascii="Symbol" w:hAnsi="Symbol" w:hint="default"/>
        <w:sz w:val="20"/>
      </w:rPr>
    </w:lvl>
    <w:lvl w:ilvl="6">
      <w:start w:val="1"/>
      <w:numFmt w:val="bullet"/>
      <w:lvlText w:val=""/>
      <w:lvlJc w:val="left"/>
      <w:pPr>
        <w:tabs>
          <w:tab w:val="num" w:pos="5040"/>
        </w:tabs>
        <w:ind w:left="5040" w:hanging="360"/>
      </w:pPr>
      <w:rPr>
        <w:rFonts w:ascii="Symbol" w:hAnsi="Symbol" w:hint="default"/>
        <w:sz w:val="20"/>
      </w:rPr>
    </w:lvl>
    <w:lvl w:ilvl="7">
      <w:start w:val="1"/>
      <w:numFmt w:val="bullet"/>
      <w:lvlText w:val=""/>
      <w:lvlJc w:val="left"/>
      <w:pPr>
        <w:tabs>
          <w:tab w:val="num" w:pos="5760"/>
        </w:tabs>
        <w:ind w:left="5760" w:hanging="360"/>
      </w:pPr>
      <w:rPr>
        <w:rFonts w:ascii="Symbol" w:hAnsi="Symbol" w:hint="default"/>
        <w:sz w:val="20"/>
      </w:rPr>
    </w:lvl>
    <w:lvl w:ilvl="8">
      <w:start w:val="1"/>
      <w:numFmt w:val="bullet"/>
      <w:lvlText w:val=""/>
      <w:lvlJc w:val="left"/>
      <w:pPr>
        <w:tabs>
          <w:tab w:val="num" w:pos="6480"/>
        </w:tabs>
        <w:ind w:left="6480" w:hanging="360"/>
      </w:pPr>
      <w:rPr>
        <w:rFonts w:ascii="Symbol" w:hAnsi="Symbol" w:hint="default"/>
        <w:sz w:val="20"/>
      </w:rPr>
    </w:lvl>
  </w:abstractNum>
  <w:num w:numId="1" w16cid:durableId="1344867857">
    <w:abstractNumId w:val="3"/>
  </w:num>
  <w:num w:numId="2" w16cid:durableId="1512261348">
    <w:abstractNumId w:val="2"/>
  </w:num>
  <w:num w:numId="3" w16cid:durableId="1681085475">
    <w:abstractNumId w:val="1"/>
  </w:num>
  <w:num w:numId="4" w16cid:durableId="533613090">
    <w:abstractNumId w:val="0"/>
  </w:num>
  <w:num w:numId="5" w16cid:durableId="1963613146">
    <w:abstractNumId w:val="26"/>
  </w:num>
  <w:num w:numId="6" w16cid:durableId="1741441892">
    <w:abstractNumId w:val="34"/>
  </w:num>
  <w:num w:numId="7" w16cid:durableId="427238922">
    <w:abstractNumId w:val="33"/>
  </w:num>
  <w:num w:numId="8" w16cid:durableId="1667246578">
    <w:abstractNumId w:val="9"/>
  </w:num>
  <w:num w:numId="9" w16cid:durableId="1596859038">
    <w:abstractNumId w:val="28"/>
  </w:num>
  <w:num w:numId="10" w16cid:durableId="1468471039">
    <w:abstractNumId w:val="27"/>
  </w:num>
  <w:num w:numId="11" w16cid:durableId="1142772540">
    <w:abstractNumId w:val="36"/>
  </w:num>
  <w:num w:numId="12" w16cid:durableId="204955237">
    <w:abstractNumId w:val="5"/>
  </w:num>
  <w:num w:numId="13" w16cid:durableId="1691369693">
    <w:abstractNumId w:val="4"/>
  </w:num>
  <w:num w:numId="14" w16cid:durableId="2054842261">
    <w:abstractNumId w:val="8"/>
  </w:num>
  <w:num w:numId="15" w16cid:durableId="627710397">
    <w:abstractNumId w:val="13"/>
  </w:num>
  <w:num w:numId="16" w16cid:durableId="47608139">
    <w:abstractNumId w:val="14"/>
  </w:num>
  <w:num w:numId="17" w16cid:durableId="726995316">
    <w:abstractNumId w:val="25"/>
  </w:num>
  <w:num w:numId="18" w16cid:durableId="1654023277">
    <w:abstractNumId w:val="17"/>
  </w:num>
  <w:num w:numId="19" w16cid:durableId="1923106016">
    <w:abstractNumId w:val="35"/>
  </w:num>
  <w:num w:numId="20" w16cid:durableId="391971604">
    <w:abstractNumId w:val="22"/>
  </w:num>
  <w:num w:numId="21" w16cid:durableId="2111270228">
    <w:abstractNumId w:val="29"/>
  </w:num>
  <w:num w:numId="22" w16cid:durableId="120653498">
    <w:abstractNumId w:val="10"/>
  </w:num>
  <w:num w:numId="23" w16cid:durableId="654651807">
    <w:abstractNumId w:val="7"/>
  </w:num>
  <w:num w:numId="24" w16cid:durableId="1348213838">
    <w:abstractNumId w:val="19"/>
  </w:num>
  <w:num w:numId="25" w16cid:durableId="748424265">
    <w:abstractNumId w:val="21"/>
  </w:num>
  <w:num w:numId="26" w16cid:durableId="1654331834">
    <w:abstractNumId w:val="3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7" w16cid:durableId="1631202612">
    <w:abstractNumId w:val="24"/>
  </w:num>
  <w:num w:numId="28" w16cid:durableId="553078475">
    <w:abstractNumId w:val="1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16cid:durableId="2052261836">
    <w:abstractNumId w:val="11"/>
  </w:num>
  <w:num w:numId="30" w16cid:durableId="456874918">
    <w:abstractNumId w:val="20"/>
  </w:num>
  <w:num w:numId="31" w16cid:durableId="1047753261">
    <w:abstractNumId w:val="31"/>
  </w:num>
  <w:num w:numId="32" w16cid:durableId="1011878710">
    <w:abstractNumId w:val="23"/>
  </w:num>
  <w:num w:numId="33" w16cid:durableId="522208011">
    <w:abstractNumId w:val="15"/>
  </w:num>
  <w:num w:numId="34" w16cid:durableId="2128114271">
    <w:abstractNumId w:val="6"/>
  </w:num>
  <w:num w:numId="35" w16cid:durableId="555701532">
    <w:abstractNumId w:val="32"/>
  </w:num>
  <w:num w:numId="36" w16cid:durableId="46612041">
    <w:abstractNumId w:val="12"/>
  </w:num>
  <w:num w:numId="37" w16cid:durableId="156114816">
    <w:abstractNumId w:val="37"/>
  </w:num>
  <w:num w:numId="38" w16cid:durableId="165947634">
    <w:abstractNumId w:val="16"/>
  </w:num>
  <w:numIdMacAtCleanup w:val="1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50"/>
  <w:displayBackgroundShape/>
  <w:embedTrueTypeFonts/>
  <w:embedSystemFonts/>
  <w:proofState w:spelling="clean" w:grammar="clean"/>
  <w:attachedTemplate r:id="rId1"/>
  <w:stylePaneFormatFilter w:val="1401" w:allStyles="1" w:customStyles="0" w:latentStyles="0" w:stylesInUse="0" w:headingStyles="0" w:numberingStyles="0" w:tableStyles="0" w:directFormattingOnRuns="0" w:directFormattingOnParagraphs="0" w:directFormattingOnNumbering="1" w:directFormattingOnTables="0" w:clearFormatting="1" w:top3HeadingStyles="0" w:visibleStyles="0" w:alternateStyleNames="0"/>
  <w:stylePaneSortMethod w:val="0000"/>
  <w:defaultTabStop w:val="720"/>
  <w:drawingGridHorizontalSpacing w:val="6"/>
  <w:drawingGridVerticalSpacing w:val="6"/>
  <w:displayHorizontalDrawingGridEvery w:val="0"/>
  <w:displayVerticalDrawingGridEvery w:val="0"/>
  <w:doNotUseMarginsForDrawingGridOrigin/>
  <w:drawingGridHorizontalOrigin w:val="0"/>
  <w:drawingGridVerticalOrigin w:val="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CTIVATED" w:val="1"/>
    <w:docVar w:name="CaptionHeadingNumber" w:val="0"/>
    <w:docVar w:name="cbTextLanguage_ListCount" w:val="0"/>
    <w:docVar w:name="cbTextLanguage_ListIndex" w:val="-1"/>
    <w:docVar w:name="CheckBox2" w:val="0"/>
    <w:docVar w:name="chkDraft" w:val="0"/>
    <w:docVar w:name="chkFileName" w:val="0"/>
    <w:docVar w:name="chkFileNamePath" w:val="0"/>
    <w:docVar w:name="chkIncludeClientInHedaer" w:val="0"/>
    <w:docVar w:name="chkIncludeClientonCover" w:val="0"/>
    <w:docVar w:name="chkOfficeAddressBackcover" w:val="0"/>
    <w:docVar w:name="chkPrintedOnRecycledPaper" w:val="0"/>
    <w:docVar w:name="chkSaveFooterDetails" w:val="0"/>
    <w:docVar w:name="chkSaveOfficeAddress" w:val="0"/>
    <w:docVar w:name="chkScholars" w:val="0"/>
    <w:docVar w:name="chkWhiteBorder" w:val="0"/>
    <w:docVar w:name="lbANZDisclaimers_ListCount" w:val="0"/>
    <w:docVar w:name="lbANZDisclaimers_ListIndex" w:val="-1"/>
    <w:docVar w:name="lbANZLimitations_ListCount" w:val="0"/>
    <w:docVar w:name="lbANZLimitations_ListIndex" w:val="-1"/>
    <w:docVar w:name="lbAuthor_ListCount" w:val="0"/>
    <w:docVar w:name="lbAuthor_ListIndex" w:val="-1"/>
    <w:docVar w:name="lbImages_ListCount" w:val="6"/>
    <w:docVar w:name="lbImages_ListIndex" w:val="-1"/>
    <w:docVar w:name="lbProtectiveMarkings_0" w:val="None"/>
    <w:docVar w:name="lbProtectiveMarkings_0_0" w:val="None"/>
    <w:docVar w:name="lbProtectiveMarkings_1" w:val="PUBLIC"/>
    <w:docVar w:name="lbProtectiveMarkings_1_0" w:val="PUBLIC"/>
    <w:docVar w:name="lbProtectiveMarkings_2" w:val="OFFICIAL"/>
    <w:docVar w:name="lbProtectiveMarkings_2_0" w:val="OFFICIAL"/>
    <w:docVar w:name="lbProtectiveMarkings_3" w:val="COMPANY CONFIDENTIAL"/>
    <w:docVar w:name="lbProtectiveMarkings_3_0" w:val="COMPANY CONFIDENTIAL"/>
    <w:docVar w:name="lbProtectiveMarkings_4" w:val="COMMERCIAL IN CONFIDENCE"/>
    <w:docVar w:name="lbProtectiveMarkings_4_0" w:val="COMMERCIAL IN CONFIDENCE"/>
    <w:docVar w:name="lbProtectiveMarkings_5" w:val="DRAFT"/>
    <w:docVar w:name="lbProtectiveMarkings_5_0" w:val="DRAFT"/>
    <w:docVar w:name="lbProtectiveMarkings_6" w:val="Free-type ...  (use a comma to denote a new line)"/>
    <w:docVar w:name="lbProtectiveMarkings_6_0" w:val="Free-type ...  (use a comma to denote a new line)"/>
    <w:docVar w:name="lbProtectiveMarkings_ListCount" w:val="7"/>
    <w:docVar w:name="lbProtectiveMarkings_ListIndex" w:val="-1"/>
    <w:docVar w:name="opt1column" w:val="-1"/>
    <w:docVar w:name="opt2column" w:val="0"/>
    <w:docVar w:name="opt3column" w:val="0"/>
    <w:docVar w:name="optA3Landscape" w:val="0"/>
    <w:docVar w:name="optA4" w:val="-1"/>
    <w:docVar w:name="optA4Landscape" w:val="0"/>
    <w:docVar w:name="optA4Portrait" w:val="0"/>
    <w:docVar w:name="optBW" w:val="0"/>
    <w:docVar w:name="optChangeFontAECOMSans" w:val="0"/>
    <w:docVar w:name="optChangeFontArial" w:val="-1"/>
    <w:docVar w:name="optCoversheet" w:val="0"/>
    <w:docVar w:name="optDoubleSided" w:val="0"/>
    <w:docVar w:name="optFont10" w:val="0"/>
    <w:docVar w:name="optFont11" w:val="-1"/>
    <w:docVar w:name="optFont12" w:val="0"/>
    <w:docVar w:name="optFont9" w:val="0"/>
    <w:docVar w:name="optGraphicFull" w:val="0"/>
    <w:docVar w:name="optHeading1Font18" w:val="0"/>
    <w:docVar w:name="optHeading1Font21" w:val="0"/>
    <w:docVar w:name="optHeading1Font24" w:val="-1"/>
    <w:docVar w:name="optLetter" w:val="0"/>
    <w:docVar w:name="optLogo" w:val="-1"/>
    <w:docVar w:name="optNoLogo" w:val="0"/>
    <w:docVar w:name="optNumberedHeadings" w:val="-1"/>
    <w:docVar w:name="optP0" w:val="0"/>
    <w:docVar w:name="optP1" w:val="-1"/>
    <w:docVar w:name="optP2" w:val="0"/>
    <w:docVar w:name="optP3" w:val="0"/>
    <w:docVar w:name="optP4" w:val="0"/>
    <w:docVar w:name="optP5" w:val="0"/>
    <w:docVar w:name="optP6" w:val="0"/>
    <w:docVar w:name="optPhotoFull" w:val="0"/>
    <w:docVar w:name="optPhotoGrahicHalf" w:val="0"/>
    <w:docVar w:name="optPlainBlue" w:val="-1"/>
    <w:docVar w:name="optS0" w:val="0"/>
    <w:docVar w:name="optS1" w:val="0"/>
    <w:docVar w:name="optS2" w:val="0"/>
    <w:docVar w:name="optS3" w:val="0"/>
    <w:docVar w:name="optS4" w:val="0"/>
    <w:docVar w:name="optS5" w:val="0"/>
    <w:docVar w:name="optS6" w:val="0"/>
    <w:docVar w:name="optSingleSided" w:val="-1"/>
    <w:docVar w:name="optTechnicalReport" w:val="-1"/>
    <w:docVar w:name="optTenderProposal" w:val="0"/>
    <w:docVar w:name="optUnNumberedHeadings" w:val="0"/>
    <w:docVar w:name="optUSLetterLandscape" w:val="0"/>
    <w:docVar w:name="optUSLetterPortrait" w:val="-1"/>
    <w:docVar w:name="RERUN" w:val="1"/>
    <w:docVar w:name="SelectedCountry" w:val="7"/>
    <w:docVar w:name="SelectedEntity" w:val="0"/>
    <w:docVar w:name="SelectedGeo" w:val="0"/>
    <w:docVar w:name="SelectedLanguage" w:val="0"/>
    <w:docVar w:name="SelectedOffice" w:val="37"/>
    <w:docVar w:name="SelectedPageLayout" w:val="5"/>
    <w:docVar w:name="SelectedRegion" w:val="1"/>
    <w:docVar w:name="tbAuthorEmail" w:val="robin.marshall@aecom.com"/>
    <w:docVar w:name="tbAuthorJobTitle" w:val="Senior Technical Editor"/>
    <w:docVar w:name="tbAuthorName" w:val="Robin Marshall"/>
    <w:docVar w:name="tbAuthorTele" w:val="8654257019"/>
    <w:docVar w:name="tbDate" w:val="May 18, 2017"/>
    <w:docVar w:name="tbDocumentTitle" w:val="Firing Range Site Assessment"/>
    <w:docVar w:name="tbImage" w:val="None"/>
    <w:docVar w:name="tbOfficeAddress" w:val="AECOM_x000d__x000a_1000 Corporate Centre Drive_x000d__x000a_Franklin_x000d__x000a_TN, 37067_x000d__x000a_USA_x000d__x000a_aecom.com"/>
    <w:docVar w:name="tbSubtitle" w:val="TVA Bellefonte Nuclear Generating Station"/>
    <w:docVar w:name="tbSupplementaryTitle" w:val="Hollywood, Alabama"/>
    <w:docVar w:name="TranslateChart" w:val="Chart"/>
    <w:docVar w:name="TranslateFigure" w:val="Figure"/>
    <w:docVar w:name="TranslateTable" w:val="Table"/>
  </w:docVars>
  <w:rsids>
    <w:rsidRoot w:val="00C31BE2"/>
    <w:rsid w:val="000000EC"/>
    <w:rsid w:val="00000196"/>
    <w:rsid w:val="000003A1"/>
    <w:rsid w:val="000005E3"/>
    <w:rsid w:val="00000919"/>
    <w:rsid w:val="00000B37"/>
    <w:rsid w:val="00000E74"/>
    <w:rsid w:val="00000F20"/>
    <w:rsid w:val="00001793"/>
    <w:rsid w:val="00002F22"/>
    <w:rsid w:val="000039FF"/>
    <w:rsid w:val="00004342"/>
    <w:rsid w:val="00004445"/>
    <w:rsid w:val="00004730"/>
    <w:rsid w:val="00004A85"/>
    <w:rsid w:val="00004C36"/>
    <w:rsid w:val="0000567F"/>
    <w:rsid w:val="000056D3"/>
    <w:rsid w:val="00005796"/>
    <w:rsid w:val="00005B7B"/>
    <w:rsid w:val="00005D61"/>
    <w:rsid w:val="00005DF7"/>
    <w:rsid w:val="000060EB"/>
    <w:rsid w:val="0000683D"/>
    <w:rsid w:val="00006BCA"/>
    <w:rsid w:val="00007077"/>
    <w:rsid w:val="0001055D"/>
    <w:rsid w:val="00010780"/>
    <w:rsid w:val="0001144B"/>
    <w:rsid w:val="00011B0A"/>
    <w:rsid w:val="00011ED5"/>
    <w:rsid w:val="000135CD"/>
    <w:rsid w:val="00014477"/>
    <w:rsid w:val="00014A62"/>
    <w:rsid w:val="000157C1"/>
    <w:rsid w:val="00016FA2"/>
    <w:rsid w:val="000174D2"/>
    <w:rsid w:val="00017FA1"/>
    <w:rsid w:val="00017FBA"/>
    <w:rsid w:val="000209A3"/>
    <w:rsid w:val="00020A27"/>
    <w:rsid w:val="00021067"/>
    <w:rsid w:val="00021A78"/>
    <w:rsid w:val="00023F39"/>
    <w:rsid w:val="00025E64"/>
    <w:rsid w:val="00026ED9"/>
    <w:rsid w:val="0002717B"/>
    <w:rsid w:val="00027303"/>
    <w:rsid w:val="00027408"/>
    <w:rsid w:val="00027E3E"/>
    <w:rsid w:val="000301A1"/>
    <w:rsid w:val="00030211"/>
    <w:rsid w:val="00030352"/>
    <w:rsid w:val="000307F2"/>
    <w:rsid w:val="00030C03"/>
    <w:rsid w:val="00030F69"/>
    <w:rsid w:val="0003139A"/>
    <w:rsid w:val="0003155C"/>
    <w:rsid w:val="0003173A"/>
    <w:rsid w:val="00031D6B"/>
    <w:rsid w:val="00032146"/>
    <w:rsid w:val="0003252F"/>
    <w:rsid w:val="0003283E"/>
    <w:rsid w:val="00032CB3"/>
    <w:rsid w:val="00032E24"/>
    <w:rsid w:val="0003309D"/>
    <w:rsid w:val="000335CF"/>
    <w:rsid w:val="00033CE2"/>
    <w:rsid w:val="0003447C"/>
    <w:rsid w:val="0003498C"/>
    <w:rsid w:val="00036125"/>
    <w:rsid w:val="0003613E"/>
    <w:rsid w:val="000364E3"/>
    <w:rsid w:val="00037041"/>
    <w:rsid w:val="000373C5"/>
    <w:rsid w:val="000379D5"/>
    <w:rsid w:val="00037CE5"/>
    <w:rsid w:val="0004001E"/>
    <w:rsid w:val="000403C3"/>
    <w:rsid w:val="00040608"/>
    <w:rsid w:val="00040A21"/>
    <w:rsid w:val="00041777"/>
    <w:rsid w:val="00042E18"/>
    <w:rsid w:val="000437EC"/>
    <w:rsid w:val="00044F9F"/>
    <w:rsid w:val="0004572D"/>
    <w:rsid w:val="00045AAF"/>
    <w:rsid w:val="00045BE8"/>
    <w:rsid w:val="00046153"/>
    <w:rsid w:val="0004726B"/>
    <w:rsid w:val="00050057"/>
    <w:rsid w:val="00050269"/>
    <w:rsid w:val="000507A2"/>
    <w:rsid w:val="0005102C"/>
    <w:rsid w:val="00051BA6"/>
    <w:rsid w:val="00051C58"/>
    <w:rsid w:val="00051EF0"/>
    <w:rsid w:val="000529D7"/>
    <w:rsid w:val="00052F47"/>
    <w:rsid w:val="000537D2"/>
    <w:rsid w:val="00053862"/>
    <w:rsid w:val="00053970"/>
    <w:rsid w:val="00053F18"/>
    <w:rsid w:val="00054156"/>
    <w:rsid w:val="0005440C"/>
    <w:rsid w:val="00054682"/>
    <w:rsid w:val="00054B25"/>
    <w:rsid w:val="00054CD7"/>
    <w:rsid w:val="00055056"/>
    <w:rsid w:val="000554AC"/>
    <w:rsid w:val="00055C06"/>
    <w:rsid w:val="00056C8A"/>
    <w:rsid w:val="000571CB"/>
    <w:rsid w:val="00057626"/>
    <w:rsid w:val="0005776B"/>
    <w:rsid w:val="0005782B"/>
    <w:rsid w:val="00057F5A"/>
    <w:rsid w:val="00057F93"/>
    <w:rsid w:val="000603BD"/>
    <w:rsid w:val="00061397"/>
    <w:rsid w:val="00061BA0"/>
    <w:rsid w:val="00061BE3"/>
    <w:rsid w:val="0006203A"/>
    <w:rsid w:val="000624AE"/>
    <w:rsid w:val="00062E20"/>
    <w:rsid w:val="0006356E"/>
    <w:rsid w:val="00063927"/>
    <w:rsid w:val="00064BAE"/>
    <w:rsid w:val="000652ED"/>
    <w:rsid w:val="000652F7"/>
    <w:rsid w:val="000663FA"/>
    <w:rsid w:val="00066A8B"/>
    <w:rsid w:val="00066F35"/>
    <w:rsid w:val="0006714F"/>
    <w:rsid w:val="00067457"/>
    <w:rsid w:val="000679E9"/>
    <w:rsid w:val="00067B10"/>
    <w:rsid w:val="00067D44"/>
    <w:rsid w:val="00067F7F"/>
    <w:rsid w:val="00071DB5"/>
    <w:rsid w:val="00071E38"/>
    <w:rsid w:val="00072300"/>
    <w:rsid w:val="00072FB8"/>
    <w:rsid w:val="0007365C"/>
    <w:rsid w:val="000737F5"/>
    <w:rsid w:val="00073F0D"/>
    <w:rsid w:val="00073F36"/>
    <w:rsid w:val="00073F69"/>
    <w:rsid w:val="000747B6"/>
    <w:rsid w:val="00074AA8"/>
    <w:rsid w:val="00074C41"/>
    <w:rsid w:val="0007510E"/>
    <w:rsid w:val="00075A4F"/>
    <w:rsid w:val="00075ABE"/>
    <w:rsid w:val="000770B4"/>
    <w:rsid w:val="000777C7"/>
    <w:rsid w:val="00077BF6"/>
    <w:rsid w:val="00080A67"/>
    <w:rsid w:val="00080B40"/>
    <w:rsid w:val="00080C0E"/>
    <w:rsid w:val="0008117C"/>
    <w:rsid w:val="0008149F"/>
    <w:rsid w:val="00081777"/>
    <w:rsid w:val="00082023"/>
    <w:rsid w:val="00082518"/>
    <w:rsid w:val="00082BEC"/>
    <w:rsid w:val="000831F1"/>
    <w:rsid w:val="00083354"/>
    <w:rsid w:val="000835CC"/>
    <w:rsid w:val="000840B7"/>
    <w:rsid w:val="00084D0F"/>
    <w:rsid w:val="00084FA3"/>
    <w:rsid w:val="000862BE"/>
    <w:rsid w:val="00087FD5"/>
    <w:rsid w:val="000907F0"/>
    <w:rsid w:val="00091028"/>
    <w:rsid w:val="0009153B"/>
    <w:rsid w:val="00092228"/>
    <w:rsid w:val="00092A46"/>
    <w:rsid w:val="00092DBE"/>
    <w:rsid w:val="00094F6C"/>
    <w:rsid w:val="000956F2"/>
    <w:rsid w:val="00095E77"/>
    <w:rsid w:val="0009611E"/>
    <w:rsid w:val="00096420"/>
    <w:rsid w:val="000969FA"/>
    <w:rsid w:val="000A06C5"/>
    <w:rsid w:val="000A0F08"/>
    <w:rsid w:val="000A1216"/>
    <w:rsid w:val="000A14DC"/>
    <w:rsid w:val="000A15E7"/>
    <w:rsid w:val="000A1CED"/>
    <w:rsid w:val="000A33E8"/>
    <w:rsid w:val="000A3ABF"/>
    <w:rsid w:val="000A3CAC"/>
    <w:rsid w:val="000A4708"/>
    <w:rsid w:val="000A5E31"/>
    <w:rsid w:val="000A6A13"/>
    <w:rsid w:val="000B0B4C"/>
    <w:rsid w:val="000B0F7E"/>
    <w:rsid w:val="000B1E85"/>
    <w:rsid w:val="000B28E6"/>
    <w:rsid w:val="000B2CEC"/>
    <w:rsid w:val="000B2DD4"/>
    <w:rsid w:val="000B3427"/>
    <w:rsid w:val="000B38C7"/>
    <w:rsid w:val="000B39A6"/>
    <w:rsid w:val="000B3A91"/>
    <w:rsid w:val="000B4709"/>
    <w:rsid w:val="000B53F6"/>
    <w:rsid w:val="000B55B2"/>
    <w:rsid w:val="000B5670"/>
    <w:rsid w:val="000B5F61"/>
    <w:rsid w:val="000B60C3"/>
    <w:rsid w:val="000B7996"/>
    <w:rsid w:val="000C0628"/>
    <w:rsid w:val="000C0A8F"/>
    <w:rsid w:val="000C0D5A"/>
    <w:rsid w:val="000C18E0"/>
    <w:rsid w:val="000C2761"/>
    <w:rsid w:val="000C2E2F"/>
    <w:rsid w:val="000C334B"/>
    <w:rsid w:val="000C3C1D"/>
    <w:rsid w:val="000C447A"/>
    <w:rsid w:val="000C4928"/>
    <w:rsid w:val="000C5036"/>
    <w:rsid w:val="000C580C"/>
    <w:rsid w:val="000C6E64"/>
    <w:rsid w:val="000C6E96"/>
    <w:rsid w:val="000C7777"/>
    <w:rsid w:val="000C7B3C"/>
    <w:rsid w:val="000C7E2F"/>
    <w:rsid w:val="000D044F"/>
    <w:rsid w:val="000D05BA"/>
    <w:rsid w:val="000D0F31"/>
    <w:rsid w:val="000D0F60"/>
    <w:rsid w:val="000D13AF"/>
    <w:rsid w:val="000D20B8"/>
    <w:rsid w:val="000D2A20"/>
    <w:rsid w:val="000D33D0"/>
    <w:rsid w:val="000D38CD"/>
    <w:rsid w:val="000D3B98"/>
    <w:rsid w:val="000D3D12"/>
    <w:rsid w:val="000D4689"/>
    <w:rsid w:val="000D47F7"/>
    <w:rsid w:val="000D48AC"/>
    <w:rsid w:val="000D5E41"/>
    <w:rsid w:val="000D62C0"/>
    <w:rsid w:val="000D779F"/>
    <w:rsid w:val="000D7EE2"/>
    <w:rsid w:val="000E073D"/>
    <w:rsid w:val="000E0D0B"/>
    <w:rsid w:val="000E1079"/>
    <w:rsid w:val="000E1125"/>
    <w:rsid w:val="000E2B73"/>
    <w:rsid w:val="000E2CEB"/>
    <w:rsid w:val="000E3178"/>
    <w:rsid w:val="000E37D2"/>
    <w:rsid w:val="000E3AA4"/>
    <w:rsid w:val="000E448E"/>
    <w:rsid w:val="000E4587"/>
    <w:rsid w:val="000E472A"/>
    <w:rsid w:val="000E547D"/>
    <w:rsid w:val="000E5785"/>
    <w:rsid w:val="000E5D47"/>
    <w:rsid w:val="000E5FD5"/>
    <w:rsid w:val="000E60F1"/>
    <w:rsid w:val="000E62B2"/>
    <w:rsid w:val="000E62BE"/>
    <w:rsid w:val="000E68B6"/>
    <w:rsid w:val="000E76FF"/>
    <w:rsid w:val="000E774B"/>
    <w:rsid w:val="000E7DC7"/>
    <w:rsid w:val="000F1077"/>
    <w:rsid w:val="000F22FF"/>
    <w:rsid w:val="000F26D0"/>
    <w:rsid w:val="000F2911"/>
    <w:rsid w:val="000F2A31"/>
    <w:rsid w:val="000F2C08"/>
    <w:rsid w:val="000F3EC6"/>
    <w:rsid w:val="000F4369"/>
    <w:rsid w:val="000F47FE"/>
    <w:rsid w:val="000F48C0"/>
    <w:rsid w:val="000F4DB1"/>
    <w:rsid w:val="000F5328"/>
    <w:rsid w:val="000F5AFB"/>
    <w:rsid w:val="000F5E5C"/>
    <w:rsid w:val="000F5FC4"/>
    <w:rsid w:val="000F66C9"/>
    <w:rsid w:val="000F68D2"/>
    <w:rsid w:val="000F6976"/>
    <w:rsid w:val="000F72AB"/>
    <w:rsid w:val="000F7633"/>
    <w:rsid w:val="000F7869"/>
    <w:rsid w:val="00100C4A"/>
    <w:rsid w:val="0010109F"/>
    <w:rsid w:val="00101D01"/>
    <w:rsid w:val="001020C0"/>
    <w:rsid w:val="001063EF"/>
    <w:rsid w:val="001063FA"/>
    <w:rsid w:val="00107155"/>
    <w:rsid w:val="00107D36"/>
    <w:rsid w:val="00110127"/>
    <w:rsid w:val="00110478"/>
    <w:rsid w:val="0011091D"/>
    <w:rsid w:val="0011166E"/>
    <w:rsid w:val="001118E3"/>
    <w:rsid w:val="00112144"/>
    <w:rsid w:val="00112530"/>
    <w:rsid w:val="0011274D"/>
    <w:rsid w:val="00112827"/>
    <w:rsid w:val="00112B30"/>
    <w:rsid w:val="00112F2D"/>
    <w:rsid w:val="00113216"/>
    <w:rsid w:val="00113896"/>
    <w:rsid w:val="00114162"/>
    <w:rsid w:val="00114737"/>
    <w:rsid w:val="00114DB5"/>
    <w:rsid w:val="00115135"/>
    <w:rsid w:val="00115753"/>
    <w:rsid w:val="00115CA4"/>
    <w:rsid w:val="00115F8A"/>
    <w:rsid w:val="00116022"/>
    <w:rsid w:val="00116227"/>
    <w:rsid w:val="001167C2"/>
    <w:rsid w:val="00117BBA"/>
    <w:rsid w:val="0012093B"/>
    <w:rsid w:val="00120F02"/>
    <w:rsid w:val="00121FBB"/>
    <w:rsid w:val="001228C3"/>
    <w:rsid w:val="00122AFF"/>
    <w:rsid w:val="0012382D"/>
    <w:rsid w:val="00123935"/>
    <w:rsid w:val="00123A2B"/>
    <w:rsid w:val="00123D89"/>
    <w:rsid w:val="001240FE"/>
    <w:rsid w:val="00124516"/>
    <w:rsid w:val="00124A23"/>
    <w:rsid w:val="00124B2B"/>
    <w:rsid w:val="00124F77"/>
    <w:rsid w:val="0012526B"/>
    <w:rsid w:val="00125F2F"/>
    <w:rsid w:val="0012697D"/>
    <w:rsid w:val="00127AF4"/>
    <w:rsid w:val="00130BF5"/>
    <w:rsid w:val="00131027"/>
    <w:rsid w:val="0013137D"/>
    <w:rsid w:val="00131393"/>
    <w:rsid w:val="001315BF"/>
    <w:rsid w:val="00131B5C"/>
    <w:rsid w:val="001322B3"/>
    <w:rsid w:val="00132966"/>
    <w:rsid w:val="00133853"/>
    <w:rsid w:val="00133C64"/>
    <w:rsid w:val="001343B0"/>
    <w:rsid w:val="00134992"/>
    <w:rsid w:val="001352B4"/>
    <w:rsid w:val="00135D79"/>
    <w:rsid w:val="00135E70"/>
    <w:rsid w:val="0013640D"/>
    <w:rsid w:val="00136505"/>
    <w:rsid w:val="001366BB"/>
    <w:rsid w:val="00136A6D"/>
    <w:rsid w:val="00136AA6"/>
    <w:rsid w:val="00136C29"/>
    <w:rsid w:val="00137944"/>
    <w:rsid w:val="00137D1A"/>
    <w:rsid w:val="001402F5"/>
    <w:rsid w:val="00140413"/>
    <w:rsid w:val="00140525"/>
    <w:rsid w:val="001408A2"/>
    <w:rsid w:val="00141A6E"/>
    <w:rsid w:val="00141C28"/>
    <w:rsid w:val="00142314"/>
    <w:rsid w:val="0014241C"/>
    <w:rsid w:val="00142621"/>
    <w:rsid w:val="00142C84"/>
    <w:rsid w:val="001430F2"/>
    <w:rsid w:val="0014314F"/>
    <w:rsid w:val="0014320B"/>
    <w:rsid w:val="00143E9F"/>
    <w:rsid w:val="001442DB"/>
    <w:rsid w:val="00144B71"/>
    <w:rsid w:val="0014519B"/>
    <w:rsid w:val="001453AD"/>
    <w:rsid w:val="00145502"/>
    <w:rsid w:val="00145561"/>
    <w:rsid w:val="00145632"/>
    <w:rsid w:val="001456B4"/>
    <w:rsid w:val="0014571E"/>
    <w:rsid w:val="001466E2"/>
    <w:rsid w:val="001473A6"/>
    <w:rsid w:val="00147E6B"/>
    <w:rsid w:val="00150531"/>
    <w:rsid w:val="001507DF"/>
    <w:rsid w:val="001513B0"/>
    <w:rsid w:val="00151453"/>
    <w:rsid w:val="0015165E"/>
    <w:rsid w:val="001531FA"/>
    <w:rsid w:val="00153A22"/>
    <w:rsid w:val="00153FC1"/>
    <w:rsid w:val="001553B9"/>
    <w:rsid w:val="00155DA4"/>
    <w:rsid w:val="00157EF6"/>
    <w:rsid w:val="00160363"/>
    <w:rsid w:val="001629F0"/>
    <w:rsid w:val="00163271"/>
    <w:rsid w:val="00163542"/>
    <w:rsid w:val="00163F89"/>
    <w:rsid w:val="00164CB2"/>
    <w:rsid w:val="00164D5C"/>
    <w:rsid w:val="00165382"/>
    <w:rsid w:val="00166169"/>
    <w:rsid w:val="0016675E"/>
    <w:rsid w:val="00166D71"/>
    <w:rsid w:val="00166E2C"/>
    <w:rsid w:val="0017076D"/>
    <w:rsid w:val="00170F57"/>
    <w:rsid w:val="0017116A"/>
    <w:rsid w:val="00171B3F"/>
    <w:rsid w:val="001726CD"/>
    <w:rsid w:val="00172893"/>
    <w:rsid w:val="00172C70"/>
    <w:rsid w:val="001736D8"/>
    <w:rsid w:val="00173A5C"/>
    <w:rsid w:val="001740FD"/>
    <w:rsid w:val="001750DB"/>
    <w:rsid w:val="001752F9"/>
    <w:rsid w:val="001756FA"/>
    <w:rsid w:val="00175C23"/>
    <w:rsid w:val="00176096"/>
    <w:rsid w:val="00176477"/>
    <w:rsid w:val="00176689"/>
    <w:rsid w:val="00176BC6"/>
    <w:rsid w:val="00176D0F"/>
    <w:rsid w:val="00177077"/>
    <w:rsid w:val="001772ED"/>
    <w:rsid w:val="0017748D"/>
    <w:rsid w:val="00177C13"/>
    <w:rsid w:val="00180085"/>
    <w:rsid w:val="00180807"/>
    <w:rsid w:val="00180BD1"/>
    <w:rsid w:val="0018100D"/>
    <w:rsid w:val="0018101D"/>
    <w:rsid w:val="001818D3"/>
    <w:rsid w:val="00181DAD"/>
    <w:rsid w:val="00181ECD"/>
    <w:rsid w:val="001825A5"/>
    <w:rsid w:val="0018305D"/>
    <w:rsid w:val="00183E5F"/>
    <w:rsid w:val="00184541"/>
    <w:rsid w:val="00184756"/>
    <w:rsid w:val="001849C8"/>
    <w:rsid w:val="00184A62"/>
    <w:rsid w:val="00185296"/>
    <w:rsid w:val="00185742"/>
    <w:rsid w:val="00185B18"/>
    <w:rsid w:val="00185F57"/>
    <w:rsid w:val="00186702"/>
    <w:rsid w:val="00187296"/>
    <w:rsid w:val="00187351"/>
    <w:rsid w:val="00187973"/>
    <w:rsid w:val="00187B72"/>
    <w:rsid w:val="001904B6"/>
    <w:rsid w:val="00190A12"/>
    <w:rsid w:val="00190CDA"/>
    <w:rsid w:val="001913E1"/>
    <w:rsid w:val="001920F8"/>
    <w:rsid w:val="0019239E"/>
    <w:rsid w:val="00192987"/>
    <w:rsid w:val="0019298E"/>
    <w:rsid w:val="001929F1"/>
    <w:rsid w:val="00192CE7"/>
    <w:rsid w:val="00193189"/>
    <w:rsid w:val="001936DD"/>
    <w:rsid w:val="001937F2"/>
    <w:rsid w:val="00193855"/>
    <w:rsid w:val="00194994"/>
    <w:rsid w:val="00194F18"/>
    <w:rsid w:val="00195579"/>
    <w:rsid w:val="00196DCF"/>
    <w:rsid w:val="00196E20"/>
    <w:rsid w:val="00197A68"/>
    <w:rsid w:val="00197A9D"/>
    <w:rsid w:val="001A06CA"/>
    <w:rsid w:val="001A0C5F"/>
    <w:rsid w:val="001A0E9E"/>
    <w:rsid w:val="001A11B6"/>
    <w:rsid w:val="001A14AE"/>
    <w:rsid w:val="001A19DB"/>
    <w:rsid w:val="001A1F61"/>
    <w:rsid w:val="001A252E"/>
    <w:rsid w:val="001A2ABD"/>
    <w:rsid w:val="001A2D0A"/>
    <w:rsid w:val="001A36B5"/>
    <w:rsid w:val="001A3C72"/>
    <w:rsid w:val="001A3CAB"/>
    <w:rsid w:val="001A3CBA"/>
    <w:rsid w:val="001A419E"/>
    <w:rsid w:val="001A4231"/>
    <w:rsid w:val="001A484E"/>
    <w:rsid w:val="001A5158"/>
    <w:rsid w:val="001A52DD"/>
    <w:rsid w:val="001A5417"/>
    <w:rsid w:val="001A6026"/>
    <w:rsid w:val="001A62D4"/>
    <w:rsid w:val="001A6E35"/>
    <w:rsid w:val="001A76DF"/>
    <w:rsid w:val="001A7EA3"/>
    <w:rsid w:val="001B0375"/>
    <w:rsid w:val="001B07FF"/>
    <w:rsid w:val="001B142B"/>
    <w:rsid w:val="001B143D"/>
    <w:rsid w:val="001B259B"/>
    <w:rsid w:val="001B2E09"/>
    <w:rsid w:val="001B33E7"/>
    <w:rsid w:val="001B39B7"/>
    <w:rsid w:val="001B541C"/>
    <w:rsid w:val="001B725A"/>
    <w:rsid w:val="001B7AD5"/>
    <w:rsid w:val="001C0649"/>
    <w:rsid w:val="001C07A2"/>
    <w:rsid w:val="001C07AF"/>
    <w:rsid w:val="001C09EB"/>
    <w:rsid w:val="001C0BD2"/>
    <w:rsid w:val="001C0DFB"/>
    <w:rsid w:val="001C0E5F"/>
    <w:rsid w:val="001C1956"/>
    <w:rsid w:val="001C228D"/>
    <w:rsid w:val="001C2925"/>
    <w:rsid w:val="001C2BC0"/>
    <w:rsid w:val="001C3018"/>
    <w:rsid w:val="001C3373"/>
    <w:rsid w:val="001C3A32"/>
    <w:rsid w:val="001C3D2A"/>
    <w:rsid w:val="001C3F5C"/>
    <w:rsid w:val="001C49E7"/>
    <w:rsid w:val="001C52AE"/>
    <w:rsid w:val="001C5509"/>
    <w:rsid w:val="001C5F36"/>
    <w:rsid w:val="001C60EF"/>
    <w:rsid w:val="001C61EC"/>
    <w:rsid w:val="001C6310"/>
    <w:rsid w:val="001C6A3E"/>
    <w:rsid w:val="001C7D04"/>
    <w:rsid w:val="001C7ECE"/>
    <w:rsid w:val="001C7FFB"/>
    <w:rsid w:val="001D02B2"/>
    <w:rsid w:val="001D05EF"/>
    <w:rsid w:val="001D0B75"/>
    <w:rsid w:val="001D104C"/>
    <w:rsid w:val="001D112E"/>
    <w:rsid w:val="001D1299"/>
    <w:rsid w:val="001D150B"/>
    <w:rsid w:val="001D1933"/>
    <w:rsid w:val="001D1C73"/>
    <w:rsid w:val="001D2170"/>
    <w:rsid w:val="001D2376"/>
    <w:rsid w:val="001D25F5"/>
    <w:rsid w:val="001D2A46"/>
    <w:rsid w:val="001D2C90"/>
    <w:rsid w:val="001D33BC"/>
    <w:rsid w:val="001D3935"/>
    <w:rsid w:val="001D42DF"/>
    <w:rsid w:val="001D460D"/>
    <w:rsid w:val="001D469F"/>
    <w:rsid w:val="001D499A"/>
    <w:rsid w:val="001D4CA4"/>
    <w:rsid w:val="001D683B"/>
    <w:rsid w:val="001D6C33"/>
    <w:rsid w:val="001D6DF6"/>
    <w:rsid w:val="001E091E"/>
    <w:rsid w:val="001E0F9D"/>
    <w:rsid w:val="001E1207"/>
    <w:rsid w:val="001E1367"/>
    <w:rsid w:val="001E1C9B"/>
    <w:rsid w:val="001E1DB1"/>
    <w:rsid w:val="001E23DD"/>
    <w:rsid w:val="001E28DD"/>
    <w:rsid w:val="001E2D89"/>
    <w:rsid w:val="001E32A6"/>
    <w:rsid w:val="001E343E"/>
    <w:rsid w:val="001E3D37"/>
    <w:rsid w:val="001E4239"/>
    <w:rsid w:val="001E473E"/>
    <w:rsid w:val="001E5113"/>
    <w:rsid w:val="001E5836"/>
    <w:rsid w:val="001E59FB"/>
    <w:rsid w:val="001E6B4C"/>
    <w:rsid w:val="001E73D9"/>
    <w:rsid w:val="001E7454"/>
    <w:rsid w:val="001E75FE"/>
    <w:rsid w:val="001F058D"/>
    <w:rsid w:val="001F0BE1"/>
    <w:rsid w:val="001F0F9C"/>
    <w:rsid w:val="001F1949"/>
    <w:rsid w:val="001F34A3"/>
    <w:rsid w:val="001F36CB"/>
    <w:rsid w:val="001F38A4"/>
    <w:rsid w:val="001F4214"/>
    <w:rsid w:val="001F438E"/>
    <w:rsid w:val="001F4392"/>
    <w:rsid w:val="001F4DC8"/>
    <w:rsid w:val="001F5068"/>
    <w:rsid w:val="001F5E46"/>
    <w:rsid w:val="001F6296"/>
    <w:rsid w:val="001F674F"/>
    <w:rsid w:val="001F7203"/>
    <w:rsid w:val="001F7214"/>
    <w:rsid w:val="001F728F"/>
    <w:rsid w:val="0020182A"/>
    <w:rsid w:val="00201881"/>
    <w:rsid w:val="002024D6"/>
    <w:rsid w:val="00202EF3"/>
    <w:rsid w:val="002036AD"/>
    <w:rsid w:val="00203A4A"/>
    <w:rsid w:val="00203FAA"/>
    <w:rsid w:val="00204146"/>
    <w:rsid w:val="00204B19"/>
    <w:rsid w:val="002050E4"/>
    <w:rsid w:val="002058FC"/>
    <w:rsid w:val="002061BE"/>
    <w:rsid w:val="0020676F"/>
    <w:rsid w:val="00206C38"/>
    <w:rsid w:val="00206C9C"/>
    <w:rsid w:val="002071E5"/>
    <w:rsid w:val="002076A6"/>
    <w:rsid w:val="002077C0"/>
    <w:rsid w:val="00210677"/>
    <w:rsid w:val="0021149F"/>
    <w:rsid w:val="00212194"/>
    <w:rsid w:val="002122AA"/>
    <w:rsid w:val="00212324"/>
    <w:rsid w:val="00212781"/>
    <w:rsid w:val="002129DA"/>
    <w:rsid w:val="002129FA"/>
    <w:rsid w:val="00213392"/>
    <w:rsid w:val="002134B0"/>
    <w:rsid w:val="00213E4A"/>
    <w:rsid w:val="00214171"/>
    <w:rsid w:val="002147C0"/>
    <w:rsid w:val="00214EBD"/>
    <w:rsid w:val="002150D3"/>
    <w:rsid w:val="0021591F"/>
    <w:rsid w:val="00215A8B"/>
    <w:rsid w:val="00215FCC"/>
    <w:rsid w:val="0021665B"/>
    <w:rsid w:val="00216E26"/>
    <w:rsid w:val="00216F12"/>
    <w:rsid w:val="00216F34"/>
    <w:rsid w:val="00217D21"/>
    <w:rsid w:val="00220064"/>
    <w:rsid w:val="00221237"/>
    <w:rsid w:val="00223262"/>
    <w:rsid w:val="0022375C"/>
    <w:rsid w:val="00224255"/>
    <w:rsid w:val="0022472C"/>
    <w:rsid w:val="00225262"/>
    <w:rsid w:val="00225988"/>
    <w:rsid w:val="00225FF6"/>
    <w:rsid w:val="00226271"/>
    <w:rsid w:val="002263EF"/>
    <w:rsid w:val="00227ACD"/>
    <w:rsid w:val="00230A71"/>
    <w:rsid w:val="00230B07"/>
    <w:rsid w:val="002318B7"/>
    <w:rsid w:val="002333E8"/>
    <w:rsid w:val="002335F4"/>
    <w:rsid w:val="002339A0"/>
    <w:rsid w:val="002345D2"/>
    <w:rsid w:val="00235E9A"/>
    <w:rsid w:val="00236661"/>
    <w:rsid w:val="00236672"/>
    <w:rsid w:val="002368FD"/>
    <w:rsid w:val="00236C8F"/>
    <w:rsid w:val="00236D5F"/>
    <w:rsid w:val="0024015B"/>
    <w:rsid w:val="002402D4"/>
    <w:rsid w:val="002408CD"/>
    <w:rsid w:val="00240C6D"/>
    <w:rsid w:val="00240DC4"/>
    <w:rsid w:val="00240DEE"/>
    <w:rsid w:val="002411F6"/>
    <w:rsid w:val="00241248"/>
    <w:rsid w:val="00241364"/>
    <w:rsid w:val="002416B9"/>
    <w:rsid w:val="00241EB1"/>
    <w:rsid w:val="0024247B"/>
    <w:rsid w:val="00242E54"/>
    <w:rsid w:val="002437BB"/>
    <w:rsid w:val="00244095"/>
    <w:rsid w:val="002445D5"/>
    <w:rsid w:val="00244A9A"/>
    <w:rsid w:val="00245043"/>
    <w:rsid w:val="002451DE"/>
    <w:rsid w:val="00245297"/>
    <w:rsid w:val="002452C0"/>
    <w:rsid w:val="00245426"/>
    <w:rsid w:val="00245C09"/>
    <w:rsid w:val="002474E8"/>
    <w:rsid w:val="00247FC1"/>
    <w:rsid w:val="002507E4"/>
    <w:rsid w:val="002508EE"/>
    <w:rsid w:val="00250E89"/>
    <w:rsid w:val="002514A7"/>
    <w:rsid w:val="002518B2"/>
    <w:rsid w:val="0025253D"/>
    <w:rsid w:val="002528E0"/>
    <w:rsid w:val="0025296F"/>
    <w:rsid w:val="0025297B"/>
    <w:rsid w:val="00252BCF"/>
    <w:rsid w:val="00252C7F"/>
    <w:rsid w:val="00252EA6"/>
    <w:rsid w:val="00253171"/>
    <w:rsid w:val="002540DD"/>
    <w:rsid w:val="00254457"/>
    <w:rsid w:val="002545DB"/>
    <w:rsid w:val="00254988"/>
    <w:rsid w:val="00254EC8"/>
    <w:rsid w:val="00256A08"/>
    <w:rsid w:val="00257350"/>
    <w:rsid w:val="002574BC"/>
    <w:rsid w:val="00257862"/>
    <w:rsid w:val="00260001"/>
    <w:rsid w:val="002603F2"/>
    <w:rsid w:val="002609AD"/>
    <w:rsid w:val="00260D3E"/>
    <w:rsid w:val="00261C87"/>
    <w:rsid w:val="00261D10"/>
    <w:rsid w:val="00262276"/>
    <w:rsid w:val="00262729"/>
    <w:rsid w:val="00263026"/>
    <w:rsid w:val="00263B14"/>
    <w:rsid w:val="00263C2F"/>
    <w:rsid w:val="00263F55"/>
    <w:rsid w:val="00265BDE"/>
    <w:rsid w:val="00265D92"/>
    <w:rsid w:val="00266733"/>
    <w:rsid w:val="00266B1A"/>
    <w:rsid w:val="00267182"/>
    <w:rsid w:val="0026725C"/>
    <w:rsid w:val="00267434"/>
    <w:rsid w:val="00267589"/>
    <w:rsid w:val="00270E14"/>
    <w:rsid w:val="0027138B"/>
    <w:rsid w:val="00271EE5"/>
    <w:rsid w:val="00271FA7"/>
    <w:rsid w:val="002722E6"/>
    <w:rsid w:val="00272E83"/>
    <w:rsid w:val="00273305"/>
    <w:rsid w:val="00273FB8"/>
    <w:rsid w:val="0027402A"/>
    <w:rsid w:val="002740A7"/>
    <w:rsid w:val="002741A9"/>
    <w:rsid w:val="002741BD"/>
    <w:rsid w:val="00274223"/>
    <w:rsid w:val="00274ADA"/>
    <w:rsid w:val="00274F2E"/>
    <w:rsid w:val="0027522E"/>
    <w:rsid w:val="002762F6"/>
    <w:rsid w:val="002768E4"/>
    <w:rsid w:val="002770A0"/>
    <w:rsid w:val="00277F52"/>
    <w:rsid w:val="00277FF1"/>
    <w:rsid w:val="00280CFF"/>
    <w:rsid w:val="002812BB"/>
    <w:rsid w:val="002813AF"/>
    <w:rsid w:val="0028145A"/>
    <w:rsid w:val="00281914"/>
    <w:rsid w:val="0028230B"/>
    <w:rsid w:val="00283697"/>
    <w:rsid w:val="00283DCE"/>
    <w:rsid w:val="002841F1"/>
    <w:rsid w:val="00284407"/>
    <w:rsid w:val="00284B3C"/>
    <w:rsid w:val="00284C82"/>
    <w:rsid w:val="00285A97"/>
    <w:rsid w:val="00287744"/>
    <w:rsid w:val="00290800"/>
    <w:rsid w:val="00291D8F"/>
    <w:rsid w:val="00292480"/>
    <w:rsid w:val="0029256F"/>
    <w:rsid w:val="002927EA"/>
    <w:rsid w:val="0029378D"/>
    <w:rsid w:val="00293C45"/>
    <w:rsid w:val="002949BD"/>
    <w:rsid w:val="00294C69"/>
    <w:rsid w:val="00295279"/>
    <w:rsid w:val="00295A7E"/>
    <w:rsid w:val="00295B79"/>
    <w:rsid w:val="00296094"/>
    <w:rsid w:val="00296267"/>
    <w:rsid w:val="0029744F"/>
    <w:rsid w:val="00297ADD"/>
    <w:rsid w:val="002A0DF5"/>
    <w:rsid w:val="002A148D"/>
    <w:rsid w:val="002A1C95"/>
    <w:rsid w:val="002A1CD1"/>
    <w:rsid w:val="002A22B1"/>
    <w:rsid w:val="002A3346"/>
    <w:rsid w:val="002A3793"/>
    <w:rsid w:val="002A4657"/>
    <w:rsid w:val="002A55D7"/>
    <w:rsid w:val="002A580A"/>
    <w:rsid w:val="002A58E2"/>
    <w:rsid w:val="002A5A93"/>
    <w:rsid w:val="002A6D22"/>
    <w:rsid w:val="002A72CC"/>
    <w:rsid w:val="002A7436"/>
    <w:rsid w:val="002A7816"/>
    <w:rsid w:val="002A7CB9"/>
    <w:rsid w:val="002B0153"/>
    <w:rsid w:val="002B1635"/>
    <w:rsid w:val="002B1883"/>
    <w:rsid w:val="002B1CCC"/>
    <w:rsid w:val="002B1D7D"/>
    <w:rsid w:val="002B1DAB"/>
    <w:rsid w:val="002B26AA"/>
    <w:rsid w:val="002B274B"/>
    <w:rsid w:val="002B28FE"/>
    <w:rsid w:val="002B3560"/>
    <w:rsid w:val="002B3782"/>
    <w:rsid w:val="002B3F46"/>
    <w:rsid w:val="002B408C"/>
    <w:rsid w:val="002B44C0"/>
    <w:rsid w:val="002B4677"/>
    <w:rsid w:val="002B4BAD"/>
    <w:rsid w:val="002B4C49"/>
    <w:rsid w:val="002B4D0D"/>
    <w:rsid w:val="002B592C"/>
    <w:rsid w:val="002B5A8F"/>
    <w:rsid w:val="002B63CB"/>
    <w:rsid w:val="002C00BF"/>
    <w:rsid w:val="002C0178"/>
    <w:rsid w:val="002C04F0"/>
    <w:rsid w:val="002C0517"/>
    <w:rsid w:val="002C2143"/>
    <w:rsid w:val="002C2F34"/>
    <w:rsid w:val="002C3583"/>
    <w:rsid w:val="002C40AE"/>
    <w:rsid w:val="002C438B"/>
    <w:rsid w:val="002C4B35"/>
    <w:rsid w:val="002C5850"/>
    <w:rsid w:val="002C5931"/>
    <w:rsid w:val="002C646C"/>
    <w:rsid w:val="002C7295"/>
    <w:rsid w:val="002C7444"/>
    <w:rsid w:val="002C77CB"/>
    <w:rsid w:val="002C78EC"/>
    <w:rsid w:val="002C7AEA"/>
    <w:rsid w:val="002C7E48"/>
    <w:rsid w:val="002D07FD"/>
    <w:rsid w:val="002D1072"/>
    <w:rsid w:val="002D1696"/>
    <w:rsid w:val="002D1969"/>
    <w:rsid w:val="002D1F63"/>
    <w:rsid w:val="002D20EC"/>
    <w:rsid w:val="002D218B"/>
    <w:rsid w:val="002D45C8"/>
    <w:rsid w:val="002D496E"/>
    <w:rsid w:val="002D51B3"/>
    <w:rsid w:val="002D6244"/>
    <w:rsid w:val="002D63E8"/>
    <w:rsid w:val="002D7212"/>
    <w:rsid w:val="002D7EC7"/>
    <w:rsid w:val="002E0104"/>
    <w:rsid w:val="002E03A1"/>
    <w:rsid w:val="002E0977"/>
    <w:rsid w:val="002E1E31"/>
    <w:rsid w:val="002E292D"/>
    <w:rsid w:val="002E35D9"/>
    <w:rsid w:val="002E4DB2"/>
    <w:rsid w:val="002E5295"/>
    <w:rsid w:val="002E6EF9"/>
    <w:rsid w:val="002E7084"/>
    <w:rsid w:val="002E7125"/>
    <w:rsid w:val="002E72EA"/>
    <w:rsid w:val="002E7399"/>
    <w:rsid w:val="002F052A"/>
    <w:rsid w:val="002F08CA"/>
    <w:rsid w:val="002F0A1E"/>
    <w:rsid w:val="002F2736"/>
    <w:rsid w:val="002F3B02"/>
    <w:rsid w:val="002F3DA5"/>
    <w:rsid w:val="002F3DE9"/>
    <w:rsid w:val="002F4006"/>
    <w:rsid w:val="002F45D8"/>
    <w:rsid w:val="002F4791"/>
    <w:rsid w:val="002F481E"/>
    <w:rsid w:val="002F48CA"/>
    <w:rsid w:val="002F56B8"/>
    <w:rsid w:val="002F56C9"/>
    <w:rsid w:val="002F587E"/>
    <w:rsid w:val="002F59EF"/>
    <w:rsid w:val="002F5DCB"/>
    <w:rsid w:val="002F6521"/>
    <w:rsid w:val="002F6D93"/>
    <w:rsid w:val="002F71B3"/>
    <w:rsid w:val="002F74E7"/>
    <w:rsid w:val="002F7568"/>
    <w:rsid w:val="00301139"/>
    <w:rsid w:val="00301623"/>
    <w:rsid w:val="00301A2F"/>
    <w:rsid w:val="00301CE3"/>
    <w:rsid w:val="0030221A"/>
    <w:rsid w:val="00302783"/>
    <w:rsid w:val="00302A12"/>
    <w:rsid w:val="00302AF0"/>
    <w:rsid w:val="00304136"/>
    <w:rsid w:val="00305B9F"/>
    <w:rsid w:val="00306118"/>
    <w:rsid w:val="00306182"/>
    <w:rsid w:val="00307699"/>
    <w:rsid w:val="00310086"/>
    <w:rsid w:val="003108DE"/>
    <w:rsid w:val="00310C16"/>
    <w:rsid w:val="00310E6B"/>
    <w:rsid w:val="00311108"/>
    <w:rsid w:val="00311C82"/>
    <w:rsid w:val="00312994"/>
    <w:rsid w:val="00312E1F"/>
    <w:rsid w:val="003130BF"/>
    <w:rsid w:val="003134BC"/>
    <w:rsid w:val="003149FF"/>
    <w:rsid w:val="003150DE"/>
    <w:rsid w:val="00315985"/>
    <w:rsid w:val="00315C27"/>
    <w:rsid w:val="003164C5"/>
    <w:rsid w:val="00316CE6"/>
    <w:rsid w:val="00317654"/>
    <w:rsid w:val="00317CF8"/>
    <w:rsid w:val="0032015F"/>
    <w:rsid w:val="00320573"/>
    <w:rsid w:val="00320771"/>
    <w:rsid w:val="00320AA4"/>
    <w:rsid w:val="00320EA1"/>
    <w:rsid w:val="003217CE"/>
    <w:rsid w:val="00321A0B"/>
    <w:rsid w:val="00321A8F"/>
    <w:rsid w:val="00321E52"/>
    <w:rsid w:val="003226BC"/>
    <w:rsid w:val="00322865"/>
    <w:rsid w:val="0032296D"/>
    <w:rsid w:val="00322B41"/>
    <w:rsid w:val="00322B93"/>
    <w:rsid w:val="00323122"/>
    <w:rsid w:val="00323654"/>
    <w:rsid w:val="0032398A"/>
    <w:rsid w:val="00323C70"/>
    <w:rsid w:val="00323E23"/>
    <w:rsid w:val="003240D0"/>
    <w:rsid w:val="0032511F"/>
    <w:rsid w:val="00325372"/>
    <w:rsid w:val="00325A68"/>
    <w:rsid w:val="0032636A"/>
    <w:rsid w:val="00326668"/>
    <w:rsid w:val="00327242"/>
    <w:rsid w:val="003276B5"/>
    <w:rsid w:val="003276F0"/>
    <w:rsid w:val="0032776E"/>
    <w:rsid w:val="00330126"/>
    <w:rsid w:val="0033082B"/>
    <w:rsid w:val="003309C8"/>
    <w:rsid w:val="00330DF4"/>
    <w:rsid w:val="00330EB1"/>
    <w:rsid w:val="003322EB"/>
    <w:rsid w:val="0033254F"/>
    <w:rsid w:val="00332884"/>
    <w:rsid w:val="00332DDF"/>
    <w:rsid w:val="003338C9"/>
    <w:rsid w:val="00333C6E"/>
    <w:rsid w:val="00333E29"/>
    <w:rsid w:val="003342CA"/>
    <w:rsid w:val="003343B3"/>
    <w:rsid w:val="00335CAC"/>
    <w:rsid w:val="0033600D"/>
    <w:rsid w:val="00336489"/>
    <w:rsid w:val="003364ED"/>
    <w:rsid w:val="0033684E"/>
    <w:rsid w:val="003369BE"/>
    <w:rsid w:val="00337196"/>
    <w:rsid w:val="00337499"/>
    <w:rsid w:val="003377CB"/>
    <w:rsid w:val="00337D3D"/>
    <w:rsid w:val="00337FEA"/>
    <w:rsid w:val="00340215"/>
    <w:rsid w:val="00340A59"/>
    <w:rsid w:val="003411DC"/>
    <w:rsid w:val="00341514"/>
    <w:rsid w:val="00341F82"/>
    <w:rsid w:val="00342684"/>
    <w:rsid w:val="003427C5"/>
    <w:rsid w:val="00342A65"/>
    <w:rsid w:val="00342FC4"/>
    <w:rsid w:val="00343248"/>
    <w:rsid w:val="003435AB"/>
    <w:rsid w:val="00343FB5"/>
    <w:rsid w:val="003443BC"/>
    <w:rsid w:val="00344C50"/>
    <w:rsid w:val="003454B6"/>
    <w:rsid w:val="00345896"/>
    <w:rsid w:val="00346240"/>
    <w:rsid w:val="00347538"/>
    <w:rsid w:val="003477C6"/>
    <w:rsid w:val="00350906"/>
    <w:rsid w:val="00350FA4"/>
    <w:rsid w:val="00351250"/>
    <w:rsid w:val="0035202F"/>
    <w:rsid w:val="00352921"/>
    <w:rsid w:val="00353097"/>
    <w:rsid w:val="003535FD"/>
    <w:rsid w:val="00353ACC"/>
    <w:rsid w:val="00353E60"/>
    <w:rsid w:val="00355F31"/>
    <w:rsid w:val="00356C16"/>
    <w:rsid w:val="0036081F"/>
    <w:rsid w:val="00361758"/>
    <w:rsid w:val="00361C57"/>
    <w:rsid w:val="00361F45"/>
    <w:rsid w:val="0036239A"/>
    <w:rsid w:val="00362E7A"/>
    <w:rsid w:val="00363DA0"/>
    <w:rsid w:val="003644C2"/>
    <w:rsid w:val="00364B70"/>
    <w:rsid w:val="00364FD7"/>
    <w:rsid w:val="0036525D"/>
    <w:rsid w:val="003653FF"/>
    <w:rsid w:val="003657C6"/>
    <w:rsid w:val="00365C4B"/>
    <w:rsid w:val="003671C8"/>
    <w:rsid w:val="003676F6"/>
    <w:rsid w:val="00370473"/>
    <w:rsid w:val="003704B5"/>
    <w:rsid w:val="003706BD"/>
    <w:rsid w:val="00371F05"/>
    <w:rsid w:val="003723EF"/>
    <w:rsid w:val="003730A8"/>
    <w:rsid w:val="003732CF"/>
    <w:rsid w:val="00373590"/>
    <w:rsid w:val="00373DED"/>
    <w:rsid w:val="00373E0D"/>
    <w:rsid w:val="00373E46"/>
    <w:rsid w:val="003740E6"/>
    <w:rsid w:val="0037418E"/>
    <w:rsid w:val="003742A0"/>
    <w:rsid w:val="00375111"/>
    <w:rsid w:val="00375337"/>
    <w:rsid w:val="00375510"/>
    <w:rsid w:val="003760C4"/>
    <w:rsid w:val="00376599"/>
    <w:rsid w:val="00376D63"/>
    <w:rsid w:val="00377081"/>
    <w:rsid w:val="0037733F"/>
    <w:rsid w:val="0037743B"/>
    <w:rsid w:val="0037793A"/>
    <w:rsid w:val="00377B25"/>
    <w:rsid w:val="00377D2F"/>
    <w:rsid w:val="0038019A"/>
    <w:rsid w:val="00380FBF"/>
    <w:rsid w:val="00381248"/>
    <w:rsid w:val="003814F0"/>
    <w:rsid w:val="0038157B"/>
    <w:rsid w:val="003818BE"/>
    <w:rsid w:val="00381D89"/>
    <w:rsid w:val="00382259"/>
    <w:rsid w:val="003822E8"/>
    <w:rsid w:val="00383735"/>
    <w:rsid w:val="00384574"/>
    <w:rsid w:val="00384DD2"/>
    <w:rsid w:val="00385472"/>
    <w:rsid w:val="003869D2"/>
    <w:rsid w:val="00387629"/>
    <w:rsid w:val="00387A8D"/>
    <w:rsid w:val="00387B7C"/>
    <w:rsid w:val="00387DEF"/>
    <w:rsid w:val="00390732"/>
    <w:rsid w:val="00390986"/>
    <w:rsid w:val="00391343"/>
    <w:rsid w:val="00391AE9"/>
    <w:rsid w:val="00392F45"/>
    <w:rsid w:val="003934D8"/>
    <w:rsid w:val="003938DA"/>
    <w:rsid w:val="00394AE0"/>
    <w:rsid w:val="003957A8"/>
    <w:rsid w:val="0039630E"/>
    <w:rsid w:val="003963B2"/>
    <w:rsid w:val="003964F2"/>
    <w:rsid w:val="00396D15"/>
    <w:rsid w:val="003970CB"/>
    <w:rsid w:val="003977FE"/>
    <w:rsid w:val="00397F24"/>
    <w:rsid w:val="003A003D"/>
    <w:rsid w:val="003A08FE"/>
    <w:rsid w:val="003A1C0A"/>
    <w:rsid w:val="003A2772"/>
    <w:rsid w:val="003A317B"/>
    <w:rsid w:val="003A402F"/>
    <w:rsid w:val="003A548C"/>
    <w:rsid w:val="003A7385"/>
    <w:rsid w:val="003A77E3"/>
    <w:rsid w:val="003A7940"/>
    <w:rsid w:val="003A79BB"/>
    <w:rsid w:val="003A7F3F"/>
    <w:rsid w:val="003B0072"/>
    <w:rsid w:val="003B0407"/>
    <w:rsid w:val="003B0469"/>
    <w:rsid w:val="003B18A7"/>
    <w:rsid w:val="003B18BF"/>
    <w:rsid w:val="003B1F90"/>
    <w:rsid w:val="003B2F09"/>
    <w:rsid w:val="003B3173"/>
    <w:rsid w:val="003B31A5"/>
    <w:rsid w:val="003B36BF"/>
    <w:rsid w:val="003B3CF8"/>
    <w:rsid w:val="003B47F1"/>
    <w:rsid w:val="003B56C8"/>
    <w:rsid w:val="003B573D"/>
    <w:rsid w:val="003B5A15"/>
    <w:rsid w:val="003B5E1D"/>
    <w:rsid w:val="003B600B"/>
    <w:rsid w:val="003B6902"/>
    <w:rsid w:val="003B6C9A"/>
    <w:rsid w:val="003B7DD5"/>
    <w:rsid w:val="003C0434"/>
    <w:rsid w:val="003C0E8D"/>
    <w:rsid w:val="003C0F46"/>
    <w:rsid w:val="003C10A6"/>
    <w:rsid w:val="003C175C"/>
    <w:rsid w:val="003C21B5"/>
    <w:rsid w:val="003C2D68"/>
    <w:rsid w:val="003C3219"/>
    <w:rsid w:val="003C418D"/>
    <w:rsid w:val="003C43C3"/>
    <w:rsid w:val="003C43E3"/>
    <w:rsid w:val="003C499F"/>
    <w:rsid w:val="003C50DB"/>
    <w:rsid w:val="003C568D"/>
    <w:rsid w:val="003C5CFB"/>
    <w:rsid w:val="003C66BC"/>
    <w:rsid w:val="003C689A"/>
    <w:rsid w:val="003C69E6"/>
    <w:rsid w:val="003C71BF"/>
    <w:rsid w:val="003D02E6"/>
    <w:rsid w:val="003D04E0"/>
    <w:rsid w:val="003D08F2"/>
    <w:rsid w:val="003D1115"/>
    <w:rsid w:val="003D1161"/>
    <w:rsid w:val="003D11F4"/>
    <w:rsid w:val="003D135A"/>
    <w:rsid w:val="003D1681"/>
    <w:rsid w:val="003D2760"/>
    <w:rsid w:val="003D2814"/>
    <w:rsid w:val="003D3A8D"/>
    <w:rsid w:val="003D3E9C"/>
    <w:rsid w:val="003D4118"/>
    <w:rsid w:val="003D4EFC"/>
    <w:rsid w:val="003D638F"/>
    <w:rsid w:val="003D6752"/>
    <w:rsid w:val="003D72F0"/>
    <w:rsid w:val="003D7C89"/>
    <w:rsid w:val="003E00A8"/>
    <w:rsid w:val="003E04ED"/>
    <w:rsid w:val="003E0891"/>
    <w:rsid w:val="003E1070"/>
    <w:rsid w:val="003E172E"/>
    <w:rsid w:val="003E2279"/>
    <w:rsid w:val="003E23D3"/>
    <w:rsid w:val="003E2C75"/>
    <w:rsid w:val="003E36C9"/>
    <w:rsid w:val="003E3DFD"/>
    <w:rsid w:val="003E4B06"/>
    <w:rsid w:val="003E4FE3"/>
    <w:rsid w:val="003E5080"/>
    <w:rsid w:val="003E50A5"/>
    <w:rsid w:val="003E516C"/>
    <w:rsid w:val="003E5405"/>
    <w:rsid w:val="003E598E"/>
    <w:rsid w:val="003E60FC"/>
    <w:rsid w:val="003E6423"/>
    <w:rsid w:val="003E6480"/>
    <w:rsid w:val="003E6880"/>
    <w:rsid w:val="003E7163"/>
    <w:rsid w:val="003E7D91"/>
    <w:rsid w:val="003F01DE"/>
    <w:rsid w:val="003F0E37"/>
    <w:rsid w:val="003F1005"/>
    <w:rsid w:val="003F2C08"/>
    <w:rsid w:val="003F2EA6"/>
    <w:rsid w:val="003F329A"/>
    <w:rsid w:val="003F3B7C"/>
    <w:rsid w:val="003F51B6"/>
    <w:rsid w:val="003F6C49"/>
    <w:rsid w:val="003F6E77"/>
    <w:rsid w:val="003F7459"/>
    <w:rsid w:val="003F7B15"/>
    <w:rsid w:val="003F7EA0"/>
    <w:rsid w:val="004004F6"/>
    <w:rsid w:val="004006F8"/>
    <w:rsid w:val="00400934"/>
    <w:rsid w:val="00400AFF"/>
    <w:rsid w:val="004019B2"/>
    <w:rsid w:val="00401D88"/>
    <w:rsid w:val="00401F40"/>
    <w:rsid w:val="004032A1"/>
    <w:rsid w:val="00403717"/>
    <w:rsid w:val="00403A75"/>
    <w:rsid w:val="00403F44"/>
    <w:rsid w:val="004045D7"/>
    <w:rsid w:val="0040621C"/>
    <w:rsid w:val="00407772"/>
    <w:rsid w:val="00407DBD"/>
    <w:rsid w:val="004105AD"/>
    <w:rsid w:val="0041097D"/>
    <w:rsid w:val="00410B6D"/>
    <w:rsid w:val="004111EE"/>
    <w:rsid w:val="00411B88"/>
    <w:rsid w:val="00412F93"/>
    <w:rsid w:val="00413346"/>
    <w:rsid w:val="004136AD"/>
    <w:rsid w:val="0041372D"/>
    <w:rsid w:val="00413BDE"/>
    <w:rsid w:val="00413C34"/>
    <w:rsid w:val="00414739"/>
    <w:rsid w:val="00414B84"/>
    <w:rsid w:val="00415113"/>
    <w:rsid w:val="00415158"/>
    <w:rsid w:val="00415998"/>
    <w:rsid w:val="00416153"/>
    <w:rsid w:val="0041646A"/>
    <w:rsid w:val="0041681B"/>
    <w:rsid w:val="00416C1A"/>
    <w:rsid w:val="0041706F"/>
    <w:rsid w:val="00417496"/>
    <w:rsid w:val="004174C8"/>
    <w:rsid w:val="0041773A"/>
    <w:rsid w:val="004207BA"/>
    <w:rsid w:val="004212A6"/>
    <w:rsid w:val="004217B6"/>
    <w:rsid w:val="0042233C"/>
    <w:rsid w:val="00422482"/>
    <w:rsid w:val="004232F3"/>
    <w:rsid w:val="00423E4B"/>
    <w:rsid w:val="00424810"/>
    <w:rsid w:val="00424D7D"/>
    <w:rsid w:val="00424E2F"/>
    <w:rsid w:val="00424E3C"/>
    <w:rsid w:val="00425382"/>
    <w:rsid w:val="00426992"/>
    <w:rsid w:val="00426D4B"/>
    <w:rsid w:val="00426E9B"/>
    <w:rsid w:val="00426EBA"/>
    <w:rsid w:val="00426F6E"/>
    <w:rsid w:val="00427904"/>
    <w:rsid w:val="0043042F"/>
    <w:rsid w:val="004308B4"/>
    <w:rsid w:val="004309DC"/>
    <w:rsid w:val="00431010"/>
    <w:rsid w:val="00431873"/>
    <w:rsid w:val="00431CA1"/>
    <w:rsid w:val="00432204"/>
    <w:rsid w:val="00432725"/>
    <w:rsid w:val="00433A23"/>
    <w:rsid w:val="00434E6A"/>
    <w:rsid w:val="00436348"/>
    <w:rsid w:val="00436455"/>
    <w:rsid w:val="00436935"/>
    <w:rsid w:val="00436E9E"/>
    <w:rsid w:val="00437546"/>
    <w:rsid w:val="00437BDF"/>
    <w:rsid w:val="004409EA"/>
    <w:rsid w:val="0044100E"/>
    <w:rsid w:val="00441205"/>
    <w:rsid w:val="004414F4"/>
    <w:rsid w:val="00441579"/>
    <w:rsid w:val="00442BD0"/>
    <w:rsid w:val="00443994"/>
    <w:rsid w:val="00445B20"/>
    <w:rsid w:val="004460FF"/>
    <w:rsid w:val="00446CE8"/>
    <w:rsid w:val="00446DDF"/>
    <w:rsid w:val="0044703E"/>
    <w:rsid w:val="004472F1"/>
    <w:rsid w:val="004477FD"/>
    <w:rsid w:val="004501A4"/>
    <w:rsid w:val="004507ED"/>
    <w:rsid w:val="0045162F"/>
    <w:rsid w:val="00452B4B"/>
    <w:rsid w:val="00452FFF"/>
    <w:rsid w:val="004535A2"/>
    <w:rsid w:val="00453EB4"/>
    <w:rsid w:val="004543AB"/>
    <w:rsid w:val="004543D1"/>
    <w:rsid w:val="00454AF0"/>
    <w:rsid w:val="00454FBD"/>
    <w:rsid w:val="004550F4"/>
    <w:rsid w:val="00456361"/>
    <w:rsid w:val="00457B98"/>
    <w:rsid w:val="004602E2"/>
    <w:rsid w:val="0046095C"/>
    <w:rsid w:val="00460F70"/>
    <w:rsid w:val="00461235"/>
    <w:rsid w:val="00461E65"/>
    <w:rsid w:val="0046265F"/>
    <w:rsid w:val="00462CEE"/>
    <w:rsid w:val="0046326C"/>
    <w:rsid w:val="004643AC"/>
    <w:rsid w:val="00464FE6"/>
    <w:rsid w:val="00466668"/>
    <w:rsid w:val="00467014"/>
    <w:rsid w:val="00467EF2"/>
    <w:rsid w:val="00470060"/>
    <w:rsid w:val="00470368"/>
    <w:rsid w:val="004711F5"/>
    <w:rsid w:val="00472275"/>
    <w:rsid w:val="0047309F"/>
    <w:rsid w:val="00473BE8"/>
    <w:rsid w:val="0047442C"/>
    <w:rsid w:val="00474C11"/>
    <w:rsid w:val="004752E7"/>
    <w:rsid w:val="00475C54"/>
    <w:rsid w:val="00475C76"/>
    <w:rsid w:val="00476BED"/>
    <w:rsid w:val="004771F7"/>
    <w:rsid w:val="00477434"/>
    <w:rsid w:val="00477CA0"/>
    <w:rsid w:val="0048053F"/>
    <w:rsid w:val="0048063E"/>
    <w:rsid w:val="004809EB"/>
    <w:rsid w:val="00480F13"/>
    <w:rsid w:val="00480FC0"/>
    <w:rsid w:val="00481A96"/>
    <w:rsid w:val="00481E08"/>
    <w:rsid w:val="004824C2"/>
    <w:rsid w:val="00482A1B"/>
    <w:rsid w:val="00483112"/>
    <w:rsid w:val="00483A76"/>
    <w:rsid w:val="00484045"/>
    <w:rsid w:val="004842D5"/>
    <w:rsid w:val="004843BE"/>
    <w:rsid w:val="004850C6"/>
    <w:rsid w:val="00485168"/>
    <w:rsid w:val="00485B53"/>
    <w:rsid w:val="004862F0"/>
    <w:rsid w:val="00486398"/>
    <w:rsid w:val="004864E1"/>
    <w:rsid w:val="004874E7"/>
    <w:rsid w:val="0048755A"/>
    <w:rsid w:val="00487A86"/>
    <w:rsid w:val="00487A8C"/>
    <w:rsid w:val="00487D7B"/>
    <w:rsid w:val="00490534"/>
    <w:rsid w:val="00490643"/>
    <w:rsid w:val="004908C7"/>
    <w:rsid w:val="00490FCF"/>
    <w:rsid w:val="00491D33"/>
    <w:rsid w:val="00492121"/>
    <w:rsid w:val="004924CB"/>
    <w:rsid w:val="00492CA1"/>
    <w:rsid w:val="00492F82"/>
    <w:rsid w:val="00493264"/>
    <w:rsid w:val="00493CF1"/>
    <w:rsid w:val="00493F74"/>
    <w:rsid w:val="00494A2B"/>
    <w:rsid w:val="00494C36"/>
    <w:rsid w:val="00495508"/>
    <w:rsid w:val="00495557"/>
    <w:rsid w:val="0049586E"/>
    <w:rsid w:val="00495885"/>
    <w:rsid w:val="00495950"/>
    <w:rsid w:val="004963D6"/>
    <w:rsid w:val="00496E99"/>
    <w:rsid w:val="0049774A"/>
    <w:rsid w:val="00497AB8"/>
    <w:rsid w:val="004A019D"/>
    <w:rsid w:val="004A2533"/>
    <w:rsid w:val="004A2BDF"/>
    <w:rsid w:val="004A3B45"/>
    <w:rsid w:val="004A3C0B"/>
    <w:rsid w:val="004A4335"/>
    <w:rsid w:val="004A4839"/>
    <w:rsid w:val="004A59AF"/>
    <w:rsid w:val="004A59CF"/>
    <w:rsid w:val="004A5DCE"/>
    <w:rsid w:val="004A609B"/>
    <w:rsid w:val="004A618A"/>
    <w:rsid w:val="004A620A"/>
    <w:rsid w:val="004A7221"/>
    <w:rsid w:val="004A79F1"/>
    <w:rsid w:val="004A7F97"/>
    <w:rsid w:val="004B010F"/>
    <w:rsid w:val="004B0A4D"/>
    <w:rsid w:val="004B1D6C"/>
    <w:rsid w:val="004B35AB"/>
    <w:rsid w:val="004B36A8"/>
    <w:rsid w:val="004B38A7"/>
    <w:rsid w:val="004B3D08"/>
    <w:rsid w:val="004B44E5"/>
    <w:rsid w:val="004B55E0"/>
    <w:rsid w:val="004B5A0A"/>
    <w:rsid w:val="004B5A88"/>
    <w:rsid w:val="004B5AAE"/>
    <w:rsid w:val="004B6323"/>
    <w:rsid w:val="004B642B"/>
    <w:rsid w:val="004B646A"/>
    <w:rsid w:val="004B7234"/>
    <w:rsid w:val="004B7265"/>
    <w:rsid w:val="004B79CE"/>
    <w:rsid w:val="004C1411"/>
    <w:rsid w:val="004C16EE"/>
    <w:rsid w:val="004C17AC"/>
    <w:rsid w:val="004C19C5"/>
    <w:rsid w:val="004C1C5B"/>
    <w:rsid w:val="004C1E14"/>
    <w:rsid w:val="004C255D"/>
    <w:rsid w:val="004C292B"/>
    <w:rsid w:val="004C47C0"/>
    <w:rsid w:val="004C4813"/>
    <w:rsid w:val="004C4865"/>
    <w:rsid w:val="004C549F"/>
    <w:rsid w:val="004C6878"/>
    <w:rsid w:val="004C6B27"/>
    <w:rsid w:val="004C6EBD"/>
    <w:rsid w:val="004C7863"/>
    <w:rsid w:val="004D0524"/>
    <w:rsid w:val="004D0B4B"/>
    <w:rsid w:val="004D11C5"/>
    <w:rsid w:val="004D11CC"/>
    <w:rsid w:val="004D126B"/>
    <w:rsid w:val="004D1429"/>
    <w:rsid w:val="004D1548"/>
    <w:rsid w:val="004D165F"/>
    <w:rsid w:val="004D22B9"/>
    <w:rsid w:val="004D300F"/>
    <w:rsid w:val="004D302E"/>
    <w:rsid w:val="004D38C2"/>
    <w:rsid w:val="004D39ED"/>
    <w:rsid w:val="004D3BEA"/>
    <w:rsid w:val="004D4675"/>
    <w:rsid w:val="004D4A35"/>
    <w:rsid w:val="004D4FAD"/>
    <w:rsid w:val="004D60C3"/>
    <w:rsid w:val="004D6213"/>
    <w:rsid w:val="004D65DF"/>
    <w:rsid w:val="004D69E9"/>
    <w:rsid w:val="004D6C0B"/>
    <w:rsid w:val="004D73C0"/>
    <w:rsid w:val="004D73F2"/>
    <w:rsid w:val="004D7826"/>
    <w:rsid w:val="004D7827"/>
    <w:rsid w:val="004D7D2B"/>
    <w:rsid w:val="004D7E39"/>
    <w:rsid w:val="004E0452"/>
    <w:rsid w:val="004E063A"/>
    <w:rsid w:val="004E1B08"/>
    <w:rsid w:val="004E1E8F"/>
    <w:rsid w:val="004E3525"/>
    <w:rsid w:val="004E3577"/>
    <w:rsid w:val="004E35FB"/>
    <w:rsid w:val="004E3A9A"/>
    <w:rsid w:val="004E43B0"/>
    <w:rsid w:val="004E4591"/>
    <w:rsid w:val="004E4A9C"/>
    <w:rsid w:val="004E5876"/>
    <w:rsid w:val="004E5944"/>
    <w:rsid w:val="004E5A09"/>
    <w:rsid w:val="004E6575"/>
    <w:rsid w:val="004E7316"/>
    <w:rsid w:val="004F0693"/>
    <w:rsid w:val="004F0B44"/>
    <w:rsid w:val="004F166C"/>
    <w:rsid w:val="004F1F0F"/>
    <w:rsid w:val="004F25FB"/>
    <w:rsid w:val="004F2A79"/>
    <w:rsid w:val="004F2CFE"/>
    <w:rsid w:val="004F3FAC"/>
    <w:rsid w:val="004F4D2E"/>
    <w:rsid w:val="004F5191"/>
    <w:rsid w:val="004F5780"/>
    <w:rsid w:val="004F5E99"/>
    <w:rsid w:val="004F6A79"/>
    <w:rsid w:val="004F6B40"/>
    <w:rsid w:val="004F6E2F"/>
    <w:rsid w:val="00500603"/>
    <w:rsid w:val="00501B29"/>
    <w:rsid w:val="00501B51"/>
    <w:rsid w:val="00501C14"/>
    <w:rsid w:val="005020A5"/>
    <w:rsid w:val="005030FA"/>
    <w:rsid w:val="005032D5"/>
    <w:rsid w:val="00503E92"/>
    <w:rsid w:val="00504222"/>
    <w:rsid w:val="0050426A"/>
    <w:rsid w:val="0050477E"/>
    <w:rsid w:val="005056EB"/>
    <w:rsid w:val="005058B5"/>
    <w:rsid w:val="00505CEC"/>
    <w:rsid w:val="0050616B"/>
    <w:rsid w:val="00506C83"/>
    <w:rsid w:val="00507572"/>
    <w:rsid w:val="0050790B"/>
    <w:rsid w:val="00507F31"/>
    <w:rsid w:val="005109E0"/>
    <w:rsid w:val="00510D1F"/>
    <w:rsid w:val="005112F9"/>
    <w:rsid w:val="005114BF"/>
    <w:rsid w:val="00511ABE"/>
    <w:rsid w:val="00511B78"/>
    <w:rsid w:val="00511F8B"/>
    <w:rsid w:val="00511F94"/>
    <w:rsid w:val="005126FB"/>
    <w:rsid w:val="00512B79"/>
    <w:rsid w:val="00512E5B"/>
    <w:rsid w:val="0051374D"/>
    <w:rsid w:val="005137B7"/>
    <w:rsid w:val="00514B37"/>
    <w:rsid w:val="00514D1D"/>
    <w:rsid w:val="00514D29"/>
    <w:rsid w:val="005158DA"/>
    <w:rsid w:val="00515C44"/>
    <w:rsid w:val="00516141"/>
    <w:rsid w:val="0051632C"/>
    <w:rsid w:val="0051671C"/>
    <w:rsid w:val="00516CF2"/>
    <w:rsid w:val="00516EF7"/>
    <w:rsid w:val="0051780A"/>
    <w:rsid w:val="00517F7D"/>
    <w:rsid w:val="005205AE"/>
    <w:rsid w:val="0052083E"/>
    <w:rsid w:val="00521201"/>
    <w:rsid w:val="005212E8"/>
    <w:rsid w:val="00522620"/>
    <w:rsid w:val="0052262D"/>
    <w:rsid w:val="00522731"/>
    <w:rsid w:val="005229F6"/>
    <w:rsid w:val="00522CD6"/>
    <w:rsid w:val="00523D78"/>
    <w:rsid w:val="00523F20"/>
    <w:rsid w:val="005242CA"/>
    <w:rsid w:val="00524A6B"/>
    <w:rsid w:val="005255C6"/>
    <w:rsid w:val="00530521"/>
    <w:rsid w:val="00530770"/>
    <w:rsid w:val="00532262"/>
    <w:rsid w:val="00532299"/>
    <w:rsid w:val="00532550"/>
    <w:rsid w:val="00532EE5"/>
    <w:rsid w:val="00533401"/>
    <w:rsid w:val="005339C8"/>
    <w:rsid w:val="00533F41"/>
    <w:rsid w:val="00534427"/>
    <w:rsid w:val="0053497E"/>
    <w:rsid w:val="005350EB"/>
    <w:rsid w:val="005354C0"/>
    <w:rsid w:val="00535841"/>
    <w:rsid w:val="00535945"/>
    <w:rsid w:val="00535EFF"/>
    <w:rsid w:val="00537258"/>
    <w:rsid w:val="00537363"/>
    <w:rsid w:val="00537728"/>
    <w:rsid w:val="00540975"/>
    <w:rsid w:val="00541465"/>
    <w:rsid w:val="00542152"/>
    <w:rsid w:val="00542706"/>
    <w:rsid w:val="005428A3"/>
    <w:rsid w:val="00542EEA"/>
    <w:rsid w:val="00542F08"/>
    <w:rsid w:val="0054315A"/>
    <w:rsid w:val="0054374D"/>
    <w:rsid w:val="005439C2"/>
    <w:rsid w:val="00544C84"/>
    <w:rsid w:val="005453AF"/>
    <w:rsid w:val="0054649E"/>
    <w:rsid w:val="005479EE"/>
    <w:rsid w:val="00547C8D"/>
    <w:rsid w:val="0055004B"/>
    <w:rsid w:val="00550A23"/>
    <w:rsid w:val="00550A3E"/>
    <w:rsid w:val="00550FEA"/>
    <w:rsid w:val="0055135F"/>
    <w:rsid w:val="0055189A"/>
    <w:rsid w:val="005518F1"/>
    <w:rsid w:val="00551D3D"/>
    <w:rsid w:val="0055209F"/>
    <w:rsid w:val="005522BE"/>
    <w:rsid w:val="005522CA"/>
    <w:rsid w:val="005527C1"/>
    <w:rsid w:val="0055299A"/>
    <w:rsid w:val="00552A94"/>
    <w:rsid w:val="00553110"/>
    <w:rsid w:val="00553363"/>
    <w:rsid w:val="00553709"/>
    <w:rsid w:val="00553816"/>
    <w:rsid w:val="0055382D"/>
    <w:rsid w:val="00554FC6"/>
    <w:rsid w:val="005550E8"/>
    <w:rsid w:val="005553D9"/>
    <w:rsid w:val="00555AFC"/>
    <w:rsid w:val="0055609F"/>
    <w:rsid w:val="0055614C"/>
    <w:rsid w:val="005561A3"/>
    <w:rsid w:val="0055642B"/>
    <w:rsid w:val="00556737"/>
    <w:rsid w:val="00556EBF"/>
    <w:rsid w:val="00557C05"/>
    <w:rsid w:val="00557CE0"/>
    <w:rsid w:val="00557ED0"/>
    <w:rsid w:val="00560310"/>
    <w:rsid w:val="00560CDE"/>
    <w:rsid w:val="00560DBB"/>
    <w:rsid w:val="005610FD"/>
    <w:rsid w:val="0056188B"/>
    <w:rsid w:val="00562238"/>
    <w:rsid w:val="005624FE"/>
    <w:rsid w:val="005626E1"/>
    <w:rsid w:val="00562893"/>
    <w:rsid w:val="0056313A"/>
    <w:rsid w:val="005631B0"/>
    <w:rsid w:val="00563486"/>
    <w:rsid w:val="005647A1"/>
    <w:rsid w:val="005647BF"/>
    <w:rsid w:val="00564EE5"/>
    <w:rsid w:val="00565111"/>
    <w:rsid w:val="005654C6"/>
    <w:rsid w:val="00565E74"/>
    <w:rsid w:val="0056649C"/>
    <w:rsid w:val="00566684"/>
    <w:rsid w:val="00566B7C"/>
    <w:rsid w:val="00567702"/>
    <w:rsid w:val="005677E2"/>
    <w:rsid w:val="00567F9C"/>
    <w:rsid w:val="00570E80"/>
    <w:rsid w:val="005711BE"/>
    <w:rsid w:val="005732E8"/>
    <w:rsid w:val="005737ED"/>
    <w:rsid w:val="005737F7"/>
    <w:rsid w:val="00574141"/>
    <w:rsid w:val="005742A4"/>
    <w:rsid w:val="00574488"/>
    <w:rsid w:val="00574B64"/>
    <w:rsid w:val="00574E35"/>
    <w:rsid w:val="005756F4"/>
    <w:rsid w:val="00575D21"/>
    <w:rsid w:val="005768D4"/>
    <w:rsid w:val="00576CA1"/>
    <w:rsid w:val="00577860"/>
    <w:rsid w:val="00577A8E"/>
    <w:rsid w:val="005804E8"/>
    <w:rsid w:val="00580A50"/>
    <w:rsid w:val="00580DC5"/>
    <w:rsid w:val="005810D2"/>
    <w:rsid w:val="0058113A"/>
    <w:rsid w:val="0058196A"/>
    <w:rsid w:val="00581C28"/>
    <w:rsid w:val="00582989"/>
    <w:rsid w:val="0058452D"/>
    <w:rsid w:val="005848F3"/>
    <w:rsid w:val="00584D1A"/>
    <w:rsid w:val="00585C8C"/>
    <w:rsid w:val="00586825"/>
    <w:rsid w:val="005903ED"/>
    <w:rsid w:val="00590B37"/>
    <w:rsid w:val="00590B6E"/>
    <w:rsid w:val="00590FD0"/>
    <w:rsid w:val="005911D2"/>
    <w:rsid w:val="00592866"/>
    <w:rsid w:val="005933B6"/>
    <w:rsid w:val="0059392C"/>
    <w:rsid w:val="00594610"/>
    <w:rsid w:val="00594826"/>
    <w:rsid w:val="00595D4D"/>
    <w:rsid w:val="005964DE"/>
    <w:rsid w:val="00597A2C"/>
    <w:rsid w:val="005A008B"/>
    <w:rsid w:val="005A0688"/>
    <w:rsid w:val="005A0EAB"/>
    <w:rsid w:val="005A1289"/>
    <w:rsid w:val="005A13B6"/>
    <w:rsid w:val="005A19DC"/>
    <w:rsid w:val="005A278F"/>
    <w:rsid w:val="005A2CB5"/>
    <w:rsid w:val="005A30A2"/>
    <w:rsid w:val="005A3787"/>
    <w:rsid w:val="005A44DF"/>
    <w:rsid w:val="005A4794"/>
    <w:rsid w:val="005A5BCB"/>
    <w:rsid w:val="005A6EFB"/>
    <w:rsid w:val="005A799F"/>
    <w:rsid w:val="005B0062"/>
    <w:rsid w:val="005B0BB0"/>
    <w:rsid w:val="005B11AA"/>
    <w:rsid w:val="005B186E"/>
    <w:rsid w:val="005B1906"/>
    <w:rsid w:val="005B35AA"/>
    <w:rsid w:val="005B3AB1"/>
    <w:rsid w:val="005B3B7E"/>
    <w:rsid w:val="005B3E4A"/>
    <w:rsid w:val="005B3E9A"/>
    <w:rsid w:val="005B41FA"/>
    <w:rsid w:val="005B4211"/>
    <w:rsid w:val="005B4CA2"/>
    <w:rsid w:val="005B4CC7"/>
    <w:rsid w:val="005B573C"/>
    <w:rsid w:val="005B60F9"/>
    <w:rsid w:val="005B66E4"/>
    <w:rsid w:val="005B781E"/>
    <w:rsid w:val="005B7846"/>
    <w:rsid w:val="005B7E75"/>
    <w:rsid w:val="005C077A"/>
    <w:rsid w:val="005C0B20"/>
    <w:rsid w:val="005C0E4D"/>
    <w:rsid w:val="005C14A9"/>
    <w:rsid w:val="005C14B4"/>
    <w:rsid w:val="005C2017"/>
    <w:rsid w:val="005C26BF"/>
    <w:rsid w:val="005C3F72"/>
    <w:rsid w:val="005C4C2B"/>
    <w:rsid w:val="005C4DBB"/>
    <w:rsid w:val="005C569E"/>
    <w:rsid w:val="005C5739"/>
    <w:rsid w:val="005C5B2D"/>
    <w:rsid w:val="005C5B87"/>
    <w:rsid w:val="005C5D9E"/>
    <w:rsid w:val="005C5DE9"/>
    <w:rsid w:val="005C5F4F"/>
    <w:rsid w:val="005C6743"/>
    <w:rsid w:val="005C6BE6"/>
    <w:rsid w:val="005C6DFF"/>
    <w:rsid w:val="005C710A"/>
    <w:rsid w:val="005C7CAC"/>
    <w:rsid w:val="005D0BC5"/>
    <w:rsid w:val="005D15E5"/>
    <w:rsid w:val="005D1695"/>
    <w:rsid w:val="005D1AA3"/>
    <w:rsid w:val="005D2061"/>
    <w:rsid w:val="005D2838"/>
    <w:rsid w:val="005D2840"/>
    <w:rsid w:val="005D2E56"/>
    <w:rsid w:val="005D417A"/>
    <w:rsid w:val="005D46E8"/>
    <w:rsid w:val="005D499F"/>
    <w:rsid w:val="005D5B88"/>
    <w:rsid w:val="005D5EE5"/>
    <w:rsid w:val="005D64B7"/>
    <w:rsid w:val="005D6A3D"/>
    <w:rsid w:val="005D6A81"/>
    <w:rsid w:val="005D7E56"/>
    <w:rsid w:val="005E07F5"/>
    <w:rsid w:val="005E1E0B"/>
    <w:rsid w:val="005E1EC3"/>
    <w:rsid w:val="005E2438"/>
    <w:rsid w:val="005E2465"/>
    <w:rsid w:val="005E3333"/>
    <w:rsid w:val="005E336D"/>
    <w:rsid w:val="005E34E7"/>
    <w:rsid w:val="005E377E"/>
    <w:rsid w:val="005E38F2"/>
    <w:rsid w:val="005E3A71"/>
    <w:rsid w:val="005E4697"/>
    <w:rsid w:val="005E4C85"/>
    <w:rsid w:val="005E4FAA"/>
    <w:rsid w:val="005E50D7"/>
    <w:rsid w:val="005E5C1C"/>
    <w:rsid w:val="005E5D07"/>
    <w:rsid w:val="005E690E"/>
    <w:rsid w:val="005E6BE4"/>
    <w:rsid w:val="005E7378"/>
    <w:rsid w:val="005E7952"/>
    <w:rsid w:val="005E7CF0"/>
    <w:rsid w:val="005E7F9C"/>
    <w:rsid w:val="005F0411"/>
    <w:rsid w:val="005F047F"/>
    <w:rsid w:val="005F0FC8"/>
    <w:rsid w:val="005F0FD7"/>
    <w:rsid w:val="005F1B5B"/>
    <w:rsid w:val="005F31AE"/>
    <w:rsid w:val="005F3C26"/>
    <w:rsid w:val="005F476A"/>
    <w:rsid w:val="005F478D"/>
    <w:rsid w:val="005F4A48"/>
    <w:rsid w:val="005F5112"/>
    <w:rsid w:val="005F5B84"/>
    <w:rsid w:val="005F5CC9"/>
    <w:rsid w:val="005F60FF"/>
    <w:rsid w:val="005F7AB9"/>
    <w:rsid w:val="00600298"/>
    <w:rsid w:val="006004CA"/>
    <w:rsid w:val="00600F2B"/>
    <w:rsid w:val="0060124D"/>
    <w:rsid w:val="00601426"/>
    <w:rsid w:val="006014E1"/>
    <w:rsid w:val="00601D5F"/>
    <w:rsid w:val="00601E07"/>
    <w:rsid w:val="00602512"/>
    <w:rsid w:val="00603354"/>
    <w:rsid w:val="00603EC3"/>
    <w:rsid w:val="00604F52"/>
    <w:rsid w:val="0060626A"/>
    <w:rsid w:val="00606443"/>
    <w:rsid w:val="00606621"/>
    <w:rsid w:val="0060713D"/>
    <w:rsid w:val="0060740D"/>
    <w:rsid w:val="00607D38"/>
    <w:rsid w:val="0061023B"/>
    <w:rsid w:val="006105DD"/>
    <w:rsid w:val="00610B2C"/>
    <w:rsid w:val="00611116"/>
    <w:rsid w:val="00611585"/>
    <w:rsid w:val="00611B0D"/>
    <w:rsid w:val="006120CE"/>
    <w:rsid w:val="0061249B"/>
    <w:rsid w:val="00613683"/>
    <w:rsid w:val="006138DB"/>
    <w:rsid w:val="006140AA"/>
    <w:rsid w:val="00614994"/>
    <w:rsid w:val="006158FA"/>
    <w:rsid w:val="00615C82"/>
    <w:rsid w:val="00615D60"/>
    <w:rsid w:val="00616244"/>
    <w:rsid w:val="00616323"/>
    <w:rsid w:val="00616893"/>
    <w:rsid w:val="00616972"/>
    <w:rsid w:val="006171E0"/>
    <w:rsid w:val="00617346"/>
    <w:rsid w:val="00617B6D"/>
    <w:rsid w:val="00617F1D"/>
    <w:rsid w:val="00620212"/>
    <w:rsid w:val="00621510"/>
    <w:rsid w:val="006215FF"/>
    <w:rsid w:val="00621E22"/>
    <w:rsid w:val="006221D9"/>
    <w:rsid w:val="006229F5"/>
    <w:rsid w:val="00622E45"/>
    <w:rsid w:val="00624B83"/>
    <w:rsid w:val="00624CAA"/>
    <w:rsid w:val="00625032"/>
    <w:rsid w:val="006254D6"/>
    <w:rsid w:val="0062584C"/>
    <w:rsid w:val="00625A5A"/>
    <w:rsid w:val="00625C28"/>
    <w:rsid w:val="006265CE"/>
    <w:rsid w:val="00626F45"/>
    <w:rsid w:val="00627E7A"/>
    <w:rsid w:val="00630057"/>
    <w:rsid w:val="0063012A"/>
    <w:rsid w:val="00630BA5"/>
    <w:rsid w:val="00632673"/>
    <w:rsid w:val="00632B82"/>
    <w:rsid w:val="00632F99"/>
    <w:rsid w:val="0063331D"/>
    <w:rsid w:val="0063353F"/>
    <w:rsid w:val="006335A0"/>
    <w:rsid w:val="0063427C"/>
    <w:rsid w:val="006347B1"/>
    <w:rsid w:val="00635234"/>
    <w:rsid w:val="006354D9"/>
    <w:rsid w:val="006359D6"/>
    <w:rsid w:val="00635A5A"/>
    <w:rsid w:val="00635F74"/>
    <w:rsid w:val="006361ED"/>
    <w:rsid w:val="006362F2"/>
    <w:rsid w:val="006365D1"/>
    <w:rsid w:val="00636CBF"/>
    <w:rsid w:val="00637934"/>
    <w:rsid w:val="00640290"/>
    <w:rsid w:val="00640CC3"/>
    <w:rsid w:val="00641B4F"/>
    <w:rsid w:val="00642A40"/>
    <w:rsid w:val="00642AE2"/>
    <w:rsid w:val="00643BA6"/>
    <w:rsid w:val="00643BEF"/>
    <w:rsid w:val="00643F22"/>
    <w:rsid w:val="00643FAB"/>
    <w:rsid w:val="0064447E"/>
    <w:rsid w:val="00644C7D"/>
    <w:rsid w:val="00644DB9"/>
    <w:rsid w:val="00644F01"/>
    <w:rsid w:val="00644F28"/>
    <w:rsid w:val="0064589A"/>
    <w:rsid w:val="00646A8B"/>
    <w:rsid w:val="00646D38"/>
    <w:rsid w:val="0064735A"/>
    <w:rsid w:val="00647EC8"/>
    <w:rsid w:val="0065151C"/>
    <w:rsid w:val="006530C7"/>
    <w:rsid w:val="00653CD2"/>
    <w:rsid w:val="00654796"/>
    <w:rsid w:val="00654B90"/>
    <w:rsid w:val="00654F20"/>
    <w:rsid w:val="00655083"/>
    <w:rsid w:val="006563A0"/>
    <w:rsid w:val="00656610"/>
    <w:rsid w:val="0065674E"/>
    <w:rsid w:val="006568D6"/>
    <w:rsid w:val="00656A85"/>
    <w:rsid w:val="00656F43"/>
    <w:rsid w:val="006607EA"/>
    <w:rsid w:val="00660CFA"/>
    <w:rsid w:val="00662069"/>
    <w:rsid w:val="00662E9F"/>
    <w:rsid w:val="0066358B"/>
    <w:rsid w:val="00663636"/>
    <w:rsid w:val="00663D78"/>
    <w:rsid w:val="006646EC"/>
    <w:rsid w:val="00664D89"/>
    <w:rsid w:val="006656F2"/>
    <w:rsid w:val="00665754"/>
    <w:rsid w:val="00665797"/>
    <w:rsid w:val="00665DA8"/>
    <w:rsid w:val="00665EAC"/>
    <w:rsid w:val="00666AFB"/>
    <w:rsid w:val="006670E5"/>
    <w:rsid w:val="00667458"/>
    <w:rsid w:val="00667CA7"/>
    <w:rsid w:val="00667FEA"/>
    <w:rsid w:val="00671698"/>
    <w:rsid w:val="00671BCA"/>
    <w:rsid w:val="00672B6A"/>
    <w:rsid w:val="00672EFE"/>
    <w:rsid w:val="00673A12"/>
    <w:rsid w:val="00673BE4"/>
    <w:rsid w:val="00673BE8"/>
    <w:rsid w:val="00673DB8"/>
    <w:rsid w:val="00674190"/>
    <w:rsid w:val="00674680"/>
    <w:rsid w:val="00674E31"/>
    <w:rsid w:val="006760E5"/>
    <w:rsid w:val="00676FE6"/>
    <w:rsid w:val="00677353"/>
    <w:rsid w:val="0067787F"/>
    <w:rsid w:val="00677E6D"/>
    <w:rsid w:val="00680109"/>
    <w:rsid w:val="006802B3"/>
    <w:rsid w:val="006804F8"/>
    <w:rsid w:val="006813A9"/>
    <w:rsid w:val="00681513"/>
    <w:rsid w:val="006819EF"/>
    <w:rsid w:val="00681D4B"/>
    <w:rsid w:val="0068205D"/>
    <w:rsid w:val="00682571"/>
    <w:rsid w:val="00682BE1"/>
    <w:rsid w:val="00682CB1"/>
    <w:rsid w:val="0068303B"/>
    <w:rsid w:val="00683B05"/>
    <w:rsid w:val="00683E94"/>
    <w:rsid w:val="00683FAF"/>
    <w:rsid w:val="00684231"/>
    <w:rsid w:val="00684820"/>
    <w:rsid w:val="0068486D"/>
    <w:rsid w:val="0068489B"/>
    <w:rsid w:val="00684BAC"/>
    <w:rsid w:val="00684F7A"/>
    <w:rsid w:val="00685A4E"/>
    <w:rsid w:val="00686922"/>
    <w:rsid w:val="00687982"/>
    <w:rsid w:val="00687AC1"/>
    <w:rsid w:val="00687B63"/>
    <w:rsid w:val="006913C2"/>
    <w:rsid w:val="0069177C"/>
    <w:rsid w:val="00691C77"/>
    <w:rsid w:val="00692277"/>
    <w:rsid w:val="00693F58"/>
    <w:rsid w:val="00694DD1"/>
    <w:rsid w:val="00694E9D"/>
    <w:rsid w:val="00696D47"/>
    <w:rsid w:val="006A01E7"/>
    <w:rsid w:val="006A1681"/>
    <w:rsid w:val="006A1AAB"/>
    <w:rsid w:val="006A20A0"/>
    <w:rsid w:val="006A2865"/>
    <w:rsid w:val="006A28B4"/>
    <w:rsid w:val="006A2D5D"/>
    <w:rsid w:val="006A3127"/>
    <w:rsid w:val="006A36E9"/>
    <w:rsid w:val="006A3705"/>
    <w:rsid w:val="006A4408"/>
    <w:rsid w:val="006A53DD"/>
    <w:rsid w:val="006A55C4"/>
    <w:rsid w:val="006A642A"/>
    <w:rsid w:val="006A66B1"/>
    <w:rsid w:val="006A73C0"/>
    <w:rsid w:val="006A773E"/>
    <w:rsid w:val="006A7940"/>
    <w:rsid w:val="006A7A5F"/>
    <w:rsid w:val="006A7AC9"/>
    <w:rsid w:val="006B0261"/>
    <w:rsid w:val="006B0558"/>
    <w:rsid w:val="006B0626"/>
    <w:rsid w:val="006B06BB"/>
    <w:rsid w:val="006B0739"/>
    <w:rsid w:val="006B10D9"/>
    <w:rsid w:val="006B11B2"/>
    <w:rsid w:val="006B1903"/>
    <w:rsid w:val="006B1976"/>
    <w:rsid w:val="006B1A9A"/>
    <w:rsid w:val="006B1F0D"/>
    <w:rsid w:val="006B204F"/>
    <w:rsid w:val="006B24C3"/>
    <w:rsid w:val="006B2549"/>
    <w:rsid w:val="006B2C60"/>
    <w:rsid w:val="006B2D18"/>
    <w:rsid w:val="006B319F"/>
    <w:rsid w:val="006B3705"/>
    <w:rsid w:val="006B38BF"/>
    <w:rsid w:val="006B401D"/>
    <w:rsid w:val="006B4663"/>
    <w:rsid w:val="006B4F45"/>
    <w:rsid w:val="006B59D1"/>
    <w:rsid w:val="006B5A7D"/>
    <w:rsid w:val="006B6036"/>
    <w:rsid w:val="006B76AA"/>
    <w:rsid w:val="006B7BD6"/>
    <w:rsid w:val="006C02BC"/>
    <w:rsid w:val="006C043E"/>
    <w:rsid w:val="006C083C"/>
    <w:rsid w:val="006C12DA"/>
    <w:rsid w:val="006C1518"/>
    <w:rsid w:val="006C1A65"/>
    <w:rsid w:val="006C1D21"/>
    <w:rsid w:val="006C1F64"/>
    <w:rsid w:val="006C238A"/>
    <w:rsid w:val="006C23C1"/>
    <w:rsid w:val="006C2405"/>
    <w:rsid w:val="006C2F0A"/>
    <w:rsid w:val="006C3215"/>
    <w:rsid w:val="006C3AE4"/>
    <w:rsid w:val="006C4218"/>
    <w:rsid w:val="006C476B"/>
    <w:rsid w:val="006C4F04"/>
    <w:rsid w:val="006C560A"/>
    <w:rsid w:val="006C5A17"/>
    <w:rsid w:val="006C6363"/>
    <w:rsid w:val="006C6D06"/>
    <w:rsid w:val="006C727D"/>
    <w:rsid w:val="006C72A2"/>
    <w:rsid w:val="006C74ED"/>
    <w:rsid w:val="006C78A3"/>
    <w:rsid w:val="006D0366"/>
    <w:rsid w:val="006D096A"/>
    <w:rsid w:val="006D0E44"/>
    <w:rsid w:val="006D12E9"/>
    <w:rsid w:val="006D1DA9"/>
    <w:rsid w:val="006D1F96"/>
    <w:rsid w:val="006D3975"/>
    <w:rsid w:val="006D3CF8"/>
    <w:rsid w:val="006D4080"/>
    <w:rsid w:val="006D532A"/>
    <w:rsid w:val="006D5DB0"/>
    <w:rsid w:val="006D6F34"/>
    <w:rsid w:val="006D70C8"/>
    <w:rsid w:val="006D7524"/>
    <w:rsid w:val="006D7705"/>
    <w:rsid w:val="006D7BA6"/>
    <w:rsid w:val="006D7BB8"/>
    <w:rsid w:val="006E0477"/>
    <w:rsid w:val="006E1490"/>
    <w:rsid w:val="006E2A80"/>
    <w:rsid w:val="006E2C5A"/>
    <w:rsid w:val="006E330D"/>
    <w:rsid w:val="006E3629"/>
    <w:rsid w:val="006E447D"/>
    <w:rsid w:val="006E4CCA"/>
    <w:rsid w:val="006E4DC2"/>
    <w:rsid w:val="006E4F1E"/>
    <w:rsid w:val="006E55AB"/>
    <w:rsid w:val="006E5FA9"/>
    <w:rsid w:val="006E65EC"/>
    <w:rsid w:val="006E6E06"/>
    <w:rsid w:val="006E6E1F"/>
    <w:rsid w:val="006E72E8"/>
    <w:rsid w:val="006E734C"/>
    <w:rsid w:val="006E7ACE"/>
    <w:rsid w:val="006F01DE"/>
    <w:rsid w:val="006F0A7F"/>
    <w:rsid w:val="006F0ADE"/>
    <w:rsid w:val="006F2097"/>
    <w:rsid w:val="006F2273"/>
    <w:rsid w:val="006F24A0"/>
    <w:rsid w:val="006F2853"/>
    <w:rsid w:val="006F2933"/>
    <w:rsid w:val="006F484A"/>
    <w:rsid w:val="006F4931"/>
    <w:rsid w:val="006F4CB2"/>
    <w:rsid w:val="006F5641"/>
    <w:rsid w:val="006F5AD6"/>
    <w:rsid w:val="006F5D48"/>
    <w:rsid w:val="006F5F7C"/>
    <w:rsid w:val="006F6B67"/>
    <w:rsid w:val="006F6E12"/>
    <w:rsid w:val="006F77C2"/>
    <w:rsid w:val="006F7B4C"/>
    <w:rsid w:val="006F7C3F"/>
    <w:rsid w:val="00701761"/>
    <w:rsid w:val="00701DD8"/>
    <w:rsid w:val="007023CA"/>
    <w:rsid w:val="007024FC"/>
    <w:rsid w:val="0070262F"/>
    <w:rsid w:val="00702CCA"/>
    <w:rsid w:val="00703825"/>
    <w:rsid w:val="007038B1"/>
    <w:rsid w:val="007043E4"/>
    <w:rsid w:val="0070467C"/>
    <w:rsid w:val="00704EAA"/>
    <w:rsid w:val="0070541E"/>
    <w:rsid w:val="00705E21"/>
    <w:rsid w:val="00705F87"/>
    <w:rsid w:val="00706BF5"/>
    <w:rsid w:val="00706DF9"/>
    <w:rsid w:val="007076AE"/>
    <w:rsid w:val="00710B6E"/>
    <w:rsid w:val="00711711"/>
    <w:rsid w:val="00711C95"/>
    <w:rsid w:val="0071221B"/>
    <w:rsid w:val="007125AA"/>
    <w:rsid w:val="00712601"/>
    <w:rsid w:val="0071430D"/>
    <w:rsid w:val="00714D8A"/>
    <w:rsid w:val="00715638"/>
    <w:rsid w:val="00715B08"/>
    <w:rsid w:val="00717720"/>
    <w:rsid w:val="007178E6"/>
    <w:rsid w:val="007202B1"/>
    <w:rsid w:val="00720E54"/>
    <w:rsid w:val="00721CFE"/>
    <w:rsid w:val="00721E94"/>
    <w:rsid w:val="0072293E"/>
    <w:rsid w:val="00722E54"/>
    <w:rsid w:val="007234EF"/>
    <w:rsid w:val="007235A5"/>
    <w:rsid w:val="00723636"/>
    <w:rsid w:val="00723A16"/>
    <w:rsid w:val="00724066"/>
    <w:rsid w:val="007249A9"/>
    <w:rsid w:val="00724F9D"/>
    <w:rsid w:val="0072523C"/>
    <w:rsid w:val="0072559F"/>
    <w:rsid w:val="00725883"/>
    <w:rsid w:val="007262B2"/>
    <w:rsid w:val="00726970"/>
    <w:rsid w:val="007269AC"/>
    <w:rsid w:val="00726B3F"/>
    <w:rsid w:val="00726CE0"/>
    <w:rsid w:val="00726FE8"/>
    <w:rsid w:val="00727A6F"/>
    <w:rsid w:val="00727DB2"/>
    <w:rsid w:val="0073109E"/>
    <w:rsid w:val="00731AC9"/>
    <w:rsid w:val="00731E34"/>
    <w:rsid w:val="00732004"/>
    <w:rsid w:val="00732650"/>
    <w:rsid w:val="00732CFC"/>
    <w:rsid w:val="007330FE"/>
    <w:rsid w:val="0073334A"/>
    <w:rsid w:val="00733E97"/>
    <w:rsid w:val="007342F0"/>
    <w:rsid w:val="007345AD"/>
    <w:rsid w:val="007348D1"/>
    <w:rsid w:val="00734E76"/>
    <w:rsid w:val="0073521B"/>
    <w:rsid w:val="00735856"/>
    <w:rsid w:val="007363B3"/>
    <w:rsid w:val="00736660"/>
    <w:rsid w:val="00737152"/>
    <w:rsid w:val="00737B71"/>
    <w:rsid w:val="007400A3"/>
    <w:rsid w:val="00740380"/>
    <w:rsid w:val="007403C1"/>
    <w:rsid w:val="00740F33"/>
    <w:rsid w:val="007411E2"/>
    <w:rsid w:val="00741566"/>
    <w:rsid w:val="007422B0"/>
    <w:rsid w:val="00742813"/>
    <w:rsid w:val="007432A9"/>
    <w:rsid w:val="00743E96"/>
    <w:rsid w:val="00744016"/>
    <w:rsid w:val="0074409D"/>
    <w:rsid w:val="00744981"/>
    <w:rsid w:val="00744D3D"/>
    <w:rsid w:val="007456F4"/>
    <w:rsid w:val="0074606B"/>
    <w:rsid w:val="0074622E"/>
    <w:rsid w:val="007469BE"/>
    <w:rsid w:val="00746FDA"/>
    <w:rsid w:val="00747C0F"/>
    <w:rsid w:val="00752BBC"/>
    <w:rsid w:val="0075341C"/>
    <w:rsid w:val="0075393A"/>
    <w:rsid w:val="007545F9"/>
    <w:rsid w:val="007546C4"/>
    <w:rsid w:val="00754A06"/>
    <w:rsid w:val="00754B81"/>
    <w:rsid w:val="00754C2C"/>
    <w:rsid w:val="00755B2E"/>
    <w:rsid w:val="00756417"/>
    <w:rsid w:val="0075668B"/>
    <w:rsid w:val="007570F6"/>
    <w:rsid w:val="00757D02"/>
    <w:rsid w:val="00757DDB"/>
    <w:rsid w:val="007603A3"/>
    <w:rsid w:val="007628A5"/>
    <w:rsid w:val="00762EBE"/>
    <w:rsid w:val="007630BE"/>
    <w:rsid w:val="00763704"/>
    <w:rsid w:val="00765A94"/>
    <w:rsid w:val="00765C05"/>
    <w:rsid w:val="00765E38"/>
    <w:rsid w:val="007670D5"/>
    <w:rsid w:val="00767186"/>
    <w:rsid w:val="0076745C"/>
    <w:rsid w:val="007676D7"/>
    <w:rsid w:val="00767BA8"/>
    <w:rsid w:val="00767E50"/>
    <w:rsid w:val="0077042E"/>
    <w:rsid w:val="007706BC"/>
    <w:rsid w:val="00770F48"/>
    <w:rsid w:val="00771B05"/>
    <w:rsid w:val="00772011"/>
    <w:rsid w:val="007722E6"/>
    <w:rsid w:val="00772C47"/>
    <w:rsid w:val="007733C6"/>
    <w:rsid w:val="00773CF7"/>
    <w:rsid w:val="00773DCE"/>
    <w:rsid w:val="007740D5"/>
    <w:rsid w:val="007743C5"/>
    <w:rsid w:val="007744EC"/>
    <w:rsid w:val="00774743"/>
    <w:rsid w:val="00774FB4"/>
    <w:rsid w:val="00775227"/>
    <w:rsid w:val="00775B25"/>
    <w:rsid w:val="00775B65"/>
    <w:rsid w:val="00776618"/>
    <w:rsid w:val="00776766"/>
    <w:rsid w:val="007769E5"/>
    <w:rsid w:val="00776B80"/>
    <w:rsid w:val="00776D61"/>
    <w:rsid w:val="00776F50"/>
    <w:rsid w:val="00776FFF"/>
    <w:rsid w:val="007772E2"/>
    <w:rsid w:val="00777B4E"/>
    <w:rsid w:val="00777DC3"/>
    <w:rsid w:val="00777F6A"/>
    <w:rsid w:val="00780341"/>
    <w:rsid w:val="0078040F"/>
    <w:rsid w:val="007806D2"/>
    <w:rsid w:val="00781022"/>
    <w:rsid w:val="00781E9F"/>
    <w:rsid w:val="00782370"/>
    <w:rsid w:val="00782383"/>
    <w:rsid w:val="00782AF1"/>
    <w:rsid w:val="00783018"/>
    <w:rsid w:val="0078365F"/>
    <w:rsid w:val="00784374"/>
    <w:rsid w:val="00785A24"/>
    <w:rsid w:val="00785DAD"/>
    <w:rsid w:val="00785FE6"/>
    <w:rsid w:val="0078635C"/>
    <w:rsid w:val="0078644B"/>
    <w:rsid w:val="007864E2"/>
    <w:rsid w:val="007868D6"/>
    <w:rsid w:val="00786A2D"/>
    <w:rsid w:val="00786C23"/>
    <w:rsid w:val="00787C2C"/>
    <w:rsid w:val="00787F27"/>
    <w:rsid w:val="007903A5"/>
    <w:rsid w:val="00790710"/>
    <w:rsid w:val="00790CF4"/>
    <w:rsid w:val="00791223"/>
    <w:rsid w:val="0079157F"/>
    <w:rsid w:val="00791623"/>
    <w:rsid w:val="007919AA"/>
    <w:rsid w:val="007922C2"/>
    <w:rsid w:val="007935AD"/>
    <w:rsid w:val="007939B0"/>
    <w:rsid w:val="00793F0D"/>
    <w:rsid w:val="007946E9"/>
    <w:rsid w:val="00794796"/>
    <w:rsid w:val="00794DF8"/>
    <w:rsid w:val="0079603E"/>
    <w:rsid w:val="0079721F"/>
    <w:rsid w:val="007972D7"/>
    <w:rsid w:val="007A0AED"/>
    <w:rsid w:val="007A2078"/>
    <w:rsid w:val="007A36C9"/>
    <w:rsid w:val="007A3953"/>
    <w:rsid w:val="007A48BD"/>
    <w:rsid w:val="007A5AE4"/>
    <w:rsid w:val="007A69CC"/>
    <w:rsid w:val="007A6D86"/>
    <w:rsid w:val="007A751F"/>
    <w:rsid w:val="007A75FB"/>
    <w:rsid w:val="007B050B"/>
    <w:rsid w:val="007B2436"/>
    <w:rsid w:val="007B276B"/>
    <w:rsid w:val="007B2DBC"/>
    <w:rsid w:val="007B302E"/>
    <w:rsid w:val="007B31ED"/>
    <w:rsid w:val="007B3656"/>
    <w:rsid w:val="007B4B43"/>
    <w:rsid w:val="007B588B"/>
    <w:rsid w:val="007B5AF6"/>
    <w:rsid w:val="007B5B1D"/>
    <w:rsid w:val="007B5E26"/>
    <w:rsid w:val="007B5FEC"/>
    <w:rsid w:val="007B6146"/>
    <w:rsid w:val="007B64D4"/>
    <w:rsid w:val="007B7667"/>
    <w:rsid w:val="007B793A"/>
    <w:rsid w:val="007C09EC"/>
    <w:rsid w:val="007C132A"/>
    <w:rsid w:val="007C1802"/>
    <w:rsid w:val="007C1C14"/>
    <w:rsid w:val="007C1C3C"/>
    <w:rsid w:val="007C21CC"/>
    <w:rsid w:val="007C2594"/>
    <w:rsid w:val="007C291C"/>
    <w:rsid w:val="007C2DA4"/>
    <w:rsid w:val="007C3052"/>
    <w:rsid w:val="007C322A"/>
    <w:rsid w:val="007C3827"/>
    <w:rsid w:val="007C3C35"/>
    <w:rsid w:val="007C4192"/>
    <w:rsid w:val="007C472F"/>
    <w:rsid w:val="007C4B27"/>
    <w:rsid w:val="007C54AF"/>
    <w:rsid w:val="007C5A0A"/>
    <w:rsid w:val="007C5F06"/>
    <w:rsid w:val="007C6447"/>
    <w:rsid w:val="007C64D9"/>
    <w:rsid w:val="007C6B4C"/>
    <w:rsid w:val="007C75DD"/>
    <w:rsid w:val="007D0192"/>
    <w:rsid w:val="007D1027"/>
    <w:rsid w:val="007D18E6"/>
    <w:rsid w:val="007D1A71"/>
    <w:rsid w:val="007D1D96"/>
    <w:rsid w:val="007D2634"/>
    <w:rsid w:val="007D2BAB"/>
    <w:rsid w:val="007D30A3"/>
    <w:rsid w:val="007D3741"/>
    <w:rsid w:val="007D3CAA"/>
    <w:rsid w:val="007D3D81"/>
    <w:rsid w:val="007D4604"/>
    <w:rsid w:val="007D54EC"/>
    <w:rsid w:val="007D56FA"/>
    <w:rsid w:val="007D59E5"/>
    <w:rsid w:val="007D60D8"/>
    <w:rsid w:val="007D69BA"/>
    <w:rsid w:val="007D7316"/>
    <w:rsid w:val="007E01CD"/>
    <w:rsid w:val="007E0FB8"/>
    <w:rsid w:val="007E1319"/>
    <w:rsid w:val="007E2008"/>
    <w:rsid w:val="007E2E71"/>
    <w:rsid w:val="007E361F"/>
    <w:rsid w:val="007E3786"/>
    <w:rsid w:val="007E3BB1"/>
    <w:rsid w:val="007E4A07"/>
    <w:rsid w:val="007E4C95"/>
    <w:rsid w:val="007E5B95"/>
    <w:rsid w:val="007E61BA"/>
    <w:rsid w:val="007E63D9"/>
    <w:rsid w:val="007E67C7"/>
    <w:rsid w:val="007E68A2"/>
    <w:rsid w:val="007E6C39"/>
    <w:rsid w:val="007E6DD3"/>
    <w:rsid w:val="007E6E73"/>
    <w:rsid w:val="007E742A"/>
    <w:rsid w:val="007E766A"/>
    <w:rsid w:val="007E7C40"/>
    <w:rsid w:val="007E7F66"/>
    <w:rsid w:val="007E7FF2"/>
    <w:rsid w:val="007F031D"/>
    <w:rsid w:val="007F0EAC"/>
    <w:rsid w:val="007F1DBE"/>
    <w:rsid w:val="007F2127"/>
    <w:rsid w:val="007F235A"/>
    <w:rsid w:val="007F30D0"/>
    <w:rsid w:val="007F3444"/>
    <w:rsid w:val="007F359B"/>
    <w:rsid w:val="007F386D"/>
    <w:rsid w:val="007F3ADE"/>
    <w:rsid w:val="007F4887"/>
    <w:rsid w:val="007F4A8B"/>
    <w:rsid w:val="007F5482"/>
    <w:rsid w:val="007F6341"/>
    <w:rsid w:val="007F73C2"/>
    <w:rsid w:val="007F742A"/>
    <w:rsid w:val="007F76CD"/>
    <w:rsid w:val="007F7FFD"/>
    <w:rsid w:val="0080040C"/>
    <w:rsid w:val="00800694"/>
    <w:rsid w:val="00800A95"/>
    <w:rsid w:val="008013A8"/>
    <w:rsid w:val="00801711"/>
    <w:rsid w:val="00802565"/>
    <w:rsid w:val="008030B4"/>
    <w:rsid w:val="00803168"/>
    <w:rsid w:val="0080324C"/>
    <w:rsid w:val="00803A85"/>
    <w:rsid w:val="00803F1F"/>
    <w:rsid w:val="00804766"/>
    <w:rsid w:val="0080477D"/>
    <w:rsid w:val="00804B01"/>
    <w:rsid w:val="00805189"/>
    <w:rsid w:val="00805278"/>
    <w:rsid w:val="008056C0"/>
    <w:rsid w:val="0080584F"/>
    <w:rsid w:val="00805EDF"/>
    <w:rsid w:val="00806F7F"/>
    <w:rsid w:val="00810E03"/>
    <w:rsid w:val="00811216"/>
    <w:rsid w:val="00811597"/>
    <w:rsid w:val="00812744"/>
    <w:rsid w:val="008131F6"/>
    <w:rsid w:val="0081418D"/>
    <w:rsid w:val="008145D0"/>
    <w:rsid w:val="00814D9A"/>
    <w:rsid w:val="00815166"/>
    <w:rsid w:val="00815369"/>
    <w:rsid w:val="00815CA3"/>
    <w:rsid w:val="0081687D"/>
    <w:rsid w:val="0081688E"/>
    <w:rsid w:val="00817D05"/>
    <w:rsid w:val="00820402"/>
    <w:rsid w:val="00821699"/>
    <w:rsid w:val="00822364"/>
    <w:rsid w:val="00822899"/>
    <w:rsid w:val="00822A62"/>
    <w:rsid w:val="00823145"/>
    <w:rsid w:val="008234A8"/>
    <w:rsid w:val="00824863"/>
    <w:rsid w:val="00824AE0"/>
    <w:rsid w:val="00824D22"/>
    <w:rsid w:val="00826252"/>
    <w:rsid w:val="008266A8"/>
    <w:rsid w:val="00826C6C"/>
    <w:rsid w:val="00830AE1"/>
    <w:rsid w:val="00831688"/>
    <w:rsid w:val="00831B9A"/>
    <w:rsid w:val="00831B9D"/>
    <w:rsid w:val="00832090"/>
    <w:rsid w:val="0083294E"/>
    <w:rsid w:val="0083302D"/>
    <w:rsid w:val="00833C32"/>
    <w:rsid w:val="00833FA5"/>
    <w:rsid w:val="0083404D"/>
    <w:rsid w:val="00834477"/>
    <w:rsid w:val="00835395"/>
    <w:rsid w:val="00835CC5"/>
    <w:rsid w:val="00835D84"/>
    <w:rsid w:val="00835F30"/>
    <w:rsid w:val="00836D75"/>
    <w:rsid w:val="00837584"/>
    <w:rsid w:val="00837ABA"/>
    <w:rsid w:val="008400E3"/>
    <w:rsid w:val="008401B7"/>
    <w:rsid w:val="00841BEF"/>
    <w:rsid w:val="00841BF2"/>
    <w:rsid w:val="008420F8"/>
    <w:rsid w:val="0084329B"/>
    <w:rsid w:val="00843532"/>
    <w:rsid w:val="0084433E"/>
    <w:rsid w:val="0084493A"/>
    <w:rsid w:val="00844C67"/>
    <w:rsid w:val="00844E2B"/>
    <w:rsid w:val="0084554F"/>
    <w:rsid w:val="008475BD"/>
    <w:rsid w:val="008479EA"/>
    <w:rsid w:val="00847FFC"/>
    <w:rsid w:val="008517E8"/>
    <w:rsid w:val="008521C9"/>
    <w:rsid w:val="00852A83"/>
    <w:rsid w:val="00852B73"/>
    <w:rsid w:val="008533FD"/>
    <w:rsid w:val="0085390F"/>
    <w:rsid w:val="00853A13"/>
    <w:rsid w:val="00854095"/>
    <w:rsid w:val="00854276"/>
    <w:rsid w:val="0085449D"/>
    <w:rsid w:val="0085454C"/>
    <w:rsid w:val="00854622"/>
    <w:rsid w:val="00854D65"/>
    <w:rsid w:val="008554D9"/>
    <w:rsid w:val="008559F8"/>
    <w:rsid w:val="008565CA"/>
    <w:rsid w:val="0085679E"/>
    <w:rsid w:val="00857035"/>
    <w:rsid w:val="00857ABF"/>
    <w:rsid w:val="00857C48"/>
    <w:rsid w:val="00860924"/>
    <w:rsid w:val="00861BE5"/>
    <w:rsid w:val="00861E65"/>
    <w:rsid w:val="00862281"/>
    <w:rsid w:val="00862557"/>
    <w:rsid w:val="008629D8"/>
    <w:rsid w:val="00863013"/>
    <w:rsid w:val="00864935"/>
    <w:rsid w:val="00864FE0"/>
    <w:rsid w:val="008657E8"/>
    <w:rsid w:val="0086608B"/>
    <w:rsid w:val="00866B3E"/>
    <w:rsid w:val="00866E69"/>
    <w:rsid w:val="008673A2"/>
    <w:rsid w:val="008677B2"/>
    <w:rsid w:val="00867BA3"/>
    <w:rsid w:val="00870ACF"/>
    <w:rsid w:val="00870B6E"/>
    <w:rsid w:val="008714D9"/>
    <w:rsid w:val="00871BD7"/>
    <w:rsid w:val="008721FA"/>
    <w:rsid w:val="008723CB"/>
    <w:rsid w:val="00872D65"/>
    <w:rsid w:val="008732EA"/>
    <w:rsid w:val="008737FA"/>
    <w:rsid w:val="008741BE"/>
    <w:rsid w:val="00874237"/>
    <w:rsid w:val="00876E31"/>
    <w:rsid w:val="008773FC"/>
    <w:rsid w:val="00877AF3"/>
    <w:rsid w:val="00877B99"/>
    <w:rsid w:val="00880081"/>
    <w:rsid w:val="00880209"/>
    <w:rsid w:val="00880547"/>
    <w:rsid w:val="0088199A"/>
    <w:rsid w:val="00881A7B"/>
    <w:rsid w:val="00881E2A"/>
    <w:rsid w:val="00881F15"/>
    <w:rsid w:val="00882818"/>
    <w:rsid w:val="0088298C"/>
    <w:rsid w:val="00882EDA"/>
    <w:rsid w:val="0088323B"/>
    <w:rsid w:val="00883788"/>
    <w:rsid w:val="00883BF9"/>
    <w:rsid w:val="008840FE"/>
    <w:rsid w:val="00884234"/>
    <w:rsid w:val="0088453F"/>
    <w:rsid w:val="00884543"/>
    <w:rsid w:val="008850BE"/>
    <w:rsid w:val="008856AE"/>
    <w:rsid w:val="008856FF"/>
    <w:rsid w:val="00885D25"/>
    <w:rsid w:val="00887467"/>
    <w:rsid w:val="008875F1"/>
    <w:rsid w:val="0088768E"/>
    <w:rsid w:val="00890511"/>
    <w:rsid w:val="00890878"/>
    <w:rsid w:val="00890ADA"/>
    <w:rsid w:val="00890DA5"/>
    <w:rsid w:val="00892B17"/>
    <w:rsid w:val="008930A0"/>
    <w:rsid w:val="00893611"/>
    <w:rsid w:val="00894A9E"/>
    <w:rsid w:val="0089505B"/>
    <w:rsid w:val="008952D6"/>
    <w:rsid w:val="008953F9"/>
    <w:rsid w:val="008955A9"/>
    <w:rsid w:val="008956FA"/>
    <w:rsid w:val="00896800"/>
    <w:rsid w:val="00896808"/>
    <w:rsid w:val="008968A6"/>
    <w:rsid w:val="00896CC8"/>
    <w:rsid w:val="00896FCB"/>
    <w:rsid w:val="00897112"/>
    <w:rsid w:val="00897E46"/>
    <w:rsid w:val="00897EFD"/>
    <w:rsid w:val="008A185A"/>
    <w:rsid w:val="008A19FD"/>
    <w:rsid w:val="008A2689"/>
    <w:rsid w:val="008A26A5"/>
    <w:rsid w:val="008A27E6"/>
    <w:rsid w:val="008A2E5B"/>
    <w:rsid w:val="008A4086"/>
    <w:rsid w:val="008A487F"/>
    <w:rsid w:val="008A4CCF"/>
    <w:rsid w:val="008A5082"/>
    <w:rsid w:val="008A5A9E"/>
    <w:rsid w:val="008A5D2C"/>
    <w:rsid w:val="008A625D"/>
    <w:rsid w:val="008A71BF"/>
    <w:rsid w:val="008A742A"/>
    <w:rsid w:val="008B068E"/>
    <w:rsid w:val="008B1226"/>
    <w:rsid w:val="008B168C"/>
    <w:rsid w:val="008B235D"/>
    <w:rsid w:val="008B386A"/>
    <w:rsid w:val="008B389D"/>
    <w:rsid w:val="008B395D"/>
    <w:rsid w:val="008B4042"/>
    <w:rsid w:val="008B4844"/>
    <w:rsid w:val="008B4E0E"/>
    <w:rsid w:val="008B5F5A"/>
    <w:rsid w:val="008B6390"/>
    <w:rsid w:val="008B63A2"/>
    <w:rsid w:val="008B6450"/>
    <w:rsid w:val="008B6ABB"/>
    <w:rsid w:val="008B6E76"/>
    <w:rsid w:val="008B7413"/>
    <w:rsid w:val="008B77FE"/>
    <w:rsid w:val="008C0925"/>
    <w:rsid w:val="008C0B86"/>
    <w:rsid w:val="008C21B8"/>
    <w:rsid w:val="008C2612"/>
    <w:rsid w:val="008C2950"/>
    <w:rsid w:val="008C2E13"/>
    <w:rsid w:val="008C3111"/>
    <w:rsid w:val="008C36D2"/>
    <w:rsid w:val="008C3C39"/>
    <w:rsid w:val="008C4E62"/>
    <w:rsid w:val="008C5155"/>
    <w:rsid w:val="008C5254"/>
    <w:rsid w:val="008C5580"/>
    <w:rsid w:val="008C5D2F"/>
    <w:rsid w:val="008C6280"/>
    <w:rsid w:val="008C62D9"/>
    <w:rsid w:val="008C64B3"/>
    <w:rsid w:val="008C66BA"/>
    <w:rsid w:val="008C69B4"/>
    <w:rsid w:val="008C6D8D"/>
    <w:rsid w:val="008C7FC4"/>
    <w:rsid w:val="008D037D"/>
    <w:rsid w:val="008D1E17"/>
    <w:rsid w:val="008D2395"/>
    <w:rsid w:val="008D33F4"/>
    <w:rsid w:val="008D3556"/>
    <w:rsid w:val="008D3F9C"/>
    <w:rsid w:val="008D46CD"/>
    <w:rsid w:val="008D4A5F"/>
    <w:rsid w:val="008D4CA8"/>
    <w:rsid w:val="008D54D7"/>
    <w:rsid w:val="008D6957"/>
    <w:rsid w:val="008D69CE"/>
    <w:rsid w:val="008D6FE8"/>
    <w:rsid w:val="008D714B"/>
    <w:rsid w:val="008D7EC0"/>
    <w:rsid w:val="008E03DB"/>
    <w:rsid w:val="008E04D9"/>
    <w:rsid w:val="008E0960"/>
    <w:rsid w:val="008E0C55"/>
    <w:rsid w:val="008E1654"/>
    <w:rsid w:val="008E16CC"/>
    <w:rsid w:val="008E1AE1"/>
    <w:rsid w:val="008E28AB"/>
    <w:rsid w:val="008E297B"/>
    <w:rsid w:val="008E2E9F"/>
    <w:rsid w:val="008E3015"/>
    <w:rsid w:val="008E3140"/>
    <w:rsid w:val="008E338A"/>
    <w:rsid w:val="008E35C7"/>
    <w:rsid w:val="008E39F1"/>
    <w:rsid w:val="008E3B8E"/>
    <w:rsid w:val="008E3C75"/>
    <w:rsid w:val="008E3D3C"/>
    <w:rsid w:val="008E3DBD"/>
    <w:rsid w:val="008E45C0"/>
    <w:rsid w:val="008E480F"/>
    <w:rsid w:val="008E53FA"/>
    <w:rsid w:val="008E5E3D"/>
    <w:rsid w:val="008E62EC"/>
    <w:rsid w:val="008E64EF"/>
    <w:rsid w:val="008E7798"/>
    <w:rsid w:val="008F13A7"/>
    <w:rsid w:val="008F157F"/>
    <w:rsid w:val="008F1C26"/>
    <w:rsid w:val="008F20F0"/>
    <w:rsid w:val="008F38C1"/>
    <w:rsid w:val="008F49E7"/>
    <w:rsid w:val="008F5F8B"/>
    <w:rsid w:val="008F6B5D"/>
    <w:rsid w:val="008F6F16"/>
    <w:rsid w:val="008F6F27"/>
    <w:rsid w:val="008F7122"/>
    <w:rsid w:val="008F7B27"/>
    <w:rsid w:val="008F7CDD"/>
    <w:rsid w:val="0090023A"/>
    <w:rsid w:val="009009DC"/>
    <w:rsid w:val="00901A41"/>
    <w:rsid w:val="00901D64"/>
    <w:rsid w:val="00901F59"/>
    <w:rsid w:val="009022EC"/>
    <w:rsid w:val="009022EF"/>
    <w:rsid w:val="009025DC"/>
    <w:rsid w:val="00902ACC"/>
    <w:rsid w:val="00903439"/>
    <w:rsid w:val="00903545"/>
    <w:rsid w:val="009039B7"/>
    <w:rsid w:val="00903CE5"/>
    <w:rsid w:val="00904014"/>
    <w:rsid w:val="009042F7"/>
    <w:rsid w:val="00904D22"/>
    <w:rsid w:val="009052D1"/>
    <w:rsid w:val="009055E7"/>
    <w:rsid w:val="00906222"/>
    <w:rsid w:val="009062F6"/>
    <w:rsid w:val="00906E9E"/>
    <w:rsid w:val="00907041"/>
    <w:rsid w:val="00907482"/>
    <w:rsid w:val="0090796B"/>
    <w:rsid w:val="00907F38"/>
    <w:rsid w:val="0091063E"/>
    <w:rsid w:val="009106B5"/>
    <w:rsid w:val="0091154A"/>
    <w:rsid w:val="00911E39"/>
    <w:rsid w:val="00912399"/>
    <w:rsid w:val="009127D8"/>
    <w:rsid w:val="00912B33"/>
    <w:rsid w:val="009136D1"/>
    <w:rsid w:val="00913FC1"/>
    <w:rsid w:val="00914695"/>
    <w:rsid w:val="009146E6"/>
    <w:rsid w:val="00914C00"/>
    <w:rsid w:val="00914D85"/>
    <w:rsid w:val="0091525D"/>
    <w:rsid w:val="009156AB"/>
    <w:rsid w:val="009158DD"/>
    <w:rsid w:val="00916AFB"/>
    <w:rsid w:val="009174FF"/>
    <w:rsid w:val="009203FB"/>
    <w:rsid w:val="00920D6A"/>
    <w:rsid w:val="00920F7F"/>
    <w:rsid w:val="00921B3D"/>
    <w:rsid w:val="00921E12"/>
    <w:rsid w:val="0092277B"/>
    <w:rsid w:val="009229B4"/>
    <w:rsid w:val="00922B38"/>
    <w:rsid w:val="00923C30"/>
    <w:rsid w:val="00923CA3"/>
    <w:rsid w:val="00923E5F"/>
    <w:rsid w:val="009240EC"/>
    <w:rsid w:val="009253EA"/>
    <w:rsid w:val="009256BB"/>
    <w:rsid w:val="00926241"/>
    <w:rsid w:val="009265B7"/>
    <w:rsid w:val="00927427"/>
    <w:rsid w:val="00930C30"/>
    <w:rsid w:val="00930E26"/>
    <w:rsid w:val="009319A1"/>
    <w:rsid w:val="00931A00"/>
    <w:rsid w:val="00931CA9"/>
    <w:rsid w:val="00931E47"/>
    <w:rsid w:val="009324E4"/>
    <w:rsid w:val="00932522"/>
    <w:rsid w:val="00933B74"/>
    <w:rsid w:val="00934520"/>
    <w:rsid w:val="00934A21"/>
    <w:rsid w:val="00934CC3"/>
    <w:rsid w:val="009352F4"/>
    <w:rsid w:val="00935D4A"/>
    <w:rsid w:val="00935FEE"/>
    <w:rsid w:val="00937194"/>
    <w:rsid w:val="00940615"/>
    <w:rsid w:val="00940A91"/>
    <w:rsid w:val="00940CDB"/>
    <w:rsid w:val="0094151C"/>
    <w:rsid w:val="009415D7"/>
    <w:rsid w:val="00941689"/>
    <w:rsid w:val="00942021"/>
    <w:rsid w:val="00942981"/>
    <w:rsid w:val="00943105"/>
    <w:rsid w:val="00943340"/>
    <w:rsid w:val="00943D7B"/>
    <w:rsid w:val="00943E8A"/>
    <w:rsid w:val="0094436E"/>
    <w:rsid w:val="00944673"/>
    <w:rsid w:val="00944D23"/>
    <w:rsid w:val="0094506A"/>
    <w:rsid w:val="0094519E"/>
    <w:rsid w:val="009465D4"/>
    <w:rsid w:val="00947981"/>
    <w:rsid w:val="00950330"/>
    <w:rsid w:val="009507A6"/>
    <w:rsid w:val="009508E5"/>
    <w:rsid w:val="00950AE6"/>
    <w:rsid w:val="00950C80"/>
    <w:rsid w:val="009521AC"/>
    <w:rsid w:val="009547B4"/>
    <w:rsid w:val="00954AEF"/>
    <w:rsid w:val="00956399"/>
    <w:rsid w:val="009564DD"/>
    <w:rsid w:val="00956B8E"/>
    <w:rsid w:val="00956D45"/>
    <w:rsid w:val="009574D7"/>
    <w:rsid w:val="00957536"/>
    <w:rsid w:val="00957B1A"/>
    <w:rsid w:val="00957CD8"/>
    <w:rsid w:val="00957DEB"/>
    <w:rsid w:val="00957FA7"/>
    <w:rsid w:val="00960F54"/>
    <w:rsid w:val="009617AF"/>
    <w:rsid w:val="00961D58"/>
    <w:rsid w:val="009620A0"/>
    <w:rsid w:val="009622FD"/>
    <w:rsid w:val="00962654"/>
    <w:rsid w:val="00963A87"/>
    <w:rsid w:val="00963A9C"/>
    <w:rsid w:val="00964244"/>
    <w:rsid w:val="00965141"/>
    <w:rsid w:val="00965A01"/>
    <w:rsid w:val="00966936"/>
    <w:rsid w:val="00966FA3"/>
    <w:rsid w:val="00970132"/>
    <w:rsid w:val="0097025E"/>
    <w:rsid w:val="009707A9"/>
    <w:rsid w:val="00970969"/>
    <w:rsid w:val="0097197D"/>
    <w:rsid w:val="00971A16"/>
    <w:rsid w:val="00971C91"/>
    <w:rsid w:val="009720B4"/>
    <w:rsid w:val="00972428"/>
    <w:rsid w:val="00972B49"/>
    <w:rsid w:val="0097354D"/>
    <w:rsid w:val="00973598"/>
    <w:rsid w:val="009735E0"/>
    <w:rsid w:val="009735F4"/>
    <w:rsid w:val="00973824"/>
    <w:rsid w:val="00973A64"/>
    <w:rsid w:val="00973C11"/>
    <w:rsid w:val="00973CA6"/>
    <w:rsid w:val="0097459C"/>
    <w:rsid w:val="009748E4"/>
    <w:rsid w:val="00974FF4"/>
    <w:rsid w:val="009758C4"/>
    <w:rsid w:val="00975FB5"/>
    <w:rsid w:val="009760F5"/>
    <w:rsid w:val="00976D44"/>
    <w:rsid w:val="00977B7B"/>
    <w:rsid w:val="00977BA8"/>
    <w:rsid w:val="00980E9E"/>
    <w:rsid w:val="0098103A"/>
    <w:rsid w:val="0098108A"/>
    <w:rsid w:val="00981304"/>
    <w:rsid w:val="009814D0"/>
    <w:rsid w:val="009817D7"/>
    <w:rsid w:val="009826D0"/>
    <w:rsid w:val="009828DC"/>
    <w:rsid w:val="00983BC1"/>
    <w:rsid w:val="00983E49"/>
    <w:rsid w:val="00984585"/>
    <w:rsid w:val="009852FF"/>
    <w:rsid w:val="0098549D"/>
    <w:rsid w:val="00985659"/>
    <w:rsid w:val="00985A2E"/>
    <w:rsid w:val="00985CB6"/>
    <w:rsid w:val="00985D13"/>
    <w:rsid w:val="0098656E"/>
    <w:rsid w:val="00986847"/>
    <w:rsid w:val="0098687C"/>
    <w:rsid w:val="00986F6B"/>
    <w:rsid w:val="00987268"/>
    <w:rsid w:val="00987530"/>
    <w:rsid w:val="0098763B"/>
    <w:rsid w:val="00990046"/>
    <w:rsid w:val="0099014E"/>
    <w:rsid w:val="009908CE"/>
    <w:rsid w:val="009922F7"/>
    <w:rsid w:val="00993221"/>
    <w:rsid w:val="00993351"/>
    <w:rsid w:val="00993BBD"/>
    <w:rsid w:val="00993CC0"/>
    <w:rsid w:val="00993ECC"/>
    <w:rsid w:val="00993F2D"/>
    <w:rsid w:val="00994C0E"/>
    <w:rsid w:val="00994E13"/>
    <w:rsid w:val="00994E86"/>
    <w:rsid w:val="009951A2"/>
    <w:rsid w:val="009969A4"/>
    <w:rsid w:val="00996A00"/>
    <w:rsid w:val="00996B17"/>
    <w:rsid w:val="00997589"/>
    <w:rsid w:val="00997BF8"/>
    <w:rsid w:val="00997C6C"/>
    <w:rsid w:val="009A108D"/>
    <w:rsid w:val="009A2453"/>
    <w:rsid w:val="009A2B87"/>
    <w:rsid w:val="009A32FB"/>
    <w:rsid w:val="009A402E"/>
    <w:rsid w:val="009A40CC"/>
    <w:rsid w:val="009A43A1"/>
    <w:rsid w:val="009A49C5"/>
    <w:rsid w:val="009A4B18"/>
    <w:rsid w:val="009A67AF"/>
    <w:rsid w:val="009A757B"/>
    <w:rsid w:val="009B067D"/>
    <w:rsid w:val="009B08D7"/>
    <w:rsid w:val="009B0939"/>
    <w:rsid w:val="009B1162"/>
    <w:rsid w:val="009B14C5"/>
    <w:rsid w:val="009B1E4B"/>
    <w:rsid w:val="009B1F74"/>
    <w:rsid w:val="009B27E7"/>
    <w:rsid w:val="009B347C"/>
    <w:rsid w:val="009B4541"/>
    <w:rsid w:val="009B4903"/>
    <w:rsid w:val="009B4B81"/>
    <w:rsid w:val="009B4CB3"/>
    <w:rsid w:val="009B4E25"/>
    <w:rsid w:val="009B4E47"/>
    <w:rsid w:val="009B5277"/>
    <w:rsid w:val="009B5A79"/>
    <w:rsid w:val="009B6890"/>
    <w:rsid w:val="009B7AD4"/>
    <w:rsid w:val="009B7C07"/>
    <w:rsid w:val="009B7EEB"/>
    <w:rsid w:val="009B7F53"/>
    <w:rsid w:val="009C07F6"/>
    <w:rsid w:val="009C18BE"/>
    <w:rsid w:val="009C1F81"/>
    <w:rsid w:val="009C208B"/>
    <w:rsid w:val="009C20D7"/>
    <w:rsid w:val="009C31A8"/>
    <w:rsid w:val="009C3B7C"/>
    <w:rsid w:val="009C3E6C"/>
    <w:rsid w:val="009C4425"/>
    <w:rsid w:val="009C4777"/>
    <w:rsid w:val="009C4EEE"/>
    <w:rsid w:val="009C50CD"/>
    <w:rsid w:val="009C555E"/>
    <w:rsid w:val="009C64A8"/>
    <w:rsid w:val="009C6B49"/>
    <w:rsid w:val="009C6E93"/>
    <w:rsid w:val="009C71F6"/>
    <w:rsid w:val="009C7F13"/>
    <w:rsid w:val="009D0930"/>
    <w:rsid w:val="009D094C"/>
    <w:rsid w:val="009D0E68"/>
    <w:rsid w:val="009D2D2A"/>
    <w:rsid w:val="009D3533"/>
    <w:rsid w:val="009D3806"/>
    <w:rsid w:val="009D5D4E"/>
    <w:rsid w:val="009D5F97"/>
    <w:rsid w:val="009D7BFA"/>
    <w:rsid w:val="009D7E1C"/>
    <w:rsid w:val="009E0A95"/>
    <w:rsid w:val="009E0BB8"/>
    <w:rsid w:val="009E0F06"/>
    <w:rsid w:val="009E14E9"/>
    <w:rsid w:val="009E189C"/>
    <w:rsid w:val="009E1AB7"/>
    <w:rsid w:val="009E2961"/>
    <w:rsid w:val="009E36EA"/>
    <w:rsid w:val="009E3C08"/>
    <w:rsid w:val="009E494A"/>
    <w:rsid w:val="009E5273"/>
    <w:rsid w:val="009E532B"/>
    <w:rsid w:val="009E57C9"/>
    <w:rsid w:val="009E583F"/>
    <w:rsid w:val="009E66A1"/>
    <w:rsid w:val="009E6A1D"/>
    <w:rsid w:val="009E6BFE"/>
    <w:rsid w:val="009E6ED7"/>
    <w:rsid w:val="009E6F62"/>
    <w:rsid w:val="009E6FE0"/>
    <w:rsid w:val="009E721B"/>
    <w:rsid w:val="009E7FC7"/>
    <w:rsid w:val="009F0334"/>
    <w:rsid w:val="009F0463"/>
    <w:rsid w:val="009F0811"/>
    <w:rsid w:val="009F0858"/>
    <w:rsid w:val="009F0E63"/>
    <w:rsid w:val="009F1886"/>
    <w:rsid w:val="009F1896"/>
    <w:rsid w:val="009F1A07"/>
    <w:rsid w:val="009F2404"/>
    <w:rsid w:val="009F2D93"/>
    <w:rsid w:val="009F41EF"/>
    <w:rsid w:val="009F42CD"/>
    <w:rsid w:val="009F4D5D"/>
    <w:rsid w:val="009F51DA"/>
    <w:rsid w:val="009F54C5"/>
    <w:rsid w:val="009F5624"/>
    <w:rsid w:val="009F5A8F"/>
    <w:rsid w:val="009F6167"/>
    <w:rsid w:val="009F61F9"/>
    <w:rsid w:val="009F67A4"/>
    <w:rsid w:val="009F6B65"/>
    <w:rsid w:val="009F6FD4"/>
    <w:rsid w:val="009F7052"/>
    <w:rsid w:val="009F76E6"/>
    <w:rsid w:val="009F78E1"/>
    <w:rsid w:val="00A0077E"/>
    <w:rsid w:val="00A0089E"/>
    <w:rsid w:val="00A010DF"/>
    <w:rsid w:val="00A0169A"/>
    <w:rsid w:val="00A019EB"/>
    <w:rsid w:val="00A01BB5"/>
    <w:rsid w:val="00A01E5C"/>
    <w:rsid w:val="00A01F3C"/>
    <w:rsid w:val="00A02E2B"/>
    <w:rsid w:val="00A03170"/>
    <w:rsid w:val="00A03517"/>
    <w:rsid w:val="00A038B9"/>
    <w:rsid w:val="00A03B9A"/>
    <w:rsid w:val="00A03BC9"/>
    <w:rsid w:val="00A03D8D"/>
    <w:rsid w:val="00A03E76"/>
    <w:rsid w:val="00A04171"/>
    <w:rsid w:val="00A04433"/>
    <w:rsid w:val="00A0528E"/>
    <w:rsid w:val="00A058BF"/>
    <w:rsid w:val="00A05FAF"/>
    <w:rsid w:val="00A0637A"/>
    <w:rsid w:val="00A06702"/>
    <w:rsid w:val="00A0706C"/>
    <w:rsid w:val="00A07143"/>
    <w:rsid w:val="00A072F2"/>
    <w:rsid w:val="00A107BB"/>
    <w:rsid w:val="00A10B0D"/>
    <w:rsid w:val="00A11009"/>
    <w:rsid w:val="00A11C7D"/>
    <w:rsid w:val="00A127FE"/>
    <w:rsid w:val="00A1434F"/>
    <w:rsid w:val="00A1489E"/>
    <w:rsid w:val="00A14B7D"/>
    <w:rsid w:val="00A151DF"/>
    <w:rsid w:val="00A15B76"/>
    <w:rsid w:val="00A15DDD"/>
    <w:rsid w:val="00A16753"/>
    <w:rsid w:val="00A16EFF"/>
    <w:rsid w:val="00A2095E"/>
    <w:rsid w:val="00A213A0"/>
    <w:rsid w:val="00A21C10"/>
    <w:rsid w:val="00A2227D"/>
    <w:rsid w:val="00A22571"/>
    <w:rsid w:val="00A227C8"/>
    <w:rsid w:val="00A228AB"/>
    <w:rsid w:val="00A23555"/>
    <w:rsid w:val="00A24136"/>
    <w:rsid w:val="00A24314"/>
    <w:rsid w:val="00A24DCE"/>
    <w:rsid w:val="00A25337"/>
    <w:rsid w:val="00A25E16"/>
    <w:rsid w:val="00A2617F"/>
    <w:rsid w:val="00A26A88"/>
    <w:rsid w:val="00A26FC4"/>
    <w:rsid w:val="00A26FEF"/>
    <w:rsid w:val="00A3005D"/>
    <w:rsid w:val="00A315DF"/>
    <w:rsid w:val="00A31B91"/>
    <w:rsid w:val="00A3234E"/>
    <w:rsid w:val="00A32A64"/>
    <w:rsid w:val="00A32CCF"/>
    <w:rsid w:val="00A34EE8"/>
    <w:rsid w:val="00A35158"/>
    <w:rsid w:val="00A365C9"/>
    <w:rsid w:val="00A375D1"/>
    <w:rsid w:val="00A3785F"/>
    <w:rsid w:val="00A405A2"/>
    <w:rsid w:val="00A40BEF"/>
    <w:rsid w:val="00A40FFE"/>
    <w:rsid w:val="00A4141F"/>
    <w:rsid w:val="00A417DA"/>
    <w:rsid w:val="00A421AE"/>
    <w:rsid w:val="00A42230"/>
    <w:rsid w:val="00A42B74"/>
    <w:rsid w:val="00A42BFE"/>
    <w:rsid w:val="00A42CFB"/>
    <w:rsid w:val="00A44C7C"/>
    <w:rsid w:val="00A44DBF"/>
    <w:rsid w:val="00A45B71"/>
    <w:rsid w:val="00A46A25"/>
    <w:rsid w:val="00A46D43"/>
    <w:rsid w:val="00A47228"/>
    <w:rsid w:val="00A47B86"/>
    <w:rsid w:val="00A50261"/>
    <w:rsid w:val="00A506B0"/>
    <w:rsid w:val="00A51050"/>
    <w:rsid w:val="00A521DD"/>
    <w:rsid w:val="00A52EC1"/>
    <w:rsid w:val="00A54146"/>
    <w:rsid w:val="00A5446A"/>
    <w:rsid w:val="00A54852"/>
    <w:rsid w:val="00A557D2"/>
    <w:rsid w:val="00A55A74"/>
    <w:rsid w:val="00A55EB3"/>
    <w:rsid w:val="00A561CD"/>
    <w:rsid w:val="00A5621C"/>
    <w:rsid w:val="00A56337"/>
    <w:rsid w:val="00A565D0"/>
    <w:rsid w:val="00A5663A"/>
    <w:rsid w:val="00A566FE"/>
    <w:rsid w:val="00A5691B"/>
    <w:rsid w:val="00A56928"/>
    <w:rsid w:val="00A56A87"/>
    <w:rsid w:val="00A56FB2"/>
    <w:rsid w:val="00A5719C"/>
    <w:rsid w:val="00A5722F"/>
    <w:rsid w:val="00A608EB"/>
    <w:rsid w:val="00A609EC"/>
    <w:rsid w:val="00A610B0"/>
    <w:rsid w:val="00A62422"/>
    <w:rsid w:val="00A62A29"/>
    <w:rsid w:val="00A62A61"/>
    <w:rsid w:val="00A62CB1"/>
    <w:rsid w:val="00A62E3A"/>
    <w:rsid w:val="00A631D3"/>
    <w:rsid w:val="00A65023"/>
    <w:rsid w:val="00A65142"/>
    <w:rsid w:val="00A6595F"/>
    <w:rsid w:val="00A669F0"/>
    <w:rsid w:val="00A66DBF"/>
    <w:rsid w:val="00A67136"/>
    <w:rsid w:val="00A67DA3"/>
    <w:rsid w:val="00A70138"/>
    <w:rsid w:val="00A70353"/>
    <w:rsid w:val="00A70838"/>
    <w:rsid w:val="00A70C22"/>
    <w:rsid w:val="00A7150A"/>
    <w:rsid w:val="00A743E6"/>
    <w:rsid w:val="00A74BDA"/>
    <w:rsid w:val="00A74F9C"/>
    <w:rsid w:val="00A75061"/>
    <w:rsid w:val="00A75124"/>
    <w:rsid w:val="00A75473"/>
    <w:rsid w:val="00A767E6"/>
    <w:rsid w:val="00A7692F"/>
    <w:rsid w:val="00A7694C"/>
    <w:rsid w:val="00A77BD6"/>
    <w:rsid w:val="00A77C8A"/>
    <w:rsid w:val="00A80609"/>
    <w:rsid w:val="00A813C3"/>
    <w:rsid w:val="00A816DD"/>
    <w:rsid w:val="00A81974"/>
    <w:rsid w:val="00A82573"/>
    <w:rsid w:val="00A82B05"/>
    <w:rsid w:val="00A836AE"/>
    <w:rsid w:val="00A83941"/>
    <w:rsid w:val="00A83B47"/>
    <w:rsid w:val="00A83C63"/>
    <w:rsid w:val="00A84880"/>
    <w:rsid w:val="00A84D67"/>
    <w:rsid w:val="00A85CB3"/>
    <w:rsid w:val="00A867E2"/>
    <w:rsid w:val="00A86B57"/>
    <w:rsid w:val="00A86DD2"/>
    <w:rsid w:val="00A86ECD"/>
    <w:rsid w:val="00A876AE"/>
    <w:rsid w:val="00A879C9"/>
    <w:rsid w:val="00A87A9F"/>
    <w:rsid w:val="00A87C5E"/>
    <w:rsid w:val="00A87D6A"/>
    <w:rsid w:val="00A90181"/>
    <w:rsid w:val="00A904AE"/>
    <w:rsid w:val="00A90D2D"/>
    <w:rsid w:val="00A90D7C"/>
    <w:rsid w:val="00A91422"/>
    <w:rsid w:val="00A9157F"/>
    <w:rsid w:val="00A92B05"/>
    <w:rsid w:val="00A92F4C"/>
    <w:rsid w:val="00A9545F"/>
    <w:rsid w:val="00A957C4"/>
    <w:rsid w:val="00A959CF"/>
    <w:rsid w:val="00A95AC9"/>
    <w:rsid w:val="00A95DC7"/>
    <w:rsid w:val="00A9647F"/>
    <w:rsid w:val="00A965A8"/>
    <w:rsid w:val="00A96BD4"/>
    <w:rsid w:val="00A9700F"/>
    <w:rsid w:val="00A975A5"/>
    <w:rsid w:val="00AA045B"/>
    <w:rsid w:val="00AA0F47"/>
    <w:rsid w:val="00AA1453"/>
    <w:rsid w:val="00AA16B7"/>
    <w:rsid w:val="00AA1F91"/>
    <w:rsid w:val="00AA2127"/>
    <w:rsid w:val="00AA3280"/>
    <w:rsid w:val="00AA3E44"/>
    <w:rsid w:val="00AA5933"/>
    <w:rsid w:val="00AA5B65"/>
    <w:rsid w:val="00AA5F1C"/>
    <w:rsid w:val="00AA5F83"/>
    <w:rsid w:val="00AA6369"/>
    <w:rsid w:val="00AA6C1B"/>
    <w:rsid w:val="00AA7027"/>
    <w:rsid w:val="00AA7259"/>
    <w:rsid w:val="00AA7368"/>
    <w:rsid w:val="00AA75D4"/>
    <w:rsid w:val="00AA7AC1"/>
    <w:rsid w:val="00AA7F95"/>
    <w:rsid w:val="00AB06B1"/>
    <w:rsid w:val="00AB080D"/>
    <w:rsid w:val="00AB13EF"/>
    <w:rsid w:val="00AB1942"/>
    <w:rsid w:val="00AB1CBE"/>
    <w:rsid w:val="00AB272A"/>
    <w:rsid w:val="00AB33D4"/>
    <w:rsid w:val="00AB3DEB"/>
    <w:rsid w:val="00AB3EA0"/>
    <w:rsid w:val="00AB509E"/>
    <w:rsid w:val="00AB5D33"/>
    <w:rsid w:val="00AB74FD"/>
    <w:rsid w:val="00AB7848"/>
    <w:rsid w:val="00AC0266"/>
    <w:rsid w:val="00AC0CDA"/>
    <w:rsid w:val="00AC10DE"/>
    <w:rsid w:val="00AC1908"/>
    <w:rsid w:val="00AC190A"/>
    <w:rsid w:val="00AC1F97"/>
    <w:rsid w:val="00AC2F0C"/>
    <w:rsid w:val="00AC33A2"/>
    <w:rsid w:val="00AC4341"/>
    <w:rsid w:val="00AC4617"/>
    <w:rsid w:val="00AC47BC"/>
    <w:rsid w:val="00AC48CE"/>
    <w:rsid w:val="00AC4ECD"/>
    <w:rsid w:val="00AC503B"/>
    <w:rsid w:val="00AC5885"/>
    <w:rsid w:val="00AC5DAD"/>
    <w:rsid w:val="00AC63F6"/>
    <w:rsid w:val="00AC682B"/>
    <w:rsid w:val="00AC71D6"/>
    <w:rsid w:val="00AC7406"/>
    <w:rsid w:val="00AD01A8"/>
    <w:rsid w:val="00AD1471"/>
    <w:rsid w:val="00AD223F"/>
    <w:rsid w:val="00AD2672"/>
    <w:rsid w:val="00AD2A43"/>
    <w:rsid w:val="00AD3358"/>
    <w:rsid w:val="00AD40DE"/>
    <w:rsid w:val="00AD5587"/>
    <w:rsid w:val="00AD5F59"/>
    <w:rsid w:val="00AD6AD7"/>
    <w:rsid w:val="00AD6CB9"/>
    <w:rsid w:val="00AD73D0"/>
    <w:rsid w:val="00AD7930"/>
    <w:rsid w:val="00AE001F"/>
    <w:rsid w:val="00AE0C9A"/>
    <w:rsid w:val="00AE0F3C"/>
    <w:rsid w:val="00AE1246"/>
    <w:rsid w:val="00AE1B0C"/>
    <w:rsid w:val="00AE1F5E"/>
    <w:rsid w:val="00AE254A"/>
    <w:rsid w:val="00AE2808"/>
    <w:rsid w:val="00AE496C"/>
    <w:rsid w:val="00AE4AA9"/>
    <w:rsid w:val="00AE4B61"/>
    <w:rsid w:val="00AE5278"/>
    <w:rsid w:val="00AE53AE"/>
    <w:rsid w:val="00AE58B4"/>
    <w:rsid w:val="00AE5B15"/>
    <w:rsid w:val="00AE6B96"/>
    <w:rsid w:val="00AE74CD"/>
    <w:rsid w:val="00AE7552"/>
    <w:rsid w:val="00AF01A4"/>
    <w:rsid w:val="00AF05B9"/>
    <w:rsid w:val="00AF1A5A"/>
    <w:rsid w:val="00AF20EA"/>
    <w:rsid w:val="00AF2DDA"/>
    <w:rsid w:val="00AF3330"/>
    <w:rsid w:val="00AF360C"/>
    <w:rsid w:val="00AF367B"/>
    <w:rsid w:val="00AF3E06"/>
    <w:rsid w:val="00AF5B4B"/>
    <w:rsid w:val="00AF5FA3"/>
    <w:rsid w:val="00AF6486"/>
    <w:rsid w:val="00AF6C3C"/>
    <w:rsid w:val="00AF6D95"/>
    <w:rsid w:val="00AF73C4"/>
    <w:rsid w:val="00AF79F5"/>
    <w:rsid w:val="00AF7DA3"/>
    <w:rsid w:val="00B007F2"/>
    <w:rsid w:val="00B0115E"/>
    <w:rsid w:val="00B01B0E"/>
    <w:rsid w:val="00B01DF2"/>
    <w:rsid w:val="00B01F8C"/>
    <w:rsid w:val="00B0230F"/>
    <w:rsid w:val="00B0292D"/>
    <w:rsid w:val="00B03309"/>
    <w:rsid w:val="00B0440E"/>
    <w:rsid w:val="00B050C2"/>
    <w:rsid w:val="00B07159"/>
    <w:rsid w:val="00B0763A"/>
    <w:rsid w:val="00B07FB1"/>
    <w:rsid w:val="00B108F9"/>
    <w:rsid w:val="00B10B5E"/>
    <w:rsid w:val="00B10C68"/>
    <w:rsid w:val="00B11AB0"/>
    <w:rsid w:val="00B1209A"/>
    <w:rsid w:val="00B12D51"/>
    <w:rsid w:val="00B1338C"/>
    <w:rsid w:val="00B137B2"/>
    <w:rsid w:val="00B13D47"/>
    <w:rsid w:val="00B14249"/>
    <w:rsid w:val="00B1467E"/>
    <w:rsid w:val="00B14F2C"/>
    <w:rsid w:val="00B14F57"/>
    <w:rsid w:val="00B171FE"/>
    <w:rsid w:val="00B20E4C"/>
    <w:rsid w:val="00B20E71"/>
    <w:rsid w:val="00B210D1"/>
    <w:rsid w:val="00B221CA"/>
    <w:rsid w:val="00B2247C"/>
    <w:rsid w:val="00B226BD"/>
    <w:rsid w:val="00B22E9A"/>
    <w:rsid w:val="00B259C5"/>
    <w:rsid w:val="00B2638E"/>
    <w:rsid w:val="00B2659C"/>
    <w:rsid w:val="00B26A0D"/>
    <w:rsid w:val="00B26D65"/>
    <w:rsid w:val="00B26FB4"/>
    <w:rsid w:val="00B3045F"/>
    <w:rsid w:val="00B31298"/>
    <w:rsid w:val="00B31ABE"/>
    <w:rsid w:val="00B31BB0"/>
    <w:rsid w:val="00B31BBF"/>
    <w:rsid w:val="00B329B3"/>
    <w:rsid w:val="00B339B2"/>
    <w:rsid w:val="00B33CB5"/>
    <w:rsid w:val="00B347E5"/>
    <w:rsid w:val="00B34951"/>
    <w:rsid w:val="00B34AEC"/>
    <w:rsid w:val="00B35296"/>
    <w:rsid w:val="00B35572"/>
    <w:rsid w:val="00B355DD"/>
    <w:rsid w:val="00B356AB"/>
    <w:rsid w:val="00B358C3"/>
    <w:rsid w:val="00B363BB"/>
    <w:rsid w:val="00B36D55"/>
    <w:rsid w:val="00B3715C"/>
    <w:rsid w:val="00B372A8"/>
    <w:rsid w:val="00B37367"/>
    <w:rsid w:val="00B37445"/>
    <w:rsid w:val="00B375C1"/>
    <w:rsid w:val="00B37DF4"/>
    <w:rsid w:val="00B37F52"/>
    <w:rsid w:val="00B40198"/>
    <w:rsid w:val="00B40945"/>
    <w:rsid w:val="00B40D3B"/>
    <w:rsid w:val="00B40F8D"/>
    <w:rsid w:val="00B410F3"/>
    <w:rsid w:val="00B41AB8"/>
    <w:rsid w:val="00B41B72"/>
    <w:rsid w:val="00B42271"/>
    <w:rsid w:val="00B425D0"/>
    <w:rsid w:val="00B42A14"/>
    <w:rsid w:val="00B42BC4"/>
    <w:rsid w:val="00B4327A"/>
    <w:rsid w:val="00B43345"/>
    <w:rsid w:val="00B43E2D"/>
    <w:rsid w:val="00B43FB3"/>
    <w:rsid w:val="00B444E5"/>
    <w:rsid w:val="00B44554"/>
    <w:rsid w:val="00B45325"/>
    <w:rsid w:val="00B45622"/>
    <w:rsid w:val="00B46681"/>
    <w:rsid w:val="00B472C6"/>
    <w:rsid w:val="00B47D3D"/>
    <w:rsid w:val="00B502C7"/>
    <w:rsid w:val="00B50391"/>
    <w:rsid w:val="00B50AB6"/>
    <w:rsid w:val="00B50CBD"/>
    <w:rsid w:val="00B510F4"/>
    <w:rsid w:val="00B52B6B"/>
    <w:rsid w:val="00B530D5"/>
    <w:rsid w:val="00B53ED1"/>
    <w:rsid w:val="00B545D3"/>
    <w:rsid w:val="00B55307"/>
    <w:rsid w:val="00B55524"/>
    <w:rsid w:val="00B555EA"/>
    <w:rsid w:val="00B55BC2"/>
    <w:rsid w:val="00B5636F"/>
    <w:rsid w:val="00B57E54"/>
    <w:rsid w:val="00B603C6"/>
    <w:rsid w:val="00B606ED"/>
    <w:rsid w:val="00B60E5F"/>
    <w:rsid w:val="00B6148F"/>
    <w:rsid w:val="00B61F28"/>
    <w:rsid w:val="00B627A1"/>
    <w:rsid w:val="00B62BC8"/>
    <w:rsid w:val="00B62BDF"/>
    <w:rsid w:val="00B63B36"/>
    <w:rsid w:val="00B64741"/>
    <w:rsid w:val="00B64A99"/>
    <w:rsid w:val="00B64D43"/>
    <w:rsid w:val="00B64DB4"/>
    <w:rsid w:val="00B6505D"/>
    <w:rsid w:val="00B65966"/>
    <w:rsid w:val="00B65D5A"/>
    <w:rsid w:val="00B6642F"/>
    <w:rsid w:val="00B66D08"/>
    <w:rsid w:val="00B6748D"/>
    <w:rsid w:val="00B70189"/>
    <w:rsid w:val="00B72267"/>
    <w:rsid w:val="00B73342"/>
    <w:rsid w:val="00B735A4"/>
    <w:rsid w:val="00B73B87"/>
    <w:rsid w:val="00B744FB"/>
    <w:rsid w:val="00B74D3C"/>
    <w:rsid w:val="00B74E1E"/>
    <w:rsid w:val="00B74F3E"/>
    <w:rsid w:val="00B75266"/>
    <w:rsid w:val="00B75EB4"/>
    <w:rsid w:val="00B76ABA"/>
    <w:rsid w:val="00B76D9E"/>
    <w:rsid w:val="00B77413"/>
    <w:rsid w:val="00B775B5"/>
    <w:rsid w:val="00B777E6"/>
    <w:rsid w:val="00B77863"/>
    <w:rsid w:val="00B77C76"/>
    <w:rsid w:val="00B77FB9"/>
    <w:rsid w:val="00B80215"/>
    <w:rsid w:val="00B80465"/>
    <w:rsid w:val="00B813E9"/>
    <w:rsid w:val="00B81557"/>
    <w:rsid w:val="00B8231D"/>
    <w:rsid w:val="00B82FC5"/>
    <w:rsid w:val="00B83324"/>
    <w:rsid w:val="00B83605"/>
    <w:rsid w:val="00B84339"/>
    <w:rsid w:val="00B84F29"/>
    <w:rsid w:val="00B85422"/>
    <w:rsid w:val="00B8579D"/>
    <w:rsid w:val="00B857F0"/>
    <w:rsid w:val="00B86494"/>
    <w:rsid w:val="00B87396"/>
    <w:rsid w:val="00B876E0"/>
    <w:rsid w:val="00B878A4"/>
    <w:rsid w:val="00B87B73"/>
    <w:rsid w:val="00B87C81"/>
    <w:rsid w:val="00B90324"/>
    <w:rsid w:val="00B90D2E"/>
    <w:rsid w:val="00B91419"/>
    <w:rsid w:val="00B91645"/>
    <w:rsid w:val="00B916BB"/>
    <w:rsid w:val="00B916C4"/>
    <w:rsid w:val="00B917E3"/>
    <w:rsid w:val="00B918A8"/>
    <w:rsid w:val="00B918E1"/>
    <w:rsid w:val="00B91AE8"/>
    <w:rsid w:val="00B926CA"/>
    <w:rsid w:val="00B9319F"/>
    <w:rsid w:val="00B93458"/>
    <w:rsid w:val="00B944D0"/>
    <w:rsid w:val="00B95D5A"/>
    <w:rsid w:val="00B962A0"/>
    <w:rsid w:val="00B9644B"/>
    <w:rsid w:val="00B97161"/>
    <w:rsid w:val="00B972C0"/>
    <w:rsid w:val="00B9761C"/>
    <w:rsid w:val="00B97816"/>
    <w:rsid w:val="00BA05BE"/>
    <w:rsid w:val="00BA09B4"/>
    <w:rsid w:val="00BA1307"/>
    <w:rsid w:val="00BA1E0E"/>
    <w:rsid w:val="00BA1E30"/>
    <w:rsid w:val="00BA3B44"/>
    <w:rsid w:val="00BA3D61"/>
    <w:rsid w:val="00BA45B5"/>
    <w:rsid w:val="00BA4724"/>
    <w:rsid w:val="00BA5047"/>
    <w:rsid w:val="00BA504B"/>
    <w:rsid w:val="00BA52D1"/>
    <w:rsid w:val="00BA65B4"/>
    <w:rsid w:val="00BA6BF0"/>
    <w:rsid w:val="00BB0ED7"/>
    <w:rsid w:val="00BB19B4"/>
    <w:rsid w:val="00BB1D6F"/>
    <w:rsid w:val="00BB1F2C"/>
    <w:rsid w:val="00BB2686"/>
    <w:rsid w:val="00BB2A6B"/>
    <w:rsid w:val="00BB3A99"/>
    <w:rsid w:val="00BB3F07"/>
    <w:rsid w:val="00BB3FC6"/>
    <w:rsid w:val="00BB422B"/>
    <w:rsid w:val="00BB52B2"/>
    <w:rsid w:val="00BB589D"/>
    <w:rsid w:val="00BB5D54"/>
    <w:rsid w:val="00BB6891"/>
    <w:rsid w:val="00BB7995"/>
    <w:rsid w:val="00BC0472"/>
    <w:rsid w:val="00BC0573"/>
    <w:rsid w:val="00BC2C39"/>
    <w:rsid w:val="00BC37F4"/>
    <w:rsid w:val="00BC3A3F"/>
    <w:rsid w:val="00BC3B0E"/>
    <w:rsid w:val="00BC4039"/>
    <w:rsid w:val="00BC47D1"/>
    <w:rsid w:val="00BC4BD9"/>
    <w:rsid w:val="00BC4D5C"/>
    <w:rsid w:val="00BC5156"/>
    <w:rsid w:val="00BC51E7"/>
    <w:rsid w:val="00BC51F1"/>
    <w:rsid w:val="00BC55DE"/>
    <w:rsid w:val="00BC577A"/>
    <w:rsid w:val="00BC62C3"/>
    <w:rsid w:val="00BC6DC8"/>
    <w:rsid w:val="00BD081B"/>
    <w:rsid w:val="00BD17DF"/>
    <w:rsid w:val="00BD215D"/>
    <w:rsid w:val="00BD30F1"/>
    <w:rsid w:val="00BD33BC"/>
    <w:rsid w:val="00BD36FB"/>
    <w:rsid w:val="00BD3798"/>
    <w:rsid w:val="00BD3B82"/>
    <w:rsid w:val="00BD3BBD"/>
    <w:rsid w:val="00BD3C83"/>
    <w:rsid w:val="00BD3D93"/>
    <w:rsid w:val="00BD42FD"/>
    <w:rsid w:val="00BD48B9"/>
    <w:rsid w:val="00BD495C"/>
    <w:rsid w:val="00BD4D33"/>
    <w:rsid w:val="00BD50C5"/>
    <w:rsid w:val="00BD532D"/>
    <w:rsid w:val="00BD5588"/>
    <w:rsid w:val="00BD6C9C"/>
    <w:rsid w:val="00BD71D3"/>
    <w:rsid w:val="00BD7365"/>
    <w:rsid w:val="00BD7A7C"/>
    <w:rsid w:val="00BD7CB0"/>
    <w:rsid w:val="00BE0569"/>
    <w:rsid w:val="00BE05F3"/>
    <w:rsid w:val="00BE062A"/>
    <w:rsid w:val="00BE06B6"/>
    <w:rsid w:val="00BE19BF"/>
    <w:rsid w:val="00BE1CC8"/>
    <w:rsid w:val="00BE2405"/>
    <w:rsid w:val="00BE32D0"/>
    <w:rsid w:val="00BE391D"/>
    <w:rsid w:val="00BE3A85"/>
    <w:rsid w:val="00BE3C6A"/>
    <w:rsid w:val="00BE4D19"/>
    <w:rsid w:val="00BE4E05"/>
    <w:rsid w:val="00BE6422"/>
    <w:rsid w:val="00BE6E33"/>
    <w:rsid w:val="00BF02AC"/>
    <w:rsid w:val="00BF2C58"/>
    <w:rsid w:val="00BF3319"/>
    <w:rsid w:val="00BF3396"/>
    <w:rsid w:val="00BF35A6"/>
    <w:rsid w:val="00BF38B2"/>
    <w:rsid w:val="00BF4188"/>
    <w:rsid w:val="00BF4B03"/>
    <w:rsid w:val="00BF51A5"/>
    <w:rsid w:val="00BF54B8"/>
    <w:rsid w:val="00BF6DDA"/>
    <w:rsid w:val="00BF6FB0"/>
    <w:rsid w:val="00BF71D5"/>
    <w:rsid w:val="00BF7327"/>
    <w:rsid w:val="00BF757D"/>
    <w:rsid w:val="00BF7B0B"/>
    <w:rsid w:val="00BF7F90"/>
    <w:rsid w:val="00C009C9"/>
    <w:rsid w:val="00C00DC7"/>
    <w:rsid w:val="00C01190"/>
    <w:rsid w:val="00C01750"/>
    <w:rsid w:val="00C018A8"/>
    <w:rsid w:val="00C02208"/>
    <w:rsid w:val="00C02247"/>
    <w:rsid w:val="00C0302C"/>
    <w:rsid w:val="00C035F8"/>
    <w:rsid w:val="00C036B4"/>
    <w:rsid w:val="00C03730"/>
    <w:rsid w:val="00C03D37"/>
    <w:rsid w:val="00C041D3"/>
    <w:rsid w:val="00C045F1"/>
    <w:rsid w:val="00C05262"/>
    <w:rsid w:val="00C0556F"/>
    <w:rsid w:val="00C05A6D"/>
    <w:rsid w:val="00C078F4"/>
    <w:rsid w:val="00C079F0"/>
    <w:rsid w:val="00C10065"/>
    <w:rsid w:val="00C1095A"/>
    <w:rsid w:val="00C10ECB"/>
    <w:rsid w:val="00C1130C"/>
    <w:rsid w:val="00C11D35"/>
    <w:rsid w:val="00C12741"/>
    <w:rsid w:val="00C136F8"/>
    <w:rsid w:val="00C14569"/>
    <w:rsid w:val="00C156BD"/>
    <w:rsid w:val="00C166DF"/>
    <w:rsid w:val="00C16A5D"/>
    <w:rsid w:val="00C16AA9"/>
    <w:rsid w:val="00C16BDD"/>
    <w:rsid w:val="00C173C1"/>
    <w:rsid w:val="00C176FA"/>
    <w:rsid w:val="00C178BC"/>
    <w:rsid w:val="00C20872"/>
    <w:rsid w:val="00C210D4"/>
    <w:rsid w:val="00C21130"/>
    <w:rsid w:val="00C21153"/>
    <w:rsid w:val="00C2129A"/>
    <w:rsid w:val="00C21588"/>
    <w:rsid w:val="00C21812"/>
    <w:rsid w:val="00C22225"/>
    <w:rsid w:val="00C2253A"/>
    <w:rsid w:val="00C228E7"/>
    <w:rsid w:val="00C22929"/>
    <w:rsid w:val="00C2383D"/>
    <w:rsid w:val="00C23BA1"/>
    <w:rsid w:val="00C23BF5"/>
    <w:rsid w:val="00C23D5D"/>
    <w:rsid w:val="00C240DA"/>
    <w:rsid w:val="00C247FF"/>
    <w:rsid w:val="00C24983"/>
    <w:rsid w:val="00C25EF3"/>
    <w:rsid w:val="00C2638A"/>
    <w:rsid w:val="00C27D3B"/>
    <w:rsid w:val="00C30F49"/>
    <w:rsid w:val="00C31281"/>
    <w:rsid w:val="00C314D3"/>
    <w:rsid w:val="00C31BE2"/>
    <w:rsid w:val="00C34582"/>
    <w:rsid w:val="00C351C5"/>
    <w:rsid w:val="00C35973"/>
    <w:rsid w:val="00C362D7"/>
    <w:rsid w:val="00C36709"/>
    <w:rsid w:val="00C36F7D"/>
    <w:rsid w:val="00C3764A"/>
    <w:rsid w:val="00C402DE"/>
    <w:rsid w:val="00C405F8"/>
    <w:rsid w:val="00C40B38"/>
    <w:rsid w:val="00C418FE"/>
    <w:rsid w:val="00C42995"/>
    <w:rsid w:val="00C429AF"/>
    <w:rsid w:val="00C429BB"/>
    <w:rsid w:val="00C43952"/>
    <w:rsid w:val="00C44447"/>
    <w:rsid w:val="00C44B38"/>
    <w:rsid w:val="00C44F2D"/>
    <w:rsid w:val="00C45D0A"/>
    <w:rsid w:val="00C45DB4"/>
    <w:rsid w:val="00C45ECD"/>
    <w:rsid w:val="00C46516"/>
    <w:rsid w:val="00C46559"/>
    <w:rsid w:val="00C469D1"/>
    <w:rsid w:val="00C46A3D"/>
    <w:rsid w:val="00C46E16"/>
    <w:rsid w:val="00C50D29"/>
    <w:rsid w:val="00C515B8"/>
    <w:rsid w:val="00C52032"/>
    <w:rsid w:val="00C520E2"/>
    <w:rsid w:val="00C52C2D"/>
    <w:rsid w:val="00C52C43"/>
    <w:rsid w:val="00C53228"/>
    <w:rsid w:val="00C53332"/>
    <w:rsid w:val="00C53CAA"/>
    <w:rsid w:val="00C53D12"/>
    <w:rsid w:val="00C54982"/>
    <w:rsid w:val="00C54D47"/>
    <w:rsid w:val="00C54D6C"/>
    <w:rsid w:val="00C554DF"/>
    <w:rsid w:val="00C561D1"/>
    <w:rsid w:val="00C578E9"/>
    <w:rsid w:val="00C5791A"/>
    <w:rsid w:val="00C601A8"/>
    <w:rsid w:val="00C615DC"/>
    <w:rsid w:val="00C62619"/>
    <w:rsid w:val="00C63396"/>
    <w:rsid w:val="00C636C7"/>
    <w:rsid w:val="00C63C2C"/>
    <w:rsid w:val="00C63CCF"/>
    <w:rsid w:val="00C64907"/>
    <w:rsid w:val="00C64A8E"/>
    <w:rsid w:val="00C6549D"/>
    <w:rsid w:val="00C657F5"/>
    <w:rsid w:val="00C66685"/>
    <w:rsid w:val="00C66887"/>
    <w:rsid w:val="00C70293"/>
    <w:rsid w:val="00C703CF"/>
    <w:rsid w:val="00C70CB7"/>
    <w:rsid w:val="00C71321"/>
    <w:rsid w:val="00C7180D"/>
    <w:rsid w:val="00C7190A"/>
    <w:rsid w:val="00C71FBB"/>
    <w:rsid w:val="00C72178"/>
    <w:rsid w:val="00C72204"/>
    <w:rsid w:val="00C734C5"/>
    <w:rsid w:val="00C734D8"/>
    <w:rsid w:val="00C73569"/>
    <w:rsid w:val="00C7358E"/>
    <w:rsid w:val="00C73C11"/>
    <w:rsid w:val="00C74A7F"/>
    <w:rsid w:val="00C75491"/>
    <w:rsid w:val="00C75F1D"/>
    <w:rsid w:val="00C76573"/>
    <w:rsid w:val="00C7661B"/>
    <w:rsid w:val="00C769EA"/>
    <w:rsid w:val="00C76B97"/>
    <w:rsid w:val="00C76CD2"/>
    <w:rsid w:val="00C770CA"/>
    <w:rsid w:val="00C77226"/>
    <w:rsid w:val="00C772A0"/>
    <w:rsid w:val="00C772E8"/>
    <w:rsid w:val="00C801D0"/>
    <w:rsid w:val="00C809D9"/>
    <w:rsid w:val="00C80AE9"/>
    <w:rsid w:val="00C80FDF"/>
    <w:rsid w:val="00C81693"/>
    <w:rsid w:val="00C81B6C"/>
    <w:rsid w:val="00C82ED2"/>
    <w:rsid w:val="00C82FD0"/>
    <w:rsid w:val="00C83327"/>
    <w:rsid w:val="00C83C98"/>
    <w:rsid w:val="00C83EED"/>
    <w:rsid w:val="00C84445"/>
    <w:rsid w:val="00C849F5"/>
    <w:rsid w:val="00C86409"/>
    <w:rsid w:val="00C86753"/>
    <w:rsid w:val="00C86C8A"/>
    <w:rsid w:val="00C86E19"/>
    <w:rsid w:val="00C86F25"/>
    <w:rsid w:val="00C86F58"/>
    <w:rsid w:val="00C87024"/>
    <w:rsid w:val="00C8721A"/>
    <w:rsid w:val="00C87360"/>
    <w:rsid w:val="00C87A06"/>
    <w:rsid w:val="00C90495"/>
    <w:rsid w:val="00C90A1A"/>
    <w:rsid w:val="00C91730"/>
    <w:rsid w:val="00C920E8"/>
    <w:rsid w:val="00C924CA"/>
    <w:rsid w:val="00C92F41"/>
    <w:rsid w:val="00C93D98"/>
    <w:rsid w:val="00C94872"/>
    <w:rsid w:val="00C94DB3"/>
    <w:rsid w:val="00C95394"/>
    <w:rsid w:val="00C955F3"/>
    <w:rsid w:val="00C956F2"/>
    <w:rsid w:val="00C95A37"/>
    <w:rsid w:val="00C95C51"/>
    <w:rsid w:val="00C95DEB"/>
    <w:rsid w:val="00C95F4D"/>
    <w:rsid w:val="00C96099"/>
    <w:rsid w:val="00C96206"/>
    <w:rsid w:val="00C96692"/>
    <w:rsid w:val="00C96A86"/>
    <w:rsid w:val="00C97302"/>
    <w:rsid w:val="00C97D00"/>
    <w:rsid w:val="00C97D34"/>
    <w:rsid w:val="00C97F95"/>
    <w:rsid w:val="00CA04E3"/>
    <w:rsid w:val="00CA06E0"/>
    <w:rsid w:val="00CA0AD3"/>
    <w:rsid w:val="00CA11C7"/>
    <w:rsid w:val="00CA13F3"/>
    <w:rsid w:val="00CA1D12"/>
    <w:rsid w:val="00CA231A"/>
    <w:rsid w:val="00CA291F"/>
    <w:rsid w:val="00CA2BE3"/>
    <w:rsid w:val="00CA2C85"/>
    <w:rsid w:val="00CA4105"/>
    <w:rsid w:val="00CA436F"/>
    <w:rsid w:val="00CA4426"/>
    <w:rsid w:val="00CA4F31"/>
    <w:rsid w:val="00CA5231"/>
    <w:rsid w:val="00CA552D"/>
    <w:rsid w:val="00CA57C4"/>
    <w:rsid w:val="00CA6797"/>
    <w:rsid w:val="00CA7715"/>
    <w:rsid w:val="00CA7FFA"/>
    <w:rsid w:val="00CB00A9"/>
    <w:rsid w:val="00CB08D9"/>
    <w:rsid w:val="00CB1639"/>
    <w:rsid w:val="00CB1E39"/>
    <w:rsid w:val="00CB214A"/>
    <w:rsid w:val="00CB2246"/>
    <w:rsid w:val="00CB299E"/>
    <w:rsid w:val="00CB33C8"/>
    <w:rsid w:val="00CB3826"/>
    <w:rsid w:val="00CB40C1"/>
    <w:rsid w:val="00CB4CF7"/>
    <w:rsid w:val="00CB51DF"/>
    <w:rsid w:val="00CB6A0B"/>
    <w:rsid w:val="00CB7057"/>
    <w:rsid w:val="00CB7790"/>
    <w:rsid w:val="00CB7AA0"/>
    <w:rsid w:val="00CC0B1D"/>
    <w:rsid w:val="00CC1794"/>
    <w:rsid w:val="00CC22C8"/>
    <w:rsid w:val="00CC26C3"/>
    <w:rsid w:val="00CC2D1D"/>
    <w:rsid w:val="00CC39B2"/>
    <w:rsid w:val="00CC44A3"/>
    <w:rsid w:val="00CC452D"/>
    <w:rsid w:val="00CC56EE"/>
    <w:rsid w:val="00CC5716"/>
    <w:rsid w:val="00CC5A95"/>
    <w:rsid w:val="00CC5C36"/>
    <w:rsid w:val="00CC6BF1"/>
    <w:rsid w:val="00CC6C5F"/>
    <w:rsid w:val="00CC70D6"/>
    <w:rsid w:val="00CC763D"/>
    <w:rsid w:val="00CC7C5A"/>
    <w:rsid w:val="00CC7E3A"/>
    <w:rsid w:val="00CD0090"/>
    <w:rsid w:val="00CD0C9A"/>
    <w:rsid w:val="00CD1EA1"/>
    <w:rsid w:val="00CD2876"/>
    <w:rsid w:val="00CD388A"/>
    <w:rsid w:val="00CD39AF"/>
    <w:rsid w:val="00CD41CB"/>
    <w:rsid w:val="00CD47CD"/>
    <w:rsid w:val="00CD47ED"/>
    <w:rsid w:val="00CD4CDE"/>
    <w:rsid w:val="00CD5792"/>
    <w:rsid w:val="00CD5A81"/>
    <w:rsid w:val="00CD5D68"/>
    <w:rsid w:val="00CD6040"/>
    <w:rsid w:val="00CD7278"/>
    <w:rsid w:val="00CD73DD"/>
    <w:rsid w:val="00CD7E04"/>
    <w:rsid w:val="00CE00C7"/>
    <w:rsid w:val="00CE05CA"/>
    <w:rsid w:val="00CE0EDE"/>
    <w:rsid w:val="00CE1060"/>
    <w:rsid w:val="00CE196A"/>
    <w:rsid w:val="00CE2192"/>
    <w:rsid w:val="00CE2C5B"/>
    <w:rsid w:val="00CE2F47"/>
    <w:rsid w:val="00CE34E9"/>
    <w:rsid w:val="00CE3599"/>
    <w:rsid w:val="00CE37CF"/>
    <w:rsid w:val="00CE3B74"/>
    <w:rsid w:val="00CE4C89"/>
    <w:rsid w:val="00CE4F43"/>
    <w:rsid w:val="00CE5803"/>
    <w:rsid w:val="00CE5F06"/>
    <w:rsid w:val="00CE6B8C"/>
    <w:rsid w:val="00CE70E2"/>
    <w:rsid w:val="00CE72E5"/>
    <w:rsid w:val="00CE75B5"/>
    <w:rsid w:val="00CE7D0F"/>
    <w:rsid w:val="00CF0DE2"/>
    <w:rsid w:val="00CF12A2"/>
    <w:rsid w:val="00CF131D"/>
    <w:rsid w:val="00CF14E0"/>
    <w:rsid w:val="00CF1590"/>
    <w:rsid w:val="00CF1968"/>
    <w:rsid w:val="00CF289D"/>
    <w:rsid w:val="00CF2C5F"/>
    <w:rsid w:val="00CF2DA3"/>
    <w:rsid w:val="00CF3764"/>
    <w:rsid w:val="00CF3FE3"/>
    <w:rsid w:val="00CF5B4C"/>
    <w:rsid w:val="00CF679D"/>
    <w:rsid w:val="00CF6963"/>
    <w:rsid w:val="00CF706E"/>
    <w:rsid w:val="00CF7C46"/>
    <w:rsid w:val="00D0001D"/>
    <w:rsid w:val="00D003EE"/>
    <w:rsid w:val="00D00809"/>
    <w:rsid w:val="00D00F2E"/>
    <w:rsid w:val="00D00FAE"/>
    <w:rsid w:val="00D01BD2"/>
    <w:rsid w:val="00D03962"/>
    <w:rsid w:val="00D03A7B"/>
    <w:rsid w:val="00D03F84"/>
    <w:rsid w:val="00D04719"/>
    <w:rsid w:val="00D04978"/>
    <w:rsid w:val="00D052CB"/>
    <w:rsid w:val="00D054BB"/>
    <w:rsid w:val="00D05970"/>
    <w:rsid w:val="00D05BC7"/>
    <w:rsid w:val="00D067E8"/>
    <w:rsid w:val="00D06AF5"/>
    <w:rsid w:val="00D070B6"/>
    <w:rsid w:val="00D07340"/>
    <w:rsid w:val="00D0766C"/>
    <w:rsid w:val="00D07E2F"/>
    <w:rsid w:val="00D1035E"/>
    <w:rsid w:val="00D103AD"/>
    <w:rsid w:val="00D1042C"/>
    <w:rsid w:val="00D10C71"/>
    <w:rsid w:val="00D10E31"/>
    <w:rsid w:val="00D110F2"/>
    <w:rsid w:val="00D11FEC"/>
    <w:rsid w:val="00D12813"/>
    <w:rsid w:val="00D12859"/>
    <w:rsid w:val="00D129FA"/>
    <w:rsid w:val="00D13A13"/>
    <w:rsid w:val="00D13A78"/>
    <w:rsid w:val="00D13ADC"/>
    <w:rsid w:val="00D13F3B"/>
    <w:rsid w:val="00D146AE"/>
    <w:rsid w:val="00D149C0"/>
    <w:rsid w:val="00D163EE"/>
    <w:rsid w:val="00D165B8"/>
    <w:rsid w:val="00D1760E"/>
    <w:rsid w:val="00D177D1"/>
    <w:rsid w:val="00D17EEA"/>
    <w:rsid w:val="00D205F2"/>
    <w:rsid w:val="00D20837"/>
    <w:rsid w:val="00D21B29"/>
    <w:rsid w:val="00D22EED"/>
    <w:rsid w:val="00D23045"/>
    <w:rsid w:val="00D23E52"/>
    <w:rsid w:val="00D242EE"/>
    <w:rsid w:val="00D2442F"/>
    <w:rsid w:val="00D245FB"/>
    <w:rsid w:val="00D2487C"/>
    <w:rsid w:val="00D24E9E"/>
    <w:rsid w:val="00D251CA"/>
    <w:rsid w:val="00D2585C"/>
    <w:rsid w:val="00D25AD4"/>
    <w:rsid w:val="00D26FD7"/>
    <w:rsid w:val="00D272EA"/>
    <w:rsid w:val="00D300A9"/>
    <w:rsid w:val="00D31097"/>
    <w:rsid w:val="00D315AD"/>
    <w:rsid w:val="00D31930"/>
    <w:rsid w:val="00D31EB1"/>
    <w:rsid w:val="00D3232C"/>
    <w:rsid w:val="00D323BD"/>
    <w:rsid w:val="00D331B2"/>
    <w:rsid w:val="00D3352A"/>
    <w:rsid w:val="00D336A3"/>
    <w:rsid w:val="00D3516E"/>
    <w:rsid w:val="00D356F5"/>
    <w:rsid w:val="00D35B24"/>
    <w:rsid w:val="00D35D1D"/>
    <w:rsid w:val="00D35F40"/>
    <w:rsid w:val="00D36D10"/>
    <w:rsid w:val="00D36E8F"/>
    <w:rsid w:val="00D36E92"/>
    <w:rsid w:val="00D37214"/>
    <w:rsid w:val="00D3726C"/>
    <w:rsid w:val="00D41B2C"/>
    <w:rsid w:val="00D42909"/>
    <w:rsid w:val="00D42B2A"/>
    <w:rsid w:val="00D42F31"/>
    <w:rsid w:val="00D431EB"/>
    <w:rsid w:val="00D43284"/>
    <w:rsid w:val="00D439F1"/>
    <w:rsid w:val="00D43A49"/>
    <w:rsid w:val="00D43BB2"/>
    <w:rsid w:val="00D442B9"/>
    <w:rsid w:val="00D444B1"/>
    <w:rsid w:val="00D452B9"/>
    <w:rsid w:val="00D452DB"/>
    <w:rsid w:val="00D4540C"/>
    <w:rsid w:val="00D4562C"/>
    <w:rsid w:val="00D45FC7"/>
    <w:rsid w:val="00D46636"/>
    <w:rsid w:val="00D467E7"/>
    <w:rsid w:val="00D50B91"/>
    <w:rsid w:val="00D51793"/>
    <w:rsid w:val="00D51847"/>
    <w:rsid w:val="00D51C93"/>
    <w:rsid w:val="00D51E40"/>
    <w:rsid w:val="00D524A3"/>
    <w:rsid w:val="00D52DC2"/>
    <w:rsid w:val="00D52F60"/>
    <w:rsid w:val="00D53C9B"/>
    <w:rsid w:val="00D543F8"/>
    <w:rsid w:val="00D546E5"/>
    <w:rsid w:val="00D54FA8"/>
    <w:rsid w:val="00D554DB"/>
    <w:rsid w:val="00D55A15"/>
    <w:rsid w:val="00D5791D"/>
    <w:rsid w:val="00D57DC1"/>
    <w:rsid w:val="00D607E9"/>
    <w:rsid w:val="00D60B4F"/>
    <w:rsid w:val="00D6197B"/>
    <w:rsid w:val="00D61B2E"/>
    <w:rsid w:val="00D61C6E"/>
    <w:rsid w:val="00D61F02"/>
    <w:rsid w:val="00D63D2F"/>
    <w:rsid w:val="00D64394"/>
    <w:rsid w:val="00D64608"/>
    <w:rsid w:val="00D64F0C"/>
    <w:rsid w:val="00D653AA"/>
    <w:rsid w:val="00D66403"/>
    <w:rsid w:val="00D66DF9"/>
    <w:rsid w:val="00D66FEC"/>
    <w:rsid w:val="00D67261"/>
    <w:rsid w:val="00D672A7"/>
    <w:rsid w:val="00D677CF"/>
    <w:rsid w:val="00D67821"/>
    <w:rsid w:val="00D67A81"/>
    <w:rsid w:val="00D67BE2"/>
    <w:rsid w:val="00D70B3A"/>
    <w:rsid w:val="00D70C23"/>
    <w:rsid w:val="00D7197E"/>
    <w:rsid w:val="00D7252A"/>
    <w:rsid w:val="00D72810"/>
    <w:rsid w:val="00D7297B"/>
    <w:rsid w:val="00D7297C"/>
    <w:rsid w:val="00D73356"/>
    <w:rsid w:val="00D733C9"/>
    <w:rsid w:val="00D73439"/>
    <w:rsid w:val="00D734CB"/>
    <w:rsid w:val="00D73DD3"/>
    <w:rsid w:val="00D74273"/>
    <w:rsid w:val="00D74595"/>
    <w:rsid w:val="00D7460F"/>
    <w:rsid w:val="00D76261"/>
    <w:rsid w:val="00D77397"/>
    <w:rsid w:val="00D7787E"/>
    <w:rsid w:val="00D8116C"/>
    <w:rsid w:val="00D81DD7"/>
    <w:rsid w:val="00D82486"/>
    <w:rsid w:val="00D83B1F"/>
    <w:rsid w:val="00D83B63"/>
    <w:rsid w:val="00D84399"/>
    <w:rsid w:val="00D84550"/>
    <w:rsid w:val="00D86016"/>
    <w:rsid w:val="00D86124"/>
    <w:rsid w:val="00D86501"/>
    <w:rsid w:val="00D86757"/>
    <w:rsid w:val="00D86BE7"/>
    <w:rsid w:val="00D86C8D"/>
    <w:rsid w:val="00D86CF5"/>
    <w:rsid w:val="00D8720D"/>
    <w:rsid w:val="00D87644"/>
    <w:rsid w:val="00D87DD0"/>
    <w:rsid w:val="00D87EC7"/>
    <w:rsid w:val="00D918A0"/>
    <w:rsid w:val="00D91F04"/>
    <w:rsid w:val="00D91F8E"/>
    <w:rsid w:val="00D9273A"/>
    <w:rsid w:val="00D9285C"/>
    <w:rsid w:val="00D93888"/>
    <w:rsid w:val="00D93C67"/>
    <w:rsid w:val="00D93D88"/>
    <w:rsid w:val="00D94BE1"/>
    <w:rsid w:val="00D95264"/>
    <w:rsid w:val="00D955D8"/>
    <w:rsid w:val="00D95950"/>
    <w:rsid w:val="00D96236"/>
    <w:rsid w:val="00D967AC"/>
    <w:rsid w:val="00D97972"/>
    <w:rsid w:val="00DA01FB"/>
    <w:rsid w:val="00DA0ABA"/>
    <w:rsid w:val="00DA27FA"/>
    <w:rsid w:val="00DA3122"/>
    <w:rsid w:val="00DA3223"/>
    <w:rsid w:val="00DA39D0"/>
    <w:rsid w:val="00DA3A17"/>
    <w:rsid w:val="00DA3CCE"/>
    <w:rsid w:val="00DA4183"/>
    <w:rsid w:val="00DA4339"/>
    <w:rsid w:val="00DA4793"/>
    <w:rsid w:val="00DA47F4"/>
    <w:rsid w:val="00DA4FC6"/>
    <w:rsid w:val="00DA5387"/>
    <w:rsid w:val="00DA53A3"/>
    <w:rsid w:val="00DA55ED"/>
    <w:rsid w:val="00DA6282"/>
    <w:rsid w:val="00DA62B5"/>
    <w:rsid w:val="00DA6D90"/>
    <w:rsid w:val="00DA711E"/>
    <w:rsid w:val="00DA7219"/>
    <w:rsid w:val="00DA79BC"/>
    <w:rsid w:val="00DA7FE1"/>
    <w:rsid w:val="00DB08BF"/>
    <w:rsid w:val="00DB0F7E"/>
    <w:rsid w:val="00DB1649"/>
    <w:rsid w:val="00DB20E0"/>
    <w:rsid w:val="00DB2F35"/>
    <w:rsid w:val="00DB30E3"/>
    <w:rsid w:val="00DB3B06"/>
    <w:rsid w:val="00DB5113"/>
    <w:rsid w:val="00DB5933"/>
    <w:rsid w:val="00DB5AA9"/>
    <w:rsid w:val="00DB74DB"/>
    <w:rsid w:val="00DB7505"/>
    <w:rsid w:val="00DB7533"/>
    <w:rsid w:val="00DB7D37"/>
    <w:rsid w:val="00DC0CC8"/>
    <w:rsid w:val="00DC106D"/>
    <w:rsid w:val="00DC11E7"/>
    <w:rsid w:val="00DC18A9"/>
    <w:rsid w:val="00DC34BE"/>
    <w:rsid w:val="00DC3738"/>
    <w:rsid w:val="00DC37A3"/>
    <w:rsid w:val="00DC43CC"/>
    <w:rsid w:val="00DC5360"/>
    <w:rsid w:val="00DC53C5"/>
    <w:rsid w:val="00DC5A49"/>
    <w:rsid w:val="00DC5B53"/>
    <w:rsid w:val="00DC5CFA"/>
    <w:rsid w:val="00DC6232"/>
    <w:rsid w:val="00DC62FA"/>
    <w:rsid w:val="00DC7EA0"/>
    <w:rsid w:val="00DD05E3"/>
    <w:rsid w:val="00DD082B"/>
    <w:rsid w:val="00DD0941"/>
    <w:rsid w:val="00DD09CE"/>
    <w:rsid w:val="00DD14CC"/>
    <w:rsid w:val="00DD2CD1"/>
    <w:rsid w:val="00DD3356"/>
    <w:rsid w:val="00DD3387"/>
    <w:rsid w:val="00DD4C28"/>
    <w:rsid w:val="00DD4FC0"/>
    <w:rsid w:val="00DD57ED"/>
    <w:rsid w:val="00DD5886"/>
    <w:rsid w:val="00DD6767"/>
    <w:rsid w:val="00DD68C0"/>
    <w:rsid w:val="00DD68EB"/>
    <w:rsid w:val="00DD6BBB"/>
    <w:rsid w:val="00DD7C05"/>
    <w:rsid w:val="00DD7ED6"/>
    <w:rsid w:val="00DE00B6"/>
    <w:rsid w:val="00DE07AD"/>
    <w:rsid w:val="00DE0D6F"/>
    <w:rsid w:val="00DE12DF"/>
    <w:rsid w:val="00DE18EB"/>
    <w:rsid w:val="00DE1AEE"/>
    <w:rsid w:val="00DE1DA7"/>
    <w:rsid w:val="00DE2129"/>
    <w:rsid w:val="00DE2B21"/>
    <w:rsid w:val="00DE38CE"/>
    <w:rsid w:val="00DE3A5B"/>
    <w:rsid w:val="00DE3BC6"/>
    <w:rsid w:val="00DE5300"/>
    <w:rsid w:val="00DE5A8D"/>
    <w:rsid w:val="00DE5CE4"/>
    <w:rsid w:val="00DE6456"/>
    <w:rsid w:val="00DE7CFB"/>
    <w:rsid w:val="00DE7D7C"/>
    <w:rsid w:val="00DF0376"/>
    <w:rsid w:val="00DF052E"/>
    <w:rsid w:val="00DF2616"/>
    <w:rsid w:val="00DF269D"/>
    <w:rsid w:val="00DF3A9A"/>
    <w:rsid w:val="00DF40A0"/>
    <w:rsid w:val="00DF4B07"/>
    <w:rsid w:val="00DF55AA"/>
    <w:rsid w:val="00DF582E"/>
    <w:rsid w:val="00DF5A07"/>
    <w:rsid w:val="00DF5A8B"/>
    <w:rsid w:val="00DF6146"/>
    <w:rsid w:val="00DF6F9A"/>
    <w:rsid w:val="00DF6FF3"/>
    <w:rsid w:val="00DF725E"/>
    <w:rsid w:val="00DF737C"/>
    <w:rsid w:val="00DF773A"/>
    <w:rsid w:val="00E00164"/>
    <w:rsid w:val="00E00773"/>
    <w:rsid w:val="00E00824"/>
    <w:rsid w:val="00E01A97"/>
    <w:rsid w:val="00E0230D"/>
    <w:rsid w:val="00E029D3"/>
    <w:rsid w:val="00E03217"/>
    <w:rsid w:val="00E0369E"/>
    <w:rsid w:val="00E04BE9"/>
    <w:rsid w:val="00E05363"/>
    <w:rsid w:val="00E05BDE"/>
    <w:rsid w:val="00E06394"/>
    <w:rsid w:val="00E06577"/>
    <w:rsid w:val="00E0751B"/>
    <w:rsid w:val="00E07DD7"/>
    <w:rsid w:val="00E07F6C"/>
    <w:rsid w:val="00E1019E"/>
    <w:rsid w:val="00E10C7B"/>
    <w:rsid w:val="00E11013"/>
    <w:rsid w:val="00E11111"/>
    <w:rsid w:val="00E1139C"/>
    <w:rsid w:val="00E11707"/>
    <w:rsid w:val="00E11AD5"/>
    <w:rsid w:val="00E11F84"/>
    <w:rsid w:val="00E12CD0"/>
    <w:rsid w:val="00E14879"/>
    <w:rsid w:val="00E1550D"/>
    <w:rsid w:val="00E1574F"/>
    <w:rsid w:val="00E15805"/>
    <w:rsid w:val="00E1609F"/>
    <w:rsid w:val="00E16612"/>
    <w:rsid w:val="00E202E5"/>
    <w:rsid w:val="00E208D2"/>
    <w:rsid w:val="00E20CA2"/>
    <w:rsid w:val="00E21695"/>
    <w:rsid w:val="00E218EA"/>
    <w:rsid w:val="00E219D5"/>
    <w:rsid w:val="00E24108"/>
    <w:rsid w:val="00E24A3E"/>
    <w:rsid w:val="00E24C73"/>
    <w:rsid w:val="00E253A4"/>
    <w:rsid w:val="00E25EEC"/>
    <w:rsid w:val="00E261B2"/>
    <w:rsid w:val="00E269D0"/>
    <w:rsid w:val="00E2720D"/>
    <w:rsid w:val="00E273A7"/>
    <w:rsid w:val="00E30AFA"/>
    <w:rsid w:val="00E30D7F"/>
    <w:rsid w:val="00E31BF5"/>
    <w:rsid w:val="00E31EFC"/>
    <w:rsid w:val="00E3261E"/>
    <w:rsid w:val="00E32C9A"/>
    <w:rsid w:val="00E32E49"/>
    <w:rsid w:val="00E330AA"/>
    <w:rsid w:val="00E330CF"/>
    <w:rsid w:val="00E3326F"/>
    <w:rsid w:val="00E333B5"/>
    <w:rsid w:val="00E33885"/>
    <w:rsid w:val="00E33F1E"/>
    <w:rsid w:val="00E33FA5"/>
    <w:rsid w:val="00E340A3"/>
    <w:rsid w:val="00E34554"/>
    <w:rsid w:val="00E34A03"/>
    <w:rsid w:val="00E34B12"/>
    <w:rsid w:val="00E35733"/>
    <w:rsid w:val="00E35912"/>
    <w:rsid w:val="00E3631D"/>
    <w:rsid w:val="00E36330"/>
    <w:rsid w:val="00E36625"/>
    <w:rsid w:val="00E37713"/>
    <w:rsid w:val="00E37DD8"/>
    <w:rsid w:val="00E403BD"/>
    <w:rsid w:val="00E40D37"/>
    <w:rsid w:val="00E40FBF"/>
    <w:rsid w:val="00E41A5E"/>
    <w:rsid w:val="00E41E94"/>
    <w:rsid w:val="00E43D6F"/>
    <w:rsid w:val="00E4469A"/>
    <w:rsid w:val="00E45B84"/>
    <w:rsid w:val="00E45F9E"/>
    <w:rsid w:val="00E46127"/>
    <w:rsid w:val="00E4618A"/>
    <w:rsid w:val="00E4623A"/>
    <w:rsid w:val="00E4647F"/>
    <w:rsid w:val="00E4660E"/>
    <w:rsid w:val="00E46E8C"/>
    <w:rsid w:val="00E4710D"/>
    <w:rsid w:val="00E4733B"/>
    <w:rsid w:val="00E473EA"/>
    <w:rsid w:val="00E50949"/>
    <w:rsid w:val="00E51191"/>
    <w:rsid w:val="00E514C8"/>
    <w:rsid w:val="00E52634"/>
    <w:rsid w:val="00E52C7F"/>
    <w:rsid w:val="00E53203"/>
    <w:rsid w:val="00E54165"/>
    <w:rsid w:val="00E541D1"/>
    <w:rsid w:val="00E541F4"/>
    <w:rsid w:val="00E54679"/>
    <w:rsid w:val="00E56914"/>
    <w:rsid w:val="00E56A70"/>
    <w:rsid w:val="00E56ABD"/>
    <w:rsid w:val="00E56CB5"/>
    <w:rsid w:val="00E57F6A"/>
    <w:rsid w:val="00E60814"/>
    <w:rsid w:val="00E61C53"/>
    <w:rsid w:val="00E61ED9"/>
    <w:rsid w:val="00E6214E"/>
    <w:rsid w:val="00E62E23"/>
    <w:rsid w:val="00E63303"/>
    <w:rsid w:val="00E63E95"/>
    <w:rsid w:val="00E652A3"/>
    <w:rsid w:val="00E6590F"/>
    <w:rsid w:val="00E6592F"/>
    <w:rsid w:val="00E65B78"/>
    <w:rsid w:val="00E6638C"/>
    <w:rsid w:val="00E66401"/>
    <w:rsid w:val="00E66C18"/>
    <w:rsid w:val="00E66F58"/>
    <w:rsid w:val="00E677CF"/>
    <w:rsid w:val="00E67BC4"/>
    <w:rsid w:val="00E67F3B"/>
    <w:rsid w:val="00E67FE3"/>
    <w:rsid w:val="00E703C0"/>
    <w:rsid w:val="00E707E3"/>
    <w:rsid w:val="00E70B3F"/>
    <w:rsid w:val="00E71211"/>
    <w:rsid w:val="00E714C7"/>
    <w:rsid w:val="00E71D3A"/>
    <w:rsid w:val="00E72A9D"/>
    <w:rsid w:val="00E72FF3"/>
    <w:rsid w:val="00E739D0"/>
    <w:rsid w:val="00E739D6"/>
    <w:rsid w:val="00E73E1D"/>
    <w:rsid w:val="00E7436A"/>
    <w:rsid w:val="00E747B3"/>
    <w:rsid w:val="00E74D7E"/>
    <w:rsid w:val="00E7521D"/>
    <w:rsid w:val="00E75AAF"/>
    <w:rsid w:val="00E7679A"/>
    <w:rsid w:val="00E76876"/>
    <w:rsid w:val="00E76A82"/>
    <w:rsid w:val="00E76AD3"/>
    <w:rsid w:val="00E76DF5"/>
    <w:rsid w:val="00E772F5"/>
    <w:rsid w:val="00E7742E"/>
    <w:rsid w:val="00E7776E"/>
    <w:rsid w:val="00E77E4D"/>
    <w:rsid w:val="00E77F22"/>
    <w:rsid w:val="00E77F2D"/>
    <w:rsid w:val="00E81246"/>
    <w:rsid w:val="00E81DB2"/>
    <w:rsid w:val="00E8206F"/>
    <w:rsid w:val="00E82B2D"/>
    <w:rsid w:val="00E83DF2"/>
    <w:rsid w:val="00E83E69"/>
    <w:rsid w:val="00E84499"/>
    <w:rsid w:val="00E844A1"/>
    <w:rsid w:val="00E8470E"/>
    <w:rsid w:val="00E847CB"/>
    <w:rsid w:val="00E847FA"/>
    <w:rsid w:val="00E852BE"/>
    <w:rsid w:val="00E86031"/>
    <w:rsid w:val="00E8636A"/>
    <w:rsid w:val="00E87CB9"/>
    <w:rsid w:val="00E87E3C"/>
    <w:rsid w:val="00E908E1"/>
    <w:rsid w:val="00E909FD"/>
    <w:rsid w:val="00E9204D"/>
    <w:rsid w:val="00E920E6"/>
    <w:rsid w:val="00E92250"/>
    <w:rsid w:val="00E922ED"/>
    <w:rsid w:val="00E93BFD"/>
    <w:rsid w:val="00E94B63"/>
    <w:rsid w:val="00E94B82"/>
    <w:rsid w:val="00E94DDE"/>
    <w:rsid w:val="00E952AB"/>
    <w:rsid w:val="00E95589"/>
    <w:rsid w:val="00E95D88"/>
    <w:rsid w:val="00E95FDD"/>
    <w:rsid w:val="00E9627F"/>
    <w:rsid w:val="00E97164"/>
    <w:rsid w:val="00EA06CE"/>
    <w:rsid w:val="00EA118F"/>
    <w:rsid w:val="00EA1D66"/>
    <w:rsid w:val="00EA26B1"/>
    <w:rsid w:val="00EA3C68"/>
    <w:rsid w:val="00EA40FD"/>
    <w:rsid w:val="00EA4F49"/>
    <w:rsid w:val="00EA521A"/>
    <w:rsid w:val="00EA553E"/>
    <w:rsid w:val="00EA55A8"/>
    <w:rsid w:val="00EA6096"/>
    <w:rsid w:val="00EA76D8"/>
    <w:rsid w:val="00EB0083"/>
    <w:rsid w:val="00EB0981"/>
    <w:rsid w:val="00EB0A85"/>
    <w:rsid w:val="00EB1FC2"/>
    <w:rsid w:val="00EB2057"/>
    <w:rsid w:val="00EB2235"/>
    <w:rsid w:val="00EB2711"/>
    <w:rsid w:val="00EB2A50"/>
    <w:rsid w:val="00EB2A60"/>
    <w:rsid w:val="00EB3AAB"/>
    <w:rsid w:val="00EB4157"/>
    <w:rsid w:val="00EB49C3"/>
    <w:rsid w:val="00EB4A2C"/>
    <w:rsid w:val="00EB4B18"/>
    <w:rsid w:val="00EB4B67"/>
    <w:rsid w:val="00EB4F80"/>
    <w:rsid w:val="00EB51AF"/>
    <w:rsid w:val="00EB5C18"/>
    <w:rsid w:val="00EB5F08"/>
    <w:rsid w:val="00EB63E7"/>
    <w:rsid w:val="00EB6C13"/>
    <w:rsid w:val="00EB7268"/>
    <w:rsid w:val="00EB7EE2"/>
    <w:rsid w:val="00EC0D2D"/>
    <w:rsid w:val="00EC1170"/>
    <w:rsid w:val="00EC128C"/>
    <w:rsid w:val="00EC1346"/>
    <w:rsid w:val="00EC1A09"/>
    <w:rsid w:val="00EC1C74"/>
    <w:rsid w:val="00EC2025"/>
    <w:rsid w:val="00EC2ED2"/>
    <w:rsid w:val="00EC3BAE"/>
    <w:rsid w:val="00EC4267"/>
    <w:rsid w:val="00EC48E4"/>
    <w:rsid w:val="00EC548E"/>
    <w:rsid w:val="00EC62D0"/>
    <w:rsid w:val="00EC67B3"/>
    <w:rsid w:val="00EC698A"/>
    <w:rsid w:val="00EC7058"/>
    <w:rsid w:val="00EC7A11"/>
    <w:rsid w:val="00EC7D91"/>
    <w:rsid w:val="00EC7FCC"/>
    <w:rsid w:val="00ED04AF"/>
    <w:rsid w:val="00ED12EB"/>
    <w:rsid w:val="00ED1750"/>
    <w:rsid w:val="00ED23B3"/>
    <w:rsid w:val="00ED2E06"/>
    <w:rsid w:val="00ED38C1"/>
    <w:rsid w:val="00ED3E48"/>
    <w:rsid w:val="00ED43B9"/>
    <w:rsid w:val="00ED4D77"/>
    <w:rsid w:val="00ED5229"/>
    <w:rsid w:val="00ED5439"/>
    <w:rsid w:val="00ED57D6"/>
    <w:rsid w:val="00ED658A"/>
    <w:rsid w:val="00ED7E23"/>
    <w:rsid w:val="00EE02F7"/>
    <w:rsid w:val="00EE0601"/>
    <w:rsid w:val="00EE095F"/>
    <w:rsid w:val="00EE0FAD"/>
    <w:rsid w:val="00EE28ED"/>
    <w:rsid w:val="00EE3212"/>
    <w:rsid w:val="00EE3FA8"/>
    <w:rsid w:val="00EE44E4"/>
    <w:rsid w:val="00EE4B06"/>
    <w:rsid w:val="00EE5B75"/>
    <w:rsid w:val="00EE5C3B"/>
    <w:rsid w:val="00EE5EC1"/>
    <w:rsid w:val="00EE6AD7"/>
    <w:rsid w:val="00EE7476"/>
    <w:rsid w:val="00EE790E"/>
    <w:rsid w:val="00EE7B86"/>
    <w:rsid w:val="00EF0668"/>
    <w:rsid w:val="00EF199E"/>
    <w:rsid w:val="00EF1D09"/>
    <w:rsid w:val="00EF23AC"/>
    <w:rsid w:val="00EF3175"/>
    <w:rsid w:val="00EF4174"/>
    <w:rsid w:val="00EF44BB"/>
    <w:rsid w:val="00EF4FED"/>
    <w:rsid w:val="00EF52C3"/>
    <w:rsid w:val="00EF6A70"/>
    <w:rsid w:val="00EF71E3"/>
    <w:rsid w:val="00EF7B85"/>
    <w:rsid w:val="00F0033A"/>
    <w:rsid w:val="00F0080E"/>
    <w:rsid w:val="00F00B57"/>
    <w:rsid w:val="00F01061"/>
    <w:rsid w:val="00F01EF8"/>
    <w:rsid w:val="00F01F8B"/>
    <w:rsid w:val="00F02668"/>
    <w:rsid w:val="00F033A9"/>
    <w:rsid w:val="00F037C6"/>
    <w:rsid w:val="00F0390D"/>
    <w:rsid w:val="00F04223"/>
    <w:rsid w:val="00F044DD"/>
    <w:rsid w:val="00F04DA8"/>
    <w:rsid w:val="00F054ED"/>
    <w:rsid w:val="00F0566E"/>
    <w:rsid w:val="00F05CE2"/>
    <w:rsid w:val="00F05D87"/>
    <w:rsid w:val="00F065EE"/>
    <w:rsid w:val="00F0726E"/>
    <w:rsid w:val="00F072CF"/>
    <w:rsid w:val="00F079FC"/>
    <w:rsid w:val="00F07EC9"/>
    <w:rsid w:val="00F07F68"/>
    <w:rsid w:val="00F103A0"/>
    <w:rsid w:val="00F10480"/>
    <w:rsid w:val="00F10983"/>
    <w:rsid w:val="00F109B3"/>
    <w:rsid w:val="00F11001"/>
    <w:rsid w:val="00F11862"/>
    <w:rsid w:val="00F12B63"/>
    <w:rsid w:val="00F12D26"/>
    <w:rsid w:val="00F12DD7"/>
    <w:rsid w:val="00F12F2D"/>
    <w:rsid w:val="00F12FBD"/>
    <w:rsid w:val="00F13051"/>
    <w:rsid w:val="00F15F1A"/>
    <w:rsid w:val="00F1612C"/>
    <w:rsid w:val="00F16AF0"/>
    <w:rsid w:val="00F16B7C"/>
    <w:rsid w:val="00F1733E"/>
    <w:rsid w:val="00F1745B"/>
    <w:rsid w:val="00F175B4"/>
    <w:rsid w:val="00F178DC"/>
    <w:rsid w:val="00F17C3D"/>
    <w:rsid w:val="00F20191"/>
    <w:rsid w:val="00F201C9"/>
    <w:rsid w:val="00F203A3"/>
    <w:rsid w:val="00F208A1"/>
    <w:rsid w:val="00F209BC"/>
    <w:rsid w:val="00F20CDE"/>
    <w:rsid w:val="00F22CC7"/>
    <w:rsid w:val="00F2385E"/>
    <w:rsid w:val="00F23E21"/>
    <w:rsid w:val="00F243F1"/>
    <w:rsid w:val="00F24CF4"/>
    <w:rsid w:val="00F25229"/>
    <w:rsid w:val="00F255DF"/>
    <w:rsid w:val="00F25DDD"/>
    <w:rsid w:val="00F2630D"/>
    <w:rsid w:val="00F26771"/>
    <w:rsid w:val="00F26DAB"/>
    <w:rsid w:val="00F2701C"/>
    <w:rsid w:val="00F2709A"/>
    <w:rsid w:val="00F27A81"/>
    <w:rsid w:val="00F27A86"/>
    <w:rsid w:val="00F27E4A"/>
    <w:rsid w:val="00F302FE"/>
    <w:rsid w:val="00F307DB"/>
    <w:rsid w:val="00F309EF"/>
    <w:rsid w:val="00F31609"/>
    <w:rsid w:val="00F31C39"/>
    <w:rsid w:val="00F31E95"/>
    <w:rsid w:val="00F32E1A"/>
    <w:rsid w:val="00F333A0"/>
    <w:rsid w:val="00F33C98"/>
    <w:rsid w:val="00F344C6"/>
    <w:rsid w:val="00F346BC"/>
    <w:rsid w:val="00F34D81"/>
    <w:rsid w:val="00F352C7"/>
    <w:rsid w:val="00F355BE"/>
    <w:rsid w:val="00F358AE"/>
    <w:rsid w:val="00F360B3"/>
    <w:rsid w:val="00F36CA7"/>
    <w:rsid w:val="00F3748A"/>
    <w:rsid w:val="00F37CAC"/>
    <w:rsid w:val="00F404E5"/>
    <w:rsid w:val="00F40E30"/>
    <w:rsid w:val="00F413E1"/>
    <w:rsid w:val="00F426B8"/>
    <w:rsid w:val="00F42782"/>
    <w:rsid w:val="00F43123"/>
    <w:rsid w:val="00F4332F"/>
    <w:rsid w:val="00F434FC"/>
    <w:rsid w:val="00F434FD"/>
    <w:rsid w:val="00F43581"/>
    <w:rsid w:val="00F436AA"/>
    <w:rsid w:val="00F447A7"/>
    <w:rsid w:val="00F45B79"/>
    <w:rsid w:val="00F47E25"/>
    <w:rsid w:val="00F50C95"/>
    <w:rsid w:val="00F5175D"/>
    <w:rsid w:val="00F51D95"/>
    <w:rsid w:val="00F528EF"/>
    <w:rsid w:val="00F529A2"/>
    <w:rsid w:val="00F53532"/>
    <w:rsid w:val="00F537C4"/>
    <w:rsid w:val="00F53BAF"/>
    <w:rsid w:val="00F53F65"/>
    <w:rsid w:val="00F54B87"/>
    <w:rsid w:val="00F55AC1"/>
    <w:rsid w:val="00F560DC"/>
    <w:rsid w:val="00F564C0"/>
    <w:rsid w:val="00F56A78"/>
    <w:rsid w:val="00F56C31"/>
    <w:rsid w:val="00F56C55"/>
    <w:rsid w:val="00F57431"/>
    <w:rsid w:val="00F57597"/>
    <w:rsid w:val="00F57CCB"/>
    <w:rsid w:val="00F60B02"/>
    <w:rsid w:val="00F60F7B"/>
    <w:rsid w:val="00F614CF"/>
    <w:rsid w:val="00F61A3D"/>
    <w:rsid w:val="00F61D01"/>
    <w:rsid w:val="00F61E81"/>
    <w:rsid w:val="00F625CD"/>
    <w:rsid w:val="00F626B0"/>
    <w:rsid w:val="00F62820"/>
    <w:rsid w:val="00F62B88"/>
    <w:rsid w:val="00F62FB3"/>
    <w:rsid w:val="00F634AE"/>
    <w:rsid w:val="00F63AB2"/>
    <w:rsid w:val="00F644FD"/>
    <w:rsid w:val="00F64BFF"/>
    <w:rsid w:val="00F65585"/>
    <w:rsid w:val="00F65C8A"/>
    <w:rsid w:val="00F66A91"/>
    <w:rsid w:val="00F66EE3"/>
    <w:rsid w:val="00F67D7A"/>
    <w:rsid w:val="00F67EAD"/>
    <w:rsid w:val="00F70401"/>
    <w:rsid w:val="00F70888"/>
    <w:rsid w:val="00F7172F"/>
    <w:rsid w:val="00F71DEA"/>
    <w:rsid w:val="00F71EBC"/>
    <w:rsid w:val="00F71FF3"/>
    <w:rsid w:val="00F7273D"/>
    <w:rsid w:val="00F72975"/>
    <w:rsid w:val="00F73B12"/>
    <w:rsid w:val="00F73DB1"/>
    <w:rsid w:val="00F74319"/>
    <w:rsid w:val="00F75360"/>
    <w:rsid w:val="00F757B0"/>
    <w:rsid w:val="00F75F2F"/>
    <w:rsid w:val="00F7739B"/>
    <w:rsid w:val="00F77A3B"/>
    <w:rsid w:val="00F77D79"/>
    <w:rsid w:val="00F80CF6"/>
    <w:rsid w:val="00F81107"/>
    <w:rsid w:val="00F8164A"/>
    <w:rsid w:val="00F81870"/>
    <w:rsid w:val="00F81C45"/>
    <w:rsid w:val="00F81E15"/>
    <w:rsid w:val="00F81E97"/>
    <w:rsid w:val="00F81F62"/>
    <w:rsid w:val="00F82A7F"/>
    <w:rsid w:val="00F82C67"/>
    <w:rsid w:val="00F834EC"/>
    <w:rsid w:val="00F83749"/>
    <w:rsid w:val="00F83DDA"/>
    <w:rsid w:val="00F840C3"/>
    <w:rsid w:val="00F8470E"/>
    <w:rsid w:val="00F84767"/>
    <w:rsid w:val="00F84979"/>
    <w:rsid w:val="00F84D2E"/>
    <w:rsid w:val="00F85214"/>
    <w:rsid w:val="00F85287"/>
    <w:rsid w:val="00F8532A"/>
    <w:rsid w:val="00F856EE"/>
    <w:rsid w:val="00F8631B"/>
    <w:rsid w:val="00F863A0"/>
    <w:rsid w:val="00F86855"/>
    <w:rsid w:val="00F86C0E"/>
    <w:rsid w:val="00F87B0C"/>
    <w:rsid w:val="00F87BB9"/>
    <w:rsid w:val="00F87EC2"/>
    <w:rsid w:val="00F9055F"/>
    <w:rsid w:val="00F91EB0"/>
    <w:rsid w:val="00F92CAE"/>
    <w:rsid w:val="00F931D7"/>
    <w:rsid w:val="00F938FE"/>
    <w:rsid w:val="00F93C9E"/>
    <w:rsid w:val="00F9522C"/>
    <w:rsid w:val="00F95B66"/>
    <w:rsid w:val="00F96955"/>
    <w:rsid w:val="00F97490"/>
    <w:rsid w:val="00F97FCB"/>
    <w:rsid w:val="00FA0A28"/>
    <w:rsid w:val="00FA1C33"/>
    <w:rsid w:val="00FA1DDB"/>
    <w:rsid w:val="00FA205E"/>
    <w:rsid w:val="00FA2232"/>
    <w:rsid w:val="00FA24D0"/>
    <w:rsid w:val="00FA25B5"/>
    <w:rsid w:val="00FA2EC8"/>
    <w:rsid w:val="00FA3891"/>
    <w:rsid w:val="00FA398F"/>
    <w:rsid w:val="00FA3B88"/>
    <w:rsid w:val="00FA4796"/>
    <w:rsid w:val="00FA514E"/>
    <w:rsid w:val="00FA594B"/>
    <w:rsid w:val="00FA5D09"/>
    <w:rsid w:val="00FA610F"/>
    <w:rsid w:val="00FA6CA1"/>
    <w:rsid w:val="00FA7420"/>
    <w:rsid w:val="00FA7C7A"/>
    <w:rsid w:val="00FA7F10"/>
    <w:rsid w:val="00FB0065"/>
    <w:rsid w:val="00FB03B1"/>
    <w:rsid w:val="00FB1C4E"/>
    <w:rsid w:val="00FB2C85"/>
    <w:rsid w:val="00FB4000"/>
    <w:rsid w:val="00FB4DDF"/>
    <w:rsid w:val="00FB53A2"/>
    <w:rsid w:val="00FB5593"/>
    <w:rsid w:val="00FB5C79"/>
    <w:rsid w:val="00FB612A"/>
    <w:rsid w:val="00FB677F"/>
    <w:rsid w:val="00FB6799"/>
    <w:rsid w:val="00FB69EA"/>
    <w:rsid w:val="00FB6A4F"/>
    <w:rsid w:val="00FB6F64"/>
    <w:rsid w:val="00FB75DB"/>
    <w:rsid w:val="00FB77AB"/>
    <w:rsid w:val="00FB7BDD"/>
    <w:rsid w:val="00FC00FD"/>
    <w:rsid w:val="00FC06C4"/>
    <w:rsid w:val="00FC0DCE"/>
    <w:rsid w:val="00FC169A"/>
    <w:rsid w:val="00FC2950"/>
    <w:rsid w:val="00FC2C98"/>
    <w:rsid w:val="00FC3303"/>
    <w:rsid w:val="00FC420F"/>
    <w:rsid w:val="00FC4748"/>
    <w:rsid w:val="00FC48B1"/>
    <w:rsid w:val="00FC48C9"/>
    <w:rsid w:val="00FC5E03"/>
    <w:rsid w:val="00FC6C3D"/>
    <w:rsid w:val="00FC6F26"/>
    <w:rsid w:val="00FC744A"/>
    <w:rsid w:val="00FD08D3"/>
    <w:rsid w:val="00FD1D4A"/>
    <w:rsid w:val="00FD2CDC"/>
    <w:rsid w:val="00FD3C15"/>
    <w:rsid w:val="00FD3D4D"/>
    <w:rsid w:val="00FD44CD"/>
    <w:rsid w:val="00FD4E66"/>
    <w:rsid w:val="00FD5A81"/>
    <w:rsid w:val="00FD66FD"/>
    <w:rsid w:val="00FE101C"/>
    <w:rsid w:val="00FE1632"/>
    <w:rsid w:val="00FE26CA"/>
    <w:rsid w:val="00FE277C"/>
    <w:rsid w:val="00FE29EF"/>
    <w:rsid w:val="00FE49EB"/>
    <w:rsid w:val="00FE539D"/>
    <w:rsid w:val="00FE5951"/>
    <w:rsid w:val="00FE5F7F"/>
    <w:rsid w:val="00FE63D8"/>
    <w:rsid w:val="00FE69F9"/>
    <w:rsid w:val="00FE6BD9"/>
    <w:rsid w:val="00FE791F"/>
    <w:rsid w:val="00FF0492"/>
    <w:rsid w:val="00FF093C"/>
    <w:rsid w:val="00FF0967"/>
    <w:rsid w:val="00FF10FF"/>
    <w:rsid w:val="00FF19BA"/>
    <w:rsid w:val="00FF2BC7"/>
    <w:rsid w:val="00FF3031"/>
    <w:rsid w:val="00FF317A"/>
    <w:rsid w:val="00FF372C"/>
    <w:rsid w:val="00FF3EA1"/>
    <w:rsid w:val="00FF41FE"/>
    <w:rsid w:val="00FF4817"/>
    <w:rsid w:val="00FF4D1C"/>
    <w:rsid w:val="00FF505B"/>
    <w:rsid w:val="00FF55D2"/>
    <w:rsid w:val="00FF61E8"/>
    <w:rsid w:val="00FF6346"/>
    <w:rsid w:val="00FF6BA3"/>
    <w:rsid w:val="00FF773A"/>
    <w:rsid w:val="00FF799F"/>
    <w:rsid w:val="0EE3E929"/>
    <w:rsid w:val="10C0E38C"/>
    <w:rsid w:val="110FDC21"/>
    <w:rsid w:val="1AE39A49"/>
    <w:rsid w:val="22F02230"/>
    <w:rsid w:val="292C3D2C"/>
    <w:rsid w:val="2A9ABE70"/>
    <w:rsid w:val="3390DC3E"/>
    <w:rsid w:val="387959E1"/>
    <w:rsid w:val="38B4E8DE"/>
    <w:rsid w:val="41DC8225"/>
    <w:rsid w:val="435B5D79"/>
    <w:rsid w:val="4412D184"/>
    <w:rsid w:val="55616ED3"/>
    <w:rsid w:val="5C8B6BF7"/>
    <w:rsid w:val="6290E202"/>
    <w:rsid w:val="67EBD4BB"/>
    <w:rsid w:val="69F5C79B"/>
    <w:rsid w:val="6BFC421E"/>
    <w:rsid w:val="6D171504"/>
    <w:rsid w:val="72CEF362"/>
    <w:rsid w:val="75793A5C"/>
    <w:rsid w:val="76EF3C77"/>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6FD07063"/>
  <w15:docId w15:val="{4DF01881-FB09-4F2C-BFEC-3F0013F1380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18"/>
        <w:szCs w:val="18"/>
        <w:lang w:val="en-GB" w:eastAsia="en-US" w:bidi="ar-SA"/>
      </w:rPr>
    </w:rPrDefault>
    <w:pPrDefault/>
  </w:docDefaults>
  <w:latentStyles w:defLockedState="0" w:defUIPriority="99" w:defSemiHidden="0" w:defUnhideWhenUsed="0" w:defQFormat="0" w:count="376">
    <w:lsdException w:name="Normal" w:uiPriority="1" w:qFormat="1"/>
    <w:lsdException w:name="heading 1" w:uiPriority="2" w:qFormat="1"/>
    <w:lsdException w:name="heading 2" w:semiHidden="1" w:uiPriority="3" w:qFormat="1"/>
    <w:lsdException w:name="heading 3" w:semiHidden="1" w:uiPriority="4" w:qFormat="1"/>
    <w:lsdException w:name="heading 4" w:semiHidden="1" w:uiPriority="5"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9" w:qFormat="1"/>
    <w:lsdException w:name="List Number" w:semiHidden="1" w:uiPriority="11"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iPriority="9" w:qFormat="1"/>
    <w:lsdException w:name="List Bullet 3" w:semiHidden="1" w:uiPriority="11" w:qFormat="1"/>
    <w:lsdException w:name="List Bullet 4" w:semiHidden="1" w:unhideWhenUsed="1"/>
    <w:lsdException w:name="List Bullet 5" w:semiHidden="1" w:unhideWhenUsed="1"/>
    <w:lsdException w:name="List Number 2" w:semiHidden="1" w:uiPriority="12" w:qFormat="1"/>
    <w:lsdException w:name="List Number 3" w:semiHidden="1" w:uiPriority="13" w:qFormat="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qFormat="1"/>
    <w:lsdException w:name="FollowedHyperlink" w:semiHidden="1" w:uiPriority="27" w:qFormat="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unhideWhenUsed="1"/>
    <w:lsdException w:name="No Spacing" w:uiPriority="0"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1" w:qFormat="1"/>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unhideWhenUsed="1"/>
    <w:lsdException w:name="Subtle Reference" w:uiPriority="31" w:unhideWhenUsed="1"/>
    <w:lsdException w:name="Intense Reference" w:uiPriority="32" w:unhideWhenUsed="1"/>
    <w:lsdException w:name="Book Title" w:uiPriority="33" w:unhideWhenUsed="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uiPriority w:val="1"/>
    <w:qFormat/>
    <w:rsid w:val="00534427"/>
    <w:pPr>
      <w:tabs>
        <w:tab w:val="left" w:pos="284"/>
      </w:tabs>
      <w:spacing w:line="240" w:lineRule="atLeast"/>
    </w:pPr>
    <w:rPr>
      <w:kern w:val="18"/>
      <w:sz w:val="22"/>
      <w:lang w:val="en-US"/>
    </w:rPr>
  </w:style>
  <w:style w:type="paragraph" w:styleId="Heading1">
    <w:name w:val="heading 1"/>
    <w:basedOn w:val="Normal"/>
    <w:next w:val="BodyText"/>
    <w:link w:val="Heading1Char"/>
    <w:uiPriority w:val="2"/>
    <w:qFormat/>
    <w:rsid w:val="00D91F04"/>
    <w:pPr>
      <w:keepNext/>
      <w:keepLines/>
      <w:numPr>
        <w:numId w:val="14"/>
      </w:numPr>
      <w:tabs>
        <w:tab w:val="clear" w:pos="284"/>
      </w:tabs>
      <w:spacing w:before="120" w:after="120" w:line="240" w:lineRule="auto"/>
      <w:outlineLvl w:val="0"/>
    </w:pPr>
    <w:rPr>
      <w:rFonts w:ascii="Avenir Next LT Pro" w:eastAsiaTheme="majorEastAsia" w:hAnsi="Avenir Next LT Pro" w:cstheme="majorBidi"/>
      <w:b/>
      <w:bCs/>
      <w:color w:val="020065"/>
      <w:sz w:val="34"/>
      <w:szCs w:val="28"/>
    </w:rPr>
  </w:style>
  <w:style w:type="paragraph" w:styleId="Heading2">
    <w:name w:val="heading 2"/>
    <w:basedOn w:val="Normal"/>
    <w:next w:val="BodyText"/>
    <w:link w:val="Heading2Char"/>
    <w:uiPriority w:val="3"/>
    <w:qFormat/>
    <w:rsid w:val="00D91F04"/>
    <w:pPr>
      <w:keepNext/>
      <w:keepLines/>
      <w:numPr>
        <w:ilvl w:val="1"/>
        <w:numId w:val="14"/>
      </w:numPr>
      <w:tabs>
        <w:tab w:val="clear" w:pos="284"/>
      </w:tabs>
      <w:spacing w:before="240" w:after="120" w:line="240" w:lineRule="auto"/>
      <w:outlineLvl w:val="1"/>
    </w:pPr>
    <w:rPr>
      <w:rFonts w:ascii="Avenir Next LT Pro" w:eastAsiaTheme="majorEastAsia" w:hAnsi="Avenir Next LT Pro" w:cstheme="majorBidi"/>
      <w:b/>
      <w:bCs/>
      <w:color w:val="020065"/>
      <w:sz w:val="30"/>
      <w:szCs w:val="26"/>
    </w:rPr>
  </w:style>
  <w:style w:type="paragraph" w:styleId="Heading3">
    <w:name w:val="heading 3"/>
    <w:basedOn w:val="Normal"/>
    <w:next w:val="BodyText"/>
    <w:link w:val="Heading3Char"/>
    <w:uiPriority w:val="4"/>
    <w:qFormat/>
    <w:rsid w:val="00D91F04"/>
    <w:pPr>
      <w:keepNext/>
      <w:keepLines/>
      <w:numPr>
        <w:ilvl w:val="2"/>
        <w:numId w:val="14"/>
      </w:numPr>
      <w:tabs>
        <w:tab w:val="clear" w:pos="284"/>
      </w:tabs>
      <w:spacing w:before="240" w:after="120" w:line="240" w:lineRule="auto"/>
      <w:outlineLvl w:val="2"/>
    </w:pPr>
    <w:rPr>
      <w:rFonts w:ascii="Avenir Next LT Pro" w:eastAsiaTheme="majorEastAsia" w:hAnsi="Avenir Next LT Pro" w:cstheme="majorBidi"/>
      <w:b/>
      <w:bCs/>
      <w:color w:val="020065"/>
      <w:sz w:val="26"/>
    </w:rPr>
  </w:style>
  <w:style w:type="paragraph" w:styleId="Heading4">
    <w:name w:val="heading 4"/>
    <w:basedOn w:val="Normal"/>
    <w:next w:val="BodyText"/>
    <w:link w:val="Heading4Char"/>
    <w:uiPriority w:val="5"/>
    <w:qFormat/>
    <w:rsid w:val="00D91F04"/>
    <w:pPr>
      <w:keepNext/>
      <w:keepLines/>
      <w:numPr>
        <w:ilvl w:val="3"/>
        <w:numId w:val="14"/>
      </w:numPr>
      <w:tabs>
        <w:tab w:val="clear" w:pos="284"/>
      </w:tabs>
      <w:spacing w:before="240" w:after="120" w:line="240" w:lineRule="auto"/>
      <w:outlineLvl w:val="3"/>
    </w:pPr>
    <w:rPr>
      <w:rFonts w:ascii="Avenir Next LT Pro" w:eastAsiaTheme="majorEastAsia" w:hAnsi="Avenir Next LT Pro" w:cstheme="majorBidi"/>
      <w:b/>
      <w:bCs/>
      <w:iCs/>
      <w:color w:val="020065"/>
    </w:rPr>
  </w:style>
  <w:style w:type="paragraph" w:styleId="Heading5">
    <w:name w:val="heading 5"/>
    <w:basedOn w:val="Normal"/>
    <w:next w:val="BodyText"/>
    <w:link w:val="Heading5Char"/>
    <w:uiPriority w:val="9"/>
    <w:unhideWhenUsed/>
    <w:qFormat/>
    <w:rsid w:val="00E844A1"/>
    <w:pPr>
      <w:keepNext/>
      <w:keepLines/>
      <w:numPr>
        <w:ilvl w:val="4"/>
        <w:numId w:val="14"/>
      </w:numPr>
      <w:spacing w:before="120" w:after="120" w:line="240" w:lineRule="auto"/>
      <w:outlineLvl w:val="4"/>
    </w:pPr>
    <w:rPr>
      <w:rFonts w:ascii="Avenir Next LT Pro" w:eastAsiaTheme="majorEastAsia" w:hAnsi="Avenir Next LT Pro" w:cstheme="majorBidi"/>
      <w:b/>
      <w:color w:val="000000" w:themeColor="text1"/>
    </w:rPr>
  </w:style>
  <w:style w:type="paragraph" w:styleId="Heading6">
    <w:name w:val="heading 6"/>
    <w:basedOn w:val="Normal"/>
    <w:next w:val="Normal"/>
    <w:link w:val="Heading6Char"/>
    <w:uiPriority w:val="9"/>
    <w:semiHidden/>
    <w:unhideWhenUsed/>
    <w:qFormat/>
    <w:rsid w:val="000C5036"/>
    <w:pPr>
      <w:keepNext/>
      <w:keepLines/>
      <w:numPr>
        <w:ilvl w:val="5"/>
        <w:numId w:val="14"/>
      </w:numPr>
      <w:spacing w:before="200"/>
      <w:outlineLvl w:val="5"/>
    </w:pPr>
    <w:rPr>
      <w:rFonts w:asciiTheme="majorHAnsi" w:eastAsiaTheme="majorEastAsia" w:hAnsiTheme="majorHAnsi" w:cstheme="majorBidi"/>
      <w:i/>
      <w:iCs/>
      <w:color w:val="005970" w:themeColor="accent1" w:themeShade="7F"/>
    </w:rPr>
  </w:style>
  <w:style w:type="paragraph" w:styleId="Heading7">
    <w:name w:val="heading 7"/>
    <w:basedOn w:val="Normal"/>
    <w:next w:val="Normal"/>
    <w:link w:val="Heading7Char"/>
    <w:uiPriority w:val="9"/>
    <w:semiHidden/>
    <w:unhideWhenUsed/>
    <w:qFormat/>
    <w:rsid w:val="000C5036"/>
    <w:pPr>
      <w:keepNext/>
      <w:keepLines/>
      <w:numPr>
        <w:ilvl w:val="6"/>
        <w:numId w:val="14"/>
      </w:numPr>
      <w:spacing w:before="200"/>
      <w:outlineLvl w:val="6"/>
    </w:pPr>
    <w:rPr>
      <w:rFonts w:asciiTheme="majorHAnsi" w:eastAsiaTheme="majorEastAsia" w:hAnsiTheme="majorHAnsi" w:cstheme="majorBidi"/>
      <w:i/>
      <w:iCs/>
      <w:color w:val="404040" w:themeColor="text1" w:themeTint="BF"/>
    </w:rPr>
  </w:style>
  <w:style w:type="paragraph" w:styleId="Heading8">
    <w:name w:val="heading 8"/>
    <w:basedOn w:val="Normal"/>
    <w:next w:val="Normal"/>
    <w:link w:val="Heading8Char"/>
    <w:uiPriority w:val="9"/>
    <w:semiHidden/>
    <w:unhideWhenUsed/>
    <w:qFormat/>
    <w:rsid w:val="000C5036"/>
    <w:pPr>
      <w:keepNext/>
      <w:keepLines/>
      <w:numPr>
        <w:ilvl w:val="7"/>
        <w:numId w:val="14"/>
      </w:numPr>
      <w:spacing w:before="200"/>
      <w:outlineLvl w:val="7"/>
    </w:pPr>
    <w:rPr>
      <w:rFonts w:asciiTheme="majorHAnsi" w:eastAsiaTheme="majorEastAsia" w:hAnsiTheme="majorHAnsi" w:cstheme="majorBidi"/>
      <w:color w:val="404040" w:themeColor="text1" w:themeTint="BF"/>
      <w:sz w:val="20"/>
      <w:szCs w:val="20"/>
    </w:rPr>
  </w:style>
  <w:style w:type="paragraph" w:styleId="Heading9">
    <w:name w:val="heading 9"/>
    <w:basedOn w:val="Normal"/>
    <w:next w:val="Normal"/>
    <w:link w:val="Heading9Char"/>
    <w:uiPriority w:val="9"/>
    <w:semiHidden/>
    <w:unhideWhenUsed/>
    <w:qFormat/>
    <w:rsid w:val="000C5036"/>
    <w:pPr>
      <w:keepNext/>
      <w:keepLines/>
      <w:numPr>
        <w:ilvl w:val="8"/>
        <w:numId w:val="14"/>
      </w:numPr>
      <w:spacing w:before="200"/>
      <w:outlineLvl w:val="8"/>
    </w:pPr>
    <w:rPr>
      <w:rFonts w:asciiTheme="majorHAnsi" w:eastAsiaTheme="majorEastAsia" w:hAnsiTheme="majorHAnsi" w:cstheme="majorBidi"/>
      <w:i/>
      <w:iCs/>
      <w:color w:val="404040" w:themeColor="text1" w:themeTint="BF"/>
      <w:sz w:val="20"/>
      <w:szCs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2"/>
    <w:rsid w:val="00D91F04"/>
    <w:rPr>
      <w:rFonts w:ascii="Avenir Next LT Pro" w:eastAsiaTheme="majorEastAsia" w:hAnsi="Avenir Next LT Pro" w:cstheme="majorBidi"/>
      <w:b/>
      <w:bCs/>
      <w:color w:val="020065"/>
      <w:kern w:val="18"/>
      <w:sz w:val="34"/>
      <w:szCs w:val="28"/>
      <w:lang w:val="en-US"/>
    </w:rPr>
  </w:style>
  <w:style w:type="character" w:customStyle="1" w:styleId="Heading2Char">
    <w:name w:val="Heading 2 Char"/>
    <w:basedOn w:val="DefaultParagraphFont"/>
    <w:link w:val="Heading2"/>
    <w:uiPriority w:val="3"/>
    <w:rsid w:val="00D91F04"/>
    <w:rPr>
      <w:rFonts w:ascii="Avenir Next LT Pro" w:eastAsiaTheme="majorEastAsia" w:hAnsi="Avenir Next LT Pro" w:cstheme="majorBidi"/>
      <w:b/>
      <w:bCs/>
      <w:color w:val="020065"/>
      <w:kern w:val="18"/>
      <w:sz w:val="30"/>
      <w:szCs w:val="26"/>
      <w:lang w:val="en-US"/>
    </w:rPr>
  </w:style>
  <w:style w:type="character" w:customStyle="1" w:styleId="Heading3Char">
    <w:name w:val="Heading 3 Char"/>
    <w:basedOn w:val="DefaultParagraphFont"/>
    <w:link w:val="Heading3"/>
    <w:uiPriority w:val="4"/>
    <w:rsid w:val="00D91F04"/>
    <w:rPr>
      <w:rFonts w:ascii="Avenir Next LT Pro" w:eastAsiaTheme="majorEastAsia" w:hAnsi="Avenir Next LT Pro" w:cstheme="majorBidi"/>
      <w:b/>
      <w:bCs/>
      <w:color w:val="020065"/>
      <w:kern w:val="18"/>
      <w:sz w:val="26"/>
      <w:lang w:val="en-US"/>
    </w:rPr>
  </w:style>
  <w:style w:type="paragraph" w:styleId="ListNumber">
    <w:name w:val="List Number"/>
    <w:basedOn w:val="Normal"/>
    <w:uiPriority w:val="11"/>
    <w:qFormat/>
    <w:rsid w:val="00790710"/>
    <w:pPr>
      <w:numPr>
        <w:numId w:val="7"/>
      </w:numPr>
      <w:tabs>
        <w:tab w:val="clear" w:pos="284"/>
      </w:tabs>
      <w:spacing w:after="120"/>
    </w:pPr>
  </w:style>
  <w:style w:type="paragraph" w:styleId="ListNumber2">
    <w:name w:val="List Number 2"/>
    <w:basedOn w:val="Normal"/>
    <w:uiPriority w:val="12"/>
    <w:qFormat/>
    <w:rsid w:val="00790710"/>
    <w:pPr>
      <w:numPr>
        <w:ilvl w:val="1"/>
        <w:numId w:val="7"/>
      </w:numPr>
      <w:tabs>
        <w:tab w:val="clear" w:pos="284"/>
        <w:tab w:val="clear" w:pos="850"/>
        <w:tab w:val="num" w:pos="360"/>
      </w:tabs>
      <w:spacing w:after="120"/>
      <w:ind w:left="0" w:firstLine="0"/>
    </w:pPr>
  </w:style>
  <w:style w:type="paragraph" w:styleId="ListNumber3">
    <w:name w:val="List Number 3"/>
    <w:basedOn w:val="Normal"/>
    <w:uiPriority w:val="13"/>
    <w:qFormat/>
    <w:rsid w:val="00790710"/>
    <w:pPr>
      <w:numPr>
        <w:ilvl w:val="2"/>
        <w:numId w:val="7"/>
      </w:numPr>
      <w:tabs>
        <w:tab w:val="clear" w:pos="284"/>
      </w:tabs>
      <w:spacing w:after="120"/>
    </w:pPr>
  </w:style>
  <w:style w:type="paragraph" w:styleId="ListBullet">
    <w:name w:val="List Bullet"/>
    <w:basedOn w:val="Normal"/>
    <w:uiPriority w:val="9"/>
    <w:qFormat/>
    <w:rsid w:val="00636CBF"/>
    <w:pPr>
      <w:numPr>
        <w:numId w:val="6"/>
      </w:numPr>
      <w:tabs>
        <w:tab w:val="clear" w:pos="284"/>
        <w:tab w:val="clear" w:pos="425"/>
        <w:tab w:val="num" w:pos="720"/>
      </w:tabs>
      <w:spacing w:after="120" w:line="240" w:lineRule="auto"/>
      <w:ind w:left="720" w:hanging="360"/>
    </w:pPr>
    <w:rPr>
      <w:rFonts w:ascii="Avenir Next LT Pro Light" w:hAnsi="Avenir Next LT Pro Light"/>
    </w:rPr>
  </w:style>
  <w:style w:type="paragraph" w:styleId="ListBullet2">
    <w:name w:val="List Bullet 2"/>
    <w:basedOn w:val="Normal"/>
    <w:uiPriority w:val="9"/>
    <w:qFormat/>
    <w:rsid w:val="00AD1471"/>
    <w:pPr>
      <w:numPr>
        <w:numId w:val="12"/>
      </w:numPr>
      <w:spacing w:after="120" w:line="240" w:lineRule="auto"/>
      <w:ind w:left="1080"/>
    </w:pPr>
    <w:rPr>
      <w:rFonts w:ascii="Avenir Next LT Pro Light" w:hAnsi="Avenir Next LT Pro Light"/>
    </w:rPr>
  </w:style>
  <w:style w:type="paragraph" w:styleId="ListBullet3">
    <w:name w:val="List Bullet 3"/>
    <w:basedOn w:val="Normal"/>
    <w:uiPriority w:val="11"/>
    <w:qFormat/>
    <w:rsid w:val="00AD1471"/>
    <w:pPr>
      <w:numPr>
        <w:numId w:val="13"/>
      </w:numPr>
      <w:spacing w:after="120" w:line="240" w:lineRule="auto"/>
    </w:pPr>
    <w:rPr>
      <w:rFonts w:ascii="Avenir Next LT Pro Light" w:hAnsi="Avenir Next LT Pro Light"/>
    </w:rPr>
  </w:style>
  <w:style w:type="character" w:customStyle="1" w:styleId="Heading4Char">
    <w:name w:val="Heading 4 Char"/>
    <w:basedOn w:val="DefaultParagraphFont"/>
    <w:link w:val="Heading4"/>
    <w:uiPriority w:val="5"/>
    <w:rsid w:val="00D91F04"/>
    <w:rPr>
      <w:rFonts w:ascii="Avenir Next LT Pro" w:eastAsiaTheme="majorEastAsia" w:hAnsi="Avenir Next LT Pro" w:cstheme="majorBidi"/>
      <w:b/>
      <w:bCs/>
      <w:iCs/>
      <w:color w:val="020065"/>
      <w:kern w:val="18"/>
      <w:sz w:val="22"/>
      <w:lang w:val="en-US"/>
    </w:rPr>
  </w:style>
  <w:style w:type="character" w:customStyle="1" w:styleId="Heading5Char">
    <w:name w:val="Heading 5 Char"/>
    <w:basedOn w:val="DefaultParagraphFont"/>
    <w:link w:val="Heading5"/>
    <w:uiPriority w:val="9"/>
    <w:rsid w:val="00E844A1"/>
    <w:rPr>
      <w:rFonts w:ascii="Avenir Next LT Pro" w:eastAsiaTheme="majorEastAsia" w:hAnsi="Avenir Next LT Pro" w:cstheme="majorBidi"/>
      <w:b/>
      <w:color w:val="000000" w:themeColor="text1"/>
      <w:kern w:val="18"/>
      <w:sz w:val="22"/>
      <w:lang w:val="en-US"/>
    </w:rPr>
  </w:style>
  <w:style w:type="paragraph" w:styleId="BodyText">
    <w:name w:val="Body Text"/>
    <w:basedOn w:val="Normal"/>
    <w:link w:val="BodyTextChar"/>
    <w:qFormat/>
    <w:rsid w:val="005F3C26"/>
    <w:pPr>
      <w:tabs>
        <w:tab w:val="clear" w:pos="284"/>
      </w:tabs>
      <w:spacing w:after="120" w:line="240" w:lineRule="auto"/>
    </w:pPr>
    <w:rPr>
      <w:rFonts w:ascii="Avenir Next LT Pro Light" w:hAnsi="Avenir Next LT Pro Light"/>
    </w:rPr>
  </w:style>
  <w:style w:type="character" w:customStyle="1" w:styleId="BodyTextChar">
    <w:name w:val="Body Text Char"/>
    <w:basedOn w:val="DefaultParagraphFont"/>
    <w:link w:val="BodyText"/>
    <w:rsid w:val="005F3C26"/>
    <w:rPr>
      <w:rFonts w:ascii="Avenir Next LT Pro Light" w:hAnsi="Avenir Next LT Pro Light"/>
      <w:kern w:val="18"/>
      <w:sz w:val="22"/>
      <w:lang w:val="en-US"/>
    </w:rPr>
  </w:style>
  <w:style w:type="paragraph" w:customStyle="1" w:styleId="TableBodyRight">
    <w:name w:val="Table Body Right"/>
    <w:basedOn w:val="TableBody"/>
    <w:uiPriority w:val="1"/>
    <w:qFormat/>
    <w:rsid w:val="00A417DA"/>
    <w:pPr>
      <w:jc w:val="right"/>
    </w:pPr>
  </w:style>
  <w:style w:type="paragraph" w:customStyle="1" w:styleId="TableBodyCenter">
    <w:name w:val="Table Body Center"/>
    <w:basedOn w:val="TableBody"/>
    <w:uiPriority w:val="1"/>
    <w:qFormat/>
    <w:rsid w:val="00A417DA"/>
    <w:pPr>
      <w:jc w:val="center"/>
    </w:pPr>
  </w:style>
  <w:style w:type="paragraph" w:customStyle="1" w:styleId="TableHeadingCenter">
    <w:name w:val="Table Heading Center"/>
    <w:basedOn w:val="TableHeading"/>
    <w:uiPriority w:val="1"/>
    <w:qFormat/>
    <w:rsid w:val="00A417DA"/>
    <w:pPr>
      <w:jc w:val="center"/>
    </w:pPr>
  </w:style>
  <w:style w:type="paragraph" w:customStyle="1" w:styleId="TableHeadingRight">
    <w:name w:val="Table Heading Right"/>
    <w:basedOn w:val="TableHeading"/>
    <w:uiPriority w:val="1"/>
    <w:qFormat/>
    <w:rsid w:val="00D1042C"/>
    <w:pPr>
      <w:jc w:val="right"/>
    </w:pPr>
  </w:style>
  <w:style w:type="table" w:styleId="TableGrid">
    <w:name w:val="Table Grid"/>
    <w:basedOn w:val="TableNormal"/>
    <w:uiPriority w:val="39"/>
    <w:unhideWhenUsed/>
    <w:rsid w:val="00364FD7"/>
    <w:rPr>
      <w:sz w:val="16"/>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28" w:type="dxa"/>
        <w:left w:w="57" w:type="dxa"/>
        <w:bottom w:w="28" w:type="dxa"/>
        <w:right w:w="57" w:type="dxa"/>
      </w:tblCellMar>
    </w:tblPr>
    <w:tblStylePr w:type="firstRow">
      <w:rPr>
        <w:rFonts w:asciiTheme="majorHAnsi" w:hAnsiTheme="majorHAnsi"/>
        <w:b w:val="0"/>
      </w:rPr>
    </w:tblStylePr>
  </w:style>
  <w:style w:type="paragraph" w:styleId="Caption">
    <w:name w:val="caption"/>
    <w:basedOn w:val="Normal"/>
    <w:next w:val="BodyText"/>
    <w:uiPriority w:val="35"/>
    <w:qFormat/>
    <w:rsid w:val="00D91F04"/>
    <w:pPr>
      <w:keepNext/>
      <w:spacing w:after="120" w:line="240" w:lineRule="auto"/>
    </w:pPr>
    <w:rPr>
      <w:rFonts w:ascii="Avenir Next LT Pro Demi" w:hAnsi="Avenir Next LT Pro Demi"/>
      <w:b/>
      <w:bCs/>
      <w:color w:val="020065"/>
    </w:rPr>
  </w:style>
  <w:style w:type="paragraph" w:customStyle="1" w:styleId="Source">
    <w:name w:val="Source"/>
    <w:basedOn w:val="Normal"/>
    <w:qFormat/>
    <w:rsid w:val="00D1042C"/>
    <w:pPr>
      <w:spacing w:before="40" w:after="120" w:line="240" w:lineRule="auto"/>
      <w:contextualSpacing/>
    </w:pPr>
    <w:rPr>
      <w:rFonts w:ascii="Avenir Next LT Pro Light" w:hAnsi="Avenir Next LT Pro Light"/>
    </w:rPr>
  </w:style>
  <w:style w:type="paragraph" w:styleId="FootnoteText">
    <w:name w:val="footnote text"/>
    <w:basedOn w:val="Normal"/>
    <w:link w:val="FootnoteTextChar"/>
    <w:uiPriority w:val="99"/>
    <w:unhideWhenUsed/>
    <w:rsid w:val="00253171"/>
    <w:pPr>
      <w:spacing w:line="240" w:lineRule="auto"/>
    </w:pPr>
    <w:rPr>
      <w:sz w:val="16"/>
      <w:szCs w:val="20"/>
    </w:rPr>
  </w:style>
  <w:style w:type="character" w:customStyle="1" w:styleId="FootnoteTextChar">
    <w:name w:val="Footnote Text Char"/>
    <w:basedOn w:val="DefaultParagraphFont"/>
    <w:link w:val="FootnoteText"/>
    <w:uiPriority w:val="99"/>
    <w:rsid w:val="00F66A91"/>
    <w:rPr>
      <w:kern w:val="18"/>
      <w:sz w:val="16"/>
      <w:szCs w:val="20"/>
    </w:rPr>
  </w:style>
  <w:style w:type="character" w:styleId="FootnoteReference">
    <w:name w:val="footnote reference"/>
    <w:basedOn w:val="DefaultParagraphFont"/>
    <w:uiPriority w:val="99"/>
    <w:unhideWhenUsed/>
    <w:rsid w:val="00F27E4A"/>
    <w:rPr>
      <w:rFonts w:asciiTheme="majorHAnsi" w:hAnsiTheme="majorHAnsi"/>
      <w:color w:val="auto"/>
      <w:vertAlign w:val="superscript"/>
    </w:rPr>
  </w:style>
  <w:style w:type="paragraph" w:customStyle="1" w:styleId="Appendix">
    <w:name w:val="Appendix"/>
    <w:basedOn w:val="Heading1"/>
    <w:next w:val="BodyText"/>
    <w:uiPriority w:val="6"/>
    <w:qFormat/>
    <w:rsid w:val="009C208B"/>
    <w:pPr>
      <w:pageBreakBefore/>
      <w:numPr>
        <w:numId w:val="10"/>
      </w:numPr>
    </w:pPr>
  </w:style>
  <w:style w:type="character" w:styleId="Hyperlink">
    <w:name w:val="Hyperlink"/>
    <w:basedOn w:val="DefaultParagraphFont"/>
    <w:uiPriority w:val="99"/>
    <w:qFormat/>
    <w:rsid w:val="009C208B"/>
    <w:rPr>
      <w:color w:val="1A6DAD"/>
      <w:u w:val="single"/>
    </w:rPr>
  </w:style>
  <w:style w:type="table" w:styleId="ColorfulGrid">
    <w:name w:val="Colorful Grid"/>
    <w:basedOn w:val="TableNormal"/>
    <w:uiPriority w:val="73"/>
    <w:semiHidden/>
    <w:unhideWhenUsed/>
    <w:rsid w:val="009E6ED7"/>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unhideWhenUsed/>
    <w:rsid w:val="009E6ED7"/>
    <w:rPr>
      <w:color w:val="000000" w:themeColor="text1"/>
    </w:rPr>
    <w:tblPr>
      <w:tblStyleRowBandSize w:val="1"/>
      <w:tblStyleColBandSize w:val="1"/>
      <w:tblBorders>
        <w:insideH w:val="single" w:sz="4" w:space="0" w:color="FFFFFF" w:themeColor="background1"/>
      </w:tblBorders>
    </w:tblPr>
    <w:tcPr>
      <w:shd w:val="clear" w:color="auto" w:fill="C6F3FF" w:themeFill="accent1" w:themeFillTint="33"/>
    </w:tcPr>
    <w:tblStylePr w:type="firstRow">
      <w:rPr>
        <w:b/>
        <w:bCs/>
      </w:rPr>
      <w:tblPr/>
      <w:tcPr>
        <w:shd w:val="clear" w:color="auto" w:fill="8DE8FF" w:themeFill="accent1" w:themeFillTint="66"/>
      </w:tcPr>
    </w:tblStylePr>
    <w:tblStylePr w:type="lastRow">
      <w:rPr>
        <w:b/>
        <w:bCs/>
        <w:color w:val="000000" w:themeColor="text1"/>
      </w:rPr>
      <w:tblPr/>
      <w:tcPr>
        <w:shd w:val="clear" w:color="auto" w:fill="8DE8FF" w:themeFill="accent1" w:themeFillTint="66"/>
      </w:tcPr>
    </w:tblStylePr>
    <w:tblStylePr w:type="firstCol">
      <w:rPr>
        <w:color w:val="FFFFFF" w:themeColor="background1"/>
      </w:rPr>
      <w:tblPr/>
      <w:tcPr>
        <w:shd w:val="clear" w:color="auto" w:fill="0087A9" w:themeFill="accent1" w:themeFillShade="BF"/>
      </w:tcPr>
    </w:tblStylePr>
    <w:tblStylePr w:type="lastCol">
      <w:rPr>
        <w:color w:val="FFFFFF" w:themeColor="background1"/>
      </w:rPr>
      <w:tblPr/>
      <w:tcPr>
        <w:shd w:val="clear" w:color="auto" w:fill="0087A9" w:themeFill="accent1" w:themeFillShade="BF"/>
      </w:tcPr>
    </w:tblStylePr>
    <w:tblStylePr w:type="band1Vert">
      <w:tblPr/>
      <w:tcPr>
        <w:shd w:val="clear" w:color="auto" w:fill="71E2FF" w:themeFill="accent1" w:themeFillTint="7F"/>
      </w:tcPr>
    </w:tblStylePr>
    <w:tblStylePr w:type="band1Horz">
      <w:tblPr/>
      <w:tcPr>
        <w:shd w:val="clear" w:color="auto" w:fill="71E2FF" w:themeFill="accent1" w:themeFillTint="7F"/>
      </w:tcPr>
    </w:tblStylePr>
  </w:style>
  <w:style w:type="table" w:styleId="ColorfulGrid-Accent2">
    <w:name w:val="Colorful Grid Accent 2"/>
    <w:basedOn w:val="TableNormal"/>
    <w:uiPriority w:val="73"/>
    <w:semiHidden/>
    <w:unhideWhenUsed/>
    <w:rsid w:val="009E6ED7"/>
    <w:rPr>
      <w:color w:val="000000" w:themeColor="text1"/>
    </w:rPr>
    <w:tblPr>
      <w:tblStyleRowBandSize w:val="1"/>
      <w:tblStyleColBandSize w:val="1"/>
      <w:tblBorders>
        <w:insideH w:val="single" w:sz="4" w:space="0" w:color="FFFFFF" w:themeColor="background1"/>
      </w:tblBorders>
    </w:tblPr>
    <w:tcPr>
      <w:shd w:val="clear" w:color="auto" w:fill="EBFFBE" w:themeFill="accent2" w:themeFillTint="33"/>
    </w:tcPr>
    <w:tblStylePr w:type="firstRow">
      <w:rPr>
        <w:b/>
        <w:bCs/>
      </w:rPr>
      <w:tblPr/>
      <w:tcPr>
        <w:shd w:val="clear" w:color="auto" w:fill="D8FF7E" w:themeFill="accent2" w:themeFillTint="66"/>
      </w:tcPr>
    </w:tblStylePr>
    <w:tblStylePr w:type="lastRow">
      <w:rPr>
        <w:b/>
        <w:bCs/>
        <w:color w:val="000000" w:themeColor="text1"/>
      </w:rPr>
      <w:tblPr/>
      <w:tcPr>
        <w:shd w:val="clear" w:color="auto" w:fill="D8FF7E" w:themeFill="accent2" w:themeFillTint="66"/>
      </w:tcPr>
    </w:tblStylePr>
    <w:tblStylePr w:type="firstCol">
      <w:rPr>
        <w:color w:val="FFFFFF" w:themeColor="background1"/>
      </w:rPr>
      <w:tblPr/>
      <w:tcPr>
        <w:shd w:val="clear" w:color="auto" w:fill="628D00" w:themeFill="accent2" w:themeFillShade="BF"/>
      </w:tcPr>
    </w:tblStylePr>
    <w:tblStylePr w:type="lastCol">
      <w:rPr>
        <w:color w:val="FFFFFF" w:themeColor="background1"/>
      </w:rPr>
      <w:tblPr/>
      <w:tcPr>
        <w:shd w:val="clear" w:color="auto" w:fill="628D00" w:themeFill="accent2" w:themeFillShade="BF"/>
      </w:tcPr>
    </w:tblStylePr>
    <w:tblStylePr w:type="band1Vert">
      <w:tblPr/>
      <w:tcPr>
        <w:shd w:val="clear" w:color="auto" w:fill="CEFF5F" w:themeFill="accent2" w:themeFillTint="7F"/>
      </w:tcPr>
    </w:tblStylePr>
    <w:tblStylePr w:type="band1Horz">
      <w:tblPr/>
      <w:tcPr>
        <w:shd w:val="clear" w:color="auto" w:fill="CEFF5F" w:themeFill="accent2" w:themeFillTint="7F"/>
      </w:tcPr>
    </w:tblStylePr>
  </w:style>
  <w:style w:type="table" w:styleId="ColorfulGrid-Accent3">
    <w:name w:val="Colorful Grid Accent 3"/>
    <w:basedOn w:val="TableNormal"/>
    <w:uiPriority w:val="73"/>
    <w:semiHidden/>
    <w:unhideWhenUsed/>
    <w:rsid w:val="009E6ED7"/>
    <w:rPr>
      <w:color w:val="000000" w:themeColor="text1"/>
    </w:rPr>
    <w:tblPr>
      <w:tblStyleRowBandSize w:val="1"/>
      <w:tblStyleColBandSize w:val="1"/>
      <w:tblBorders>
        <w:insideH w:val="single" w:sz="4" w:space="0" w:color="FFFFFF" w:themeColor="background1"/>
      </w:tblBorders>
    </w:tblPr>
    <w:tcPr>
      <w:shd w:val="clear" w:color="auto" w:fill="FDE7D2" w:themeFill="accent3" w:themeFillTint="33"/>
    </w:tcPr>
    <w:tblStylePr w:type="firstRow">
      <w:rPr>
        <w:b/>
        <w:bCs/>
      </w:rPr>
      <w:tblPr/>
      <w:tcPr>
        <w:shd w:val="clear" w:color="auto" w:fill="FBD0A5" w:themeFill="accent3" w:themeFillTint="66"/>
      </w:tcPr>
    </w:tblStylePr>
    <w:tblStylePr w:type="lastRow">
      <w:rPr>
        <w:b/>
        <w:bCs/>
        <w:color w:val="000000" w:themeColor="text1"/>
      </w:rPr>
      <w:tblPr/>
      <w:tcPr>
        <w:shd w:val="clear" w:color="auto" w:fill="FBD0A5" w:themeFill="accent3" w:themeFillTint="66"/>
      </w:tcPr>
    </w:tblStylePr>
    <w:tblStylePr w:type="firstCol">
      <w:rPr>
        <w:color w:val="FFFFFF" w:themeColor="background1"/>
      </w:rPr>
      <w:tblPr/>
      <w:tcPr>
        <w:shd w:val="clear" w:color="auto" w:fill="C76808" w:themeFill="accent3" w:themeFillShade="BF"/>
      </w:tcPr>
    </w:tblStylePr>
    <w:tblStylePr w:type="lastCol">
      <w:rPr>
        <w:color w:val="FFFFFF" w:themeColor="background1"/>
      </w:rPr>
      <w:tblPr/>
      <w:tcPr>
        <w:shd w:val="clear" w:color="auto" w:fill="C76808" w:themeFill="accent3" w:themeFillShade="BF"/>
      </w:tcPr>
    </w:tblStylePr>
    <w:tblStylePr w:type="band1Vert">
      <w:tblPr/>
      <w:tcPr>
        <w:shd w:val="clear" w:color="auto" w:fill="FAC58F" w:themeFill="accent3" w:themeFillTint="7F"/>
      </w:tcPr>
    </w:tblStylePr>
    <w:tblStylePr w:type="band1Horz">
      <w:tblPr/>
      <w:tcPr>
        <w:shd w:val="clear" w:color="auto" w:fill="FAC58F" w:themeFill="accent3" w:themeFillTint="7F"/>
      </w:tcPr>
    </w:tblStylePr>
  </w:style>
  <w:style w:type="table" w:styleId="ColorfulGrid-Accent4">
    <w:name w:val="Colorful Grid Accent 4"/>
    <w:basedOn w:val="TableNormal"/>
    <w:uiPriority w:val="73"/>
    <w:semiHidden/>
    <w:unhideWhenUsed/>
    <w:rsid w:val="009E6ED7"/>
    <w:rPr>
      <w:color w:val="000000" w:themeColor="text1"/>
    </w:rPr>
    <w:tblPr>
      <w:tblStyleRowBandSize w:val="1"/>
      <w:tblStyleColBandSize w:val="1"/>
      <w:tblBorders>
        <w:insideH w:val="single" w:sz="4" w:space="0" w:color="FFFFFF" w:themeColor="background1"/>
      </w:tblBorders>
    </w:tblPr>
    <w:tcPr>
      <w:shd w:val="clear" w:color="auto" w:fill="FFB8F0" w:themeFill="accent4" w:themeFillTint="33"/>
    </w:tcPr>
    <w:tblStylePr w:type="firstRow">
      <w:rPr>
        <w:b/>
        <w:bCs/>
      </w:rPr>
      <w:tblPr/>
      <w:tcPr>
        <w:shd w:val="clear" w:color="auto" w:fill="FF72E2" w:themeFill="accent4" w:themeFillTint="66"/>
      </w:tcPr>
    </w:tblStylePr>
    <w:tblStylePr w:type="lastRow">
      <w:rPr>
        <w:b/>
        <w:bCs/>
        <w:color w:val="000000" w:themeColor="text1"/>
      </w:rPr>
      <w:tblPr/>
      <w:tcPr>
        <w:shd w:val="clear" w:color="auto" w:fill="FF72E2" w:themeFill="accent4" w:themeFillTint="66"/>
      </w:tcPr>
    </w:tblStylePr>
    <w:tblStylePr w:type="firstCol">
      <w:rPr>
        <w:color w:val="FFFFFF" w:themeColor="background1"/>
      </w:rPr>
      <w:tblPr/>
      <w:tcPr>
        <w:shd w:val="clear" w:color="auto" w:fill="76005E" w:themeFill="accent4" w:themeFillShade="BF"/>
      </w:tcPr>
    </w:tblStylePr>
    <w:tblStylePr w:type="lastCol">
      <w:rPr>
        <w:color w:val="FFFFFF" w:themeColor="background1"/>
      </w:rPr>
      <w:tblPr/>
      <w:tcPr>
        <w:shd w:val="clear" w:color="auto" w:fill="76005E" w:themeFill="accent4" w:themeFillShade="BF"/>
      </w:tcPr>
    </w:tblStylePr>
    <w:tblStylePr w:type="band1Vert">
      <w:tblPr/>
      <w:tcPr>
        <w:shd w:val="clear" w:color="auto" w:fill="FF4FDB" w:themeFill="accent4" w:themeFillTint="7F"/>
      </w:tcPr>
    </w:tblStylePr>
    <w:tblStylePr w:type="band1Horz">
      <w:tblPr/>
      <w:tcPr>
        <w:shd w:val="clear" w:color="auto" w:fill="FF4FDB" w:themeFill="accent4" w:themeFillTint="7F"/>
      </w:tcPr>
    </w:tblStylePr>
  </w:style>
  <w:style w:type="table" w:styleId="ColorfulGrid-Accent5">
    <w:name w:val="Colorful Grid Accent 5"/>
    <w:basedOn w:val="TableNormal"/>
    <w:uiPriority w:val="73"/>
    <w:semiHidden/>
    <w:unhideWhenUsed/>
    <w:rsid w:val="009E6ED7"/>
    <w:rPr>
      <w:color w:val="000000" w:themeColor="text1"/>
    </w:rPr>
    <w:tblPr>
      <w:tblStyleRowBandSize w:val="1"/>
      <w:tblStyleColBandSize w:val="1"/>
      <w:tblBorders>
        <w:insideH w:val="single" w:sz="4" w:space="0" w:color="FFFFFF" w:themeColor="background1"/>
      </w:tblBorders>
    </w:tblPr>
    <w:tcPr>
      <w:shd w:val="clear" w:color="auto" w:fill="FFF9CF" w:themeFill="accent5" w:themeFillTint="33"/>
    </w:tcPr>
    <w:tblStylePr w:type="firstRow">
      <w:rPr>
        <w:b/>
        <w:bCs/>
      </w:rPr>
      <w:tblPr/>
      <w:tcPr>
        <w:shd w:val="clear" w:color="auto" w:fill="FFF4A0" w:themeFill="accent5" w:themeFillTint="66"/>
      </w:tcPr>
    </w:tblStylePr>
    <w:tblStylePr w:type="lastRow">
      <w:rPr>
        <w:b/>
        <w:bCs/>
        <w:color w:val="000000" w:themeColor="text1"/>
      </w:rPr>
      <w:tblPr/>
      <w:tcPr>
        <w:shd w:val="clear" w:color="auto" w:fill="FFF4A0" w:themeFill="accent5" w:themeFillTint="66"/>
      </w:tcPr>
    </w:tblStylePr>
    <w:tblStylePr w:type="firstCol">
      <w:rPr>
        <w:color w:val="FFFFFF" w:themeColor="background1"/>
      </w:rPr>
      <w:tblPr/>
      <w:tcPr>
        <w:shd w:val="clear" w:color="auto" w:fill="CCB500" w:themeFill="accent5" w:themeFillShade="BF"/>
      </w:tcPr>
    </w:tblStylePr>
    <w:tblStylePr w:type="lastCol">
      <w:rPr>
        <w:color w:val="FFFFFF" w:themeColor="background1"/>
      </w:rPr>
      <w:tblPr/>
      <w:tcPr>
        <w:shd w:val="clear" w:color="auto" w:fill="CCB500" w:themeFill="accent5" w:themeFillShade="BF"/>
      </w:tcPr>
    </w:tblStylePr>
    <w:tblStylePr w:type="band1Vert">
      <w:tblPr/>
      <w:tcPr>
        <w:shd w:val="clear" w:color="auto" w:fill="FFF288" w:themeFill="accent5" w:themeFillTint="7F"/>
      </w:tcPr>
    </w:tblStylePr>
    <w:tblStylePr w:type="band1Horz">
      <w:tblPr/>
      <w:tcPr>
        <w:shd w:val="clear" w:color="auto" w:fill="FFF288" w:themeFill="accent5" w:themeFillTint="7F"/>
      </w:tcPr>
    </w:tblStylePr>
  </w:style>
  <w:style w:type="table" w:styleId="ColorfulGrid-Accent6">
    <w:name w:val="Colorful Grid Accent 6"/>
    <w:basedOn w:val="TableNormal"/>
    <w:uiPriority w:val="73"/>
    <w:semiHidden/>
    <w:unhideWhenUsed/>
    <w:rsid w:val="009E6ED7"/>
    <w:rPr>
      <w:color w:val="000000" w:themeColor="text1"/>
    </w:rPr>
    <w:tblPr>
      <w:tblStyleRowBandSize w:val="1"/>
      <w:tblStyleColBandSize w:val="1"/>
      <w:tblBorders>
        <w:insideH w:val="single" w:sz="4" w:space="0" w:color="FFFFFF" w:themeColor="background1"/>
      </w:tblBorders>
    </w:tblPr>
    <w:tcPr>
      <w:shd w:val="clear" w:color="auto" w:fill="E8E5E4" w:themeFill="accent6" w:themeFillTint="33"/>
    </w:tcPr>
    <w:tblStylePr w:type="firstRow">
      <w:rPr>
        <w:b/>
        <w:bCs/>
      </w:rPr>
      <w:tblPr/>
      <w:tcPr>
        <w:shd w:val="clear" w:color="auto" w:fill="D1CCC9" w:themeFill="accent6" w:themeFillTint="66"/>
      </w:tcPr>
    </w:tblStylePr>
    <w:tblStylePr w:type="lastRow">
      <w:rPr>
        <w:b/>
        <w:bCs/>
        <w:color w:val="000000" w:themeColor="text1"/>
      </w:rPr>
      <w:tblPr/>
      <w:tcPr>
        <w:shd w:val="clear" w:color="auto" w:fill="D1CCC9" w:themeFill="accent6" w:themeFillTint="66"/>
      </w:tcPr>
    </w:tblStylePr>
    <w:tblStylePr w:type="firstCol">
      <w:rPr>
        <w:color w:val="FFFFFF" w:themeColor="background1"/>
      </w:rPr>
      <w:tblPr/>
      <w:tcPr>
        <w:shd w:val="clear" w:color="auto" w:fill="69615A" w:themeFill="accent6" w:themeFillShade="BF"/>
      </w:tcPr>
    </w:tblStylePr>
    <w:tblStylePr w:type="lastCol">
      <w:rPr>
        <w:color w:val="FFFFFF" w:themeColor="background1"/>
      </w:rPr>
      <w:tblPr/>
      <w:tcPr>
        <w:shd w:val="clear" w:color="auto" w:fill="69615A" w:themeFill="accent6" w:themeFillShade="BF"/>
      </w:tcPr>
    </w:tblStylePr>
    <w:tblStylePr w:type="band1Vert">
      <w:tblPr/>
      <w:tcPr>
        <w:shd w:val="clear" w:color="auto" w:fill="C5C0BC" w:themeFill="accent6" w:themeFillTint="7F"/>
      </w:tcPr>
    </w:tblStylePr>
    <w:tblStylePr w:type="band1Horz">
      <w:tblPr/>
      <w:tcPr>
        <w:shd w:val="clear" w:color="auto" w:fill="C5C0BC" w:themeFill="accent6" w:themeFillTint="7F"/>
      </w:tcPr>
    </w:tblStylePr>
  </w:style>
  <w:style w:type="table" w:styleId="ColorfulList">
    <w:name w:val="Colorful List"/>
    <w:basedOn w:val="TableNormal"/>
    <w:uiPriority w:val="72"/>
    <w:semiHidden/>
    <w:unhideWhenUsed/>
    <w:rsid w:val="009E6ED7"/>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699700" w:themeFill="accent2" w:themeFillShade="CC"/>
      </w:tcPr>
    </w:tblStylePr>
    <w:tblStylePr w:type="lastRow">
      <w:rPr>
        <w:b/>
        <w:bCs/>
        <w:color w:val="699700"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unhideWhenUsed/>
    <w:rsid w:val="009E6ED7"/>
    <w:rPr>
      <w:color w:val="000000" w:themeColor="text1"/>
    </w:rPr>
    <w:tblPr>
      <w:tblStyleRowBandSize w:val="1"/>
      <w:tblStyleColBandSize w:val="1"/>
    </w:tblPr>
    <w:tcPr>
      <w:shd w:val="clear" w:color="auto" w:fill="E3F9FF" w:themeFill="accent1" w:themeFillTint="19"/>
    </w:tcPr>
    <w:tblStylePr w:type="firstRow">
      <w:rPr>
        <w:b/>
        <w:bCs/>
        <w:color w:val="FFFFFF" w:themeColor="background1"/>
      </w:rPr>
      <w:tblPr/>
      <w:tcPr>
        <w:tcBorders>
          <w:bottom w:val="single" w:sz="12" w:space="0" w:color="FFFFFF" w:themeColor="background1"/>
        </w:tcBorders>
        <w:shd w:val="clear" w:color="auto" w:fill="699700" w:themeFill="accent2" w:themeFillShade="CC"/>
      </w:tcPr>
    </w:tblStylePr>
    <w:tblStylePr w:type="lastRow">
      <w:rPr>
        <w:b/>
        <w:bCs/>
        <w:color w:val="699700"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8F0FF" w:themeFill="accent1" w:themeFillTint="3F"/>
      </w:tcPr>
    </w:tblStylePr>
    <w:tblStylePr w:type="band1Horz">
      <w:tblPr/>
      <w:tcPr>
        <w:shd w:val="clear" w:color="auto" w:fill="C6F3FF" w:themeFill="accent1" w:themeFillTint="33"/>
      </w:tcPr>
    </w:tblStylePr>
  </w:style>
  <w:style w:type="table" w:styleId="ColorfulList-Accent2">
    <w:name w:val="Colorful List Accent 2"/>
    <w:basedOn w:val="TableNormal"/>
    <w:uiPriority w:val="72"/>
    <w:semiHidden/>
    <w:unhideWhenUsed/>
    <w:rsid w:val="009E6ED7"/>
    <w:rPr>
      <w:color w:val="000000" w:themeColor="text1"/>
    </w:rPr>
    <w:tblPr>
      <w:tblStyleRowBandSize w:val="1"/>
      <w:tblStyleColBandSize w:val="1"/>
    </w:tblPr>
    <w:tcPr>
      <w:shd w:val="clear" w:color="auto" w:fill="F5FFDF" w:themeFill="accent2" w:themeFillTint="19"/>
    </w:tcPr>
    <w:tblStylePr w:type="firstRow">
      <w:rPr>
        <w:b/>
        <w:bCs/>
        <w:color w:val="FFFFFF" w:themeColor="background1"/>
      </w:rPr>
      <w:tblPr/>
      <w:tcPr>
        <w:tcBorders>
          <w:bottom w:val="single" w:sz="12" w:space="0" w:color="FFFFFF" w:themeColor="background1"/>
        </w:tcBorders>
        <w:shd w:val="clear" w:color="auto" w:fill="699700" w:themeFill="accent2" w:themeFillShade="CC"/>
      </w:tcPr>
    </w:tblStylePr>
    <w:tblStylePr w:type="lastRow">
      <w:rPr>
        <w:b/>
        <w:bCs/>
        <w:color w:val="699700"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FFAF" w:themeFill="accent2" w:themeFillTint="3F"/>
      </w:tcPr>
    </w:tblStylePr>
    <w:tblStylePr w:type="band1Horz">
      <w:tblPr/>
      <w:tcPr>
        <w:shd w:val="clear" w:color="auto" w:fill="EBFFBE" w:themeFill="accent2" w:themeFillTint="33"/>
      </w:tcPr>
    </w:tblStylePr>
  </w:style>
  <w:style w:type="table" w:styleId="ColorfulList-Accent3">
    <w:name w:val="Colorful List Accent 3"/>
    <w:basedOn w:val="TableNormal"/>
    <w:uiPriority w:val="72"/>
    <w:semiHidden/>
    <w:unhideWhenUsed/>
    <w:rsid w:val="009E6ED7"/>
    <w:rPr>
      <w:color w:val="000000" w:themeColor="text1"/>
    </w:rPr>
    <w:tblPr>
      <w:tblStyleRowBandSize w:val="1"/>
      <w:tblStyleColBandSize w:val="1"/>
    </w:tblPr>
    <w:tcPr>
      <w:shd w:val="clear" w:color="auto" w:fill="FEF3E8" w:themeFill="accent3" w:themeFillTint="19"/>
    </w:tcPr>
    <w:tblStylePr w:type="firstRow">
      <w:rPr>
        <w:b/>
        <w:bCs/>
        <w:color w:val="FFFFFF" w:themeColor="background1"/>
      </w:rPr>
      <w:tblPr/>
      <w:tcPr>
        <w:tcBorders>
          <w:bottom w:val="single" w:sz="12" w:space="0" w:color="FFFFFF" w:themeColor="background1"/>
        </w:tcBorders>
        <w:shd w:val="clear" w:color="auto" w:fill="7E0064" w:themeFill="accent4" w:themeFillShade="CC"/>
      </w:tcPr>
    </w:tblStylePr>
    <w:tblStylePr w:type="lastRow">
      <w:rPr>
        <w:b/>
        <w:bCs/>
        <w:color w:val="7E0064"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CE2C7" w:themeFill="accent3" w:themeFillTint="3F"/>
      </w:tcPr>
    </w:tblStylePr>
    <w:tblStylePr w:type="band1Horz">
      <w:tblPr/>
      <w:tcPr>
        <w:shd w:val="clear" w:color="auto" w:fill="FDE7D2" w:themeFill="accent3" w:themeFillTint="33"/>
      </w:tcPr>
    </w:tblStylePr>
  </w:style>
  <w:style w:type="table" w:styleId="ColorfulList-Accent4">
    <w:name w:val="Colorful List Accent 4"/>
    <w:basedOn w:val="TableNormal"/>
    <w:uiPriority w:val="72"/>
    <w:semiHidden/>
    <w:unhideWhenUsed/>
    <w:rsid w:val="009E6ED7"/>
    <w:rPr>
      <w:color w:val="000000" w:themeColor="text1"/>
    </w:rPr>
    <w:tblPr>
      <w:tblStyleRowBandSize w:val="1"/>
      <w:tblStyleColBandSize w:val="1"/>
    </w:tblPr>
    <w:tcPr>
      <w:shd w:val="clear" w:color="auto" w:fill="FFDCF7" w:themeFill="accent4" w:themeFillTint="19"/>
    </w:tcPr>
    <w:tblStylePr w:type="firstRow">
      <w:rPr>
        <w:b/>
        <w:bCs/>
        <w:color w:val="FFFFFF" w:themeColor="background1"/>
      </w:rPr>
      <w:tblPr/>
      <w:tcPr>
        <w:tcBorders>
          <w:bottom w:val="single" w:sz="12" w:space="0" w:color="FFFFFF" w:themeColor="background1"/>
        </w:tcBorders>
        <w:shd w:val="clear" w:color="auto" w:fill="D46F08" w:themeFill="accent3" w:themeFillShade="CC"/>
      </w:tcPr>
    </w:tblStylePr>
    <w:tblStylePr w:type="lastRow">
      <w:rPr>
        <w:b/>
        <w:bCs/>
        <w:color w:val="D46F08"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FA8ED" w:themeFill="accent4" w:themeFillTint="3F"/>
      </w:tcPr>
    </w:tblStylePr>
    <w:tblStylePr w:type="band1Horz">
      <w:tblPr/>
      <w:tcPr>
        <w:shd w:val="clear" w:color="auto" w:fill="FFB8F0" w:themeFill="accent4" w:themeFillTint="33"/>
      </w:tcPr>
    </w:tblStylePr>
  </w:style>
  <w:style w:type="table" w:styleId="ColorfulList-Accent5">
    <w:name w:val="Colorful List Accent 5"/>
    <w:basedOn w:val="TableNormal"/>
    <w:uiPriority w:val="72"/>
    <w:semiHidden/>
    <w:unhideWhenUsed/>
    <w:rsid w:val="009E6ED7"/>
    <w:rPr>
      <w:color w:val="000000" w:themeColor="text1"/>
    </w:rPr>
    <w:tblPr>
      <w:tblStyleRowBandSize w:val="1"/>
      <w:tblStyleColBandSize w:val="1"/>
    </w:tblPr>
    <w:tcPr>
      <w:shd w:val="clear" w:color="auto" w:fill="FFFCE7" w:themeFill="accent5" w:themeFillTint="19"/>
    </w:tcPr>
    <w:tblStylePr w:type="firstRow">
      <w:rPr>
        <w:b/>
        <w:bCs/>
        <w:color w:val="FFFFFF" w:themeColor="background1"/>
      </w:rPr>
      <w:tblPr/>
      <w:tcPr>
        <w:tcBorders>
          <w:bottom w:val="single" w:sz="12" w:space="0" w:color="FFFFFF" w:themeColor="background1"/>
        </w:tcBorders>
        <w:shd w:val="clear" w:color="auto" w:fill="706760" w:themeFill="accent6" w:themeFillShade="CC"/>
      </w:tcPr>
    </w:tblStylePr>
    <w:tblStylePr w:type="lastRow">
      <w:rPr>
        <w:b/>
        <w:bCs/>
        <w:color w:val="706760"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FF8C4" w:themeFill="accent5" w:themeFillTint="3F"/>
      </w:tcPr>
    </w:tblStylePr>
    <w:tblStylePr w:type="band1Horz">
      <w:tblPr/>
      <w:tcPr>
        <w:shd w:val="clear" w:color="auto" w:fill="FFF9CF" w:themeFill="accent5" w:themeFillTint="33"/>
      </w:tcPr>
    </w:tblStylePr>
  </w:style>
  <w:style w:type="table" w:styleId="ColorfulList-Accent6">
    <w:name w:val="Colorful List Accent 6"/>
    <w:basedOn w:val="TableNormal"/>
    <w:uiPriority w:val="72"/>
    <w:semiHidden/>
    <w:unhideWhenUsed/>
    <w:rsid w:val="009E6ED7"/>
    <w:rPr>
      <w:color w:val="000000" w:themeColor="text1"/>
    </w:rPr>
    <w:tblPr>
      <w:tblStyleRowBandSize w:val="1"/>
      <w:tblStyleColBandSize w:val="1"/>
    </w:tblPr>
    <w:tcPr>
      <w:shd w:val="clear" w:color="auto" w:fill="F3F2F1" w:themeFill="accent6" w:themeFillTint="19"/>
    </w:tcPr>
    <w:tblStylePr w:type="firstRow">
      <w:rPr>
        <w:b/>
        <w:bCs/>
        <w:color w:val="FFFFFF" w:themeColor="background1"/>
      </w:rPr>
      <w:tblPr/>
      <w:tcPr>
        <w:tcBorders>
          <w:bottom w:val="single" w:sz="12" w:space="0" w:color="FFFFFF" w:themeColor="background1"/>
        </w:tcBorders>
        <w:shd w:val="clear" w:color="auto" w:fill="DAC200" w:themeFill="accent5" w:themeFillShade="CC"/>
      </w:tcPr>
    </w:tblStylePr>
    <w:tblStylePr w:type="lastRow">
      <w:rPr>
        <w:b/>
        <w:bCs/>
        <w:color w:val="DAC200"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2E0DD" w:themeFill="accent6" w:themeFillTint="3F"/>
      </w:tcPr>
    </w:tblStylePr>
    <w:tblStylePr w:type="band1Horz">
      <w:tblPr/>
      <w:tcPr>
        <w:shd w:val="clear" w:color="auto" w:fill="E8E5E4" w:themeFill="accent6" w:themeFillTint="33"/>
      </w:tcPr>
    </w:tblStylePr>
  </w:style>
  <w:style w:type="table" w:styleId="ColorfulShading">
    <w:name w:val="Colorful Shading"/>
    <w:basedOn w:val="TableNormal"/>
    <w:uiPriority w:val="71"/>
    <w:semiHidden/>
    <w:unhideWhenUsed/>
    <w:rsid w:val="009E6ED7"/>
    <w:rPr>
      <w:color w:val="000000" w:themeColor="text1"/>
    </w:rPr>
    <w:tblPr>
      <w:tblStyleRowBandSize w:val="1"/>
      <w:tblStyleColBandSize w:val="1"/>
      <w:tblBorders>
        <w:top w:val="single" w:sz="24" w:space="0" w:color="84BD00"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84BD00"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9E6ED7"/>
    <w:rPr>
      <w:color w:val="000000" w:themeColor="text1"/>
    </w:rPr>
    <w:tblPr>
      <w:tblStyleRowBandSize w:val="1"/>
      <w:tblStyleColBandSize w:val="1"/>
      <w:tblBorders>
        <w:top w:val="single" w:sz="24" w:space="0" w:color="84BD00" w:themeColor="accent2"/>
        <w:left w:val="single" w:sz="4" w:space="0" w:color="00B5E2" w:themeColor="accent1"/>
        <w:bottom w:val="single" w:sz="4" w:space="0" w:color="00B5E2" w:themeColor="accent1"/>
        <w:right w:val="single" w:sz="4" w:space="0" w:color="00B5E2" w:themeColor="accent1"/>
        <w:insideH w:val="single" w:sz="4" w:space="0" w:color="FFFFFF" w:themeColor="background1"/>
        <w:insideV w:val="single" w:sz="4" w:space="0" w:color="FFFFFF" w:themeColor="background1"/>
      </w:tblBorders>
    </w:tblPr>
    <w:tcPr>
      <w:shd w:val="clear" w:color="auto" w:fill="E3F9FF" w:themeFill="accent1" w:themeFillTint="19"/>
    </w:tcPr>
    <w:tblStylePr w:type="firstRow">
      <w:rPr>
        <w:b/>
        <w:bCs/>
      </w:rPr>
      <w:tblPr/>
      <w:tcPr>
        <w:tcBorders>
          <w:top w:val="nil"/>
          <w:left w:val="nil"/>
          <w:bottom w:val="single" w:sz="24" w:space="0" w:color="84BD00"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C87" w:themeFill="accent1" w:themeFillShade="99"/>
      </w:tcPr>
    </w:tblStylePr>
    <w:tblStylePr w:type="firstCol">
      <w:rPr>
        <w:color w:val="FFFFFF" w:themeColor="background1"/>
      </w:rPr>
      <w:tblPr/>
      <w:tcPr>
        <w:tcBorders>
          <w:top w:val="nil"/>
          <w:left w:val="nil"/>
          <w:bottom w:val="nil"/>
          <w:right w:val="nil"/>
          <w:insideH w:val="single" w:sz="4" w:space="0" w:color="006C87" w:themeColor="accent1" w:themeShade="99"/>
          <w:insideV w:val="nil"/>
        </w:tcBorders>
        <w:shd w:val="clear" w:color="auto" w:fill="006C87"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06C87" w:themeFill="accent1" w:themeFillShade="99"/>
      </w:tcPr>
    </w:tblStylePr>
    <w:tblStylePr w:type="band1Vert">
      <w:tblPr/>
      <w:tcPr>
        <w:shd w:val="clear" w:color="auto" w:fill="8DE8FF" w:themeFill="accent1" w:themeFillTint="66"/>
      </w:tcPr>
    </w:tblStylePr>
    <w:tblStylePr w:type="band1Horz">
      <w:tblPr/>
      <w:tcPr>
        <w:shd w:val="clear" w:color="auto" w:fill="71E2FF"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9E6ED7"/>
    <w:rPr>
      <w:color w:val="000000" w:themeColor="text1"/>
    </w:rPr>
    <w:tblPr>
      <w:tblStyleRowBandSize w:val="1"/>
      <w:tblStyleColBandSize w:val="1"/>
      <w:tblBorders>
        <w:top w:val="single" w:sz="24" w:space="0" w:color="84BD00" w:themeColor="accent2"/>
        <w:left w:val="single" w:sz="4" w:space="0" w:color="84BD00" w:themeColor="accent2"/>
        <w:bottom w:val="single" w:sz="4" w:space="0" w:color="84BD00" w:themeColor="accent2"/>
        <w:right w:val="single" w:sz="4" w:space="0" w:color="84BD00" w:themeColor="accent2"/>
        <w:insideH w:val="single" w:sz="4" w:space="0" w:color="FFFFFF" w:themeColor="background1"/>
        <w:insideV w:val="single" w:sz="4" w:space="0" w:color="FFFFFF" w:themeColor="background1"/>
      </w:tblBorders>
    </w:tblPr>
    <w:tcPr>
      <w:shd w:val="clear" w:color="auto" w:fill="F5FFDF" w:themeFill="accent2" w:themeFillTint="19"/>
    </w:tcPr>
    <w:tblStylePr w:type="firstRow">
      <w:rPr>
        <w:b/>
        <w:bCs/>
      </w:rPr>
      <w:tblPr/>
      <w:tcPr>
        <w:tcBorders>
          <w:top w:val="nil"/>
          <w:left w:val="nil"/>
          <w:bottom w:val="single" w:sz="24" w:space="0" w:color="84BD00"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F7100" w:themeFill="accent2" w:themeFillShade="99"/>
      </w:tcPr>
    </w:tblStylePr>
    <w:tblStylePr w:type="firstCol">
      <w:rPr>
        <w:color w:val="FFFFFF" w:themeColor="background1"/>
      </w:rPr>
      <w:tblPr/>
      <w:tcPr>
        <w:tcBorders>
          <w:top w:val="nil"/>
          <w:left w:val="nil"/>
          <w:bottom w:val="nil"/>
          <w:right w:val="nil"/>
          <w:insideH w:val="single" w:sz="4" w:space="0" w:color="4F7100" w:themeColor="accent2" w:themeShade="99"/>
          <w:insideV w:val="nil"/>
        </w:tcBorders>
        <w:shd w:val="clear" w:color="auto" w:fill="4F7100"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4F7100" w:themeFill="accent2" w:themeFillShade="99"/>
      </w:tcPr>
    </w:tblStylePr>
    <w:tblStylePr w:type="band1Vert">
      <w:tblPr/>
      <w:tcPr>
        <w:shd w:val="clear" w:color="auto" w:fill="D8FF7E" w:themeFill="accent2" w:themeFillTint="66"/>
      </w:tcPr>
    </w:tblStylePr>
    <w:tblStylePr w:type="band1Horz">
      <w:tblPr/>
      <w:tcPr>
        <w:shd w:val="clear" w:color="auto" w:fill="CEFF5F"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9E6ED7"/>
    <w:rPr>
      <w:color w:val="000000" w:themeColor="text1"/>
    </w:rPr>
    <w:tblPr>
      <w:tblStyleRowBandSize w:val="1"/>
      <w:tblStyleColBandSize w:val="1"/>
      <w:tblBorders>
        <w:top w:val="single" w:sz="24" w:space="0" w:color="9E007E" w:themeColor="accent4"/>
        <w:left w:val="single" w:sz="4" w:space="0" w:color="F68B1F" w:themeColor="accent3"/>
        <w:bottom w:val="single" w:sz="4" w:space="0" w:color="F68B1F" w:themeColor="accent3"/>
        <w:right w:val="single" w:sz="4" w:space="0" w:color="F68B1F" w:themeColor="accent3"/>
        <w:insideH w:val="single" w:sz="4" w:space="0" w:color="FFFFFF" w:themeColor="background1"/>
        <w:insideV w:val="single" w:sz="4" w:space="0" w:color="FFFFFF" w:themeColor="background1"/>
      </w:tblBorders>
    </w:tblPr>
    <w:tcPr>
      <w:shd w:val="clear" w:color="auto" w:fill="FEF3E8" w:themeFill="accent3" w:themeFillTint="19"/>
    </w:tcPr>
    <w:tblStylePr w:type="firstRow">
      <w:rPr>
        <w:b/>
        <w:bCs/>
      </w:rPr>
      <w:tblPr/>
      <w:tcPr>
        <w:tcBorders>
          <w:top w:val="nil"/>
          <w:left w:val="nil"/>
          <w:bottom w:val="single" w:sz="24" w:space="0" w:color="9E007E"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9F5306" w:themeFill="accent3" w:themeFillShade="99"/>
      </w:tcPr>
    </w:tblStylePr>
    <w:tblStylePr w:type="firstCol">
      <w:rPr>
        <w:color w:val="FFFFFF" w:themeColor="background1"/>
      </w:rPr>
      <w:tblPr/>
      <w:tcPr>
        <w:tcBorders>
          <w:top w:val="nil"/>
          <w:left w:val="nil"/>
          <w:bottom w:val="nil"/>
          <w:right w:val="nil"/>
          <w:insideH w:val="single" w:sz="4" w:space="0" w:color="9F5306" w:themeColor="accent3" w:themeShade="99"/>
          <w:insideV w:val="nil"/>
        </w:tcBorders>
        <w:shd w:val="clear" w:color="auto" w:fill="9F5306"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9F5306" w:themeFill="accent3" w:themeFillShade="99"/>
      </w:tcPr>
    </w:tblStylePr>
    <w:tblStylePr w:type="band1Vert">
      <w:tblPr/>
      <w:tcPr>
        <w:shd w:val="clear" w:color="auto" w:fill="FBD0A5" w:themeFill="accent3" w:themeFillTint="66"/>
      </w:tcPr>
    </w:tblStylePr>
    <w:tblStylePr w:type="band1Horz">
      <w:tblPr/>
      <w:tcPr>
        <w:shd w:val="clear" w:color="auto" w:fill="FAC58F" w:themeFill="accent3" w:themeFillTint="7F"/>
      </w:tcPr>
    </w:tblStylePr>
  </w:style>
  <w:style w:type="table" w:styleId="ColorfulShading-Accent4">
    <w:name w:val="Colorful Shading Accent 4"/>
    <w:basedOn w:val="TableNormal"/>
    <w:uiPriority w:val="71"/>
    <w:semiHidden/>
    <w:unhideWhenUsed/>
    <w:rsid w:val="009E6ED7"/>
    <w:rPr>
      <w:color w:val="000000" w:themeColor="text1"/>
    </w:rPr>
    <w:tblPr>
      <w:tblStyleRowBandSize w:val="1"/>
      <w:tblStyleColBandSize w:val="1"/>
      <w:tblBorders>
        <w:top w:val="single" w:sz="24" w:space="0" w:color="F68B1F" w:themeColor="accent3"/>
        <w:left w:val="single" w:sz="4" w:space="0" w:color="9E007E" w:themeColor="accent4"/>
        <w:bottom w:val="single" w:sz="4" w:space="0" w:color="9E007E" w:themeColor="accent4"/>
        <w:right w:val="single" w:sz="4" w:space="0" w:color="9E007E" w:themeColor="accent4"/>
        <w:insideH w:val="single" w:sz="4" w:space="0" w:color="FFFFFF" w:themeColor="background1"/>
        <w:insideV w:val="single" w:sz="4" w:space="0" w:color="FFFFFF" w:themeColor="background1"/>
      </w:tblBorders>
    </w:tblPr>
    <w:tcPr>
      <w:shd w:val="clear" w:color="auto" w:fill="FFDCF7" w:themeFill="accent4" w:themeFillTint="19"/>
    </w:tcPr>
    <w:tblStylePr w:type="firstRow">
      <w:rPr>
        <w:b/>
        <w:bCs/>
      </w:rPr>
      <w:tblPr/>
      <w:tcPr>
        <w:tcBorders>
          <w:top w:val="nil"/>
          <w:left w:val="nil"/>
          <w:bottom w:val="single" w:sz="24" w:space="0" w:color="F68B1F"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004B" w:themeFill="accent4" w:themeFillShade="99"/>
      </w:tcPr>
    </w:tblStylePr>
    <w:tblStylePr w:type="firstCol">
      <w:rPr>
        <w:color w:val="FFFFFF" w:themeColor="background1"/>
      </w:rPr>
      <w:tblPr/>
      <w:tcPr>
        <w:tcBorders>
          <w:top w:val="nil"/>
          <w:left w:val="nil"/>
          <w:bottom w:val="nil"/>
          <w:right w:val="nil"/>
          <w:insideH w:val="single" w:sz="4" w:space="0" w:color="5E004B" w:themeColor="accent4" w:themeShade="99"/>
          <w:insideV w:val="nil"/>
        </w:tcBorders>
        <w:shd w:val="clear" w:color="auto" w:fill="5E004B"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5E004B" w:themeFill="accent4" w:themeFillShade="99"/>
      </w:tcPr>
    </w:tblStylePr>
    <w:tblStylePr w:type="band1Vert">
      <w:tblPr/>
      <w:tcPr>
        <w:shd w:val="clear" w:color="auto" w:fill="FF72E2" w:themeFill="accent4" w:themeFillTint="66"/>
      </w:tcPr>
    </w:tblStylePr>
    <w:tblStylePr w:type="band1Horz">
      <w:tblPr/>
      <w:tcPr>
        <w:shd w:val="clear" w:color="auto" w:fill="FF4FDB"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9E6ED7"/>
    <w:rPr>
      <w:color w:val="000000" w:themeColor="text1"/>
    </w:rPr>
    <w:tblPr>
      <w:tblStyleRowBandSize w:val="1"/>
      <w:tblStyleColBandSize w:val="1"/>
      <w:tblBorders>
        <w:top w:val="single" w:sz="24" w:space="0" w:color="8C8279" w:themeColor="accent6"/>
        <w:left w:val="single" w:sz="4" w:space="0" w:color="FFE512" w:themeColor="accent5"/>
        <w:bottom w:val="single" w:sz="4" w:space="0" w:color="FFE512" w:themeColor="accent5"/>
        <w:right w:val="single" w:sz="4" w:space="0" w:color="FFE512" w:themeColor="accent5"/>
        <w:insideH w:val="single" w:sz="4" w:space="0" w:color="FFFFFF" w:themeColor="background1"/>
        <w:insideV w:val="single" w:sz="4" w:space="0" w:color="FFFFFF" w:themeColor="background1"/>
      </w:tblBorders>
    </w:tblPr>
    <w:tcPr>
      <w:shd w:val="clear" w:color="auto" w:fill="FFFCE7" w:themeFill="accent5" w:themeFillTint="19"/>
    </w:tcPr>
    <w:tblStylePr w:type="firstRow">
      <w:rPr>
        <w:b/>
        <w:bCs/>
      </w:rPr>
      <w:tblPr/>
      <w:tcPr>
        <w:tcBorders>
          <w:top w:val="nil"/>
          <w:left w:val="nil"/>
          <w:bottom w:val="single" w:sz="24" w:space="0" w:color="8C8279"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A39100" w:themeFill="accent5" w:themeFillShade="99"/>
      </w:tcPr>
    </w:tblStylePr>
    <w:tblStylePr w:type="firstCol">
      <w:rPr>
        <w:color w:val="FFFFFF" w:themeColor="background1"/>
      </w:rPr>
      <w:tblPr/>
      <w:tcPr>
        <w:tcBorders>
          <w:top w:val="nil"/>
          <w:left w:val="nil"/>
          <w:bottom w:val="nil"/>
          <w:right w:val="nil"/>
          <w:insideH w:val="single" w:sz="4" w:space="0" w:color="A39100" w:themeColor="accent5" w:themeShade="99"/>
          <w:insideV w:val="nil"/>
        </w:tcBorders>
        <w:shd w:val="clear" w:color="auto" w:fill="A39100"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A39100" w:themeFill="accent5" w:themeFillShade="99"/>
      </w:tcPr>
    </w:tblStylePr>
    <w:tblStylePr w:type="band1Vert">
      <w:tblPr/>
      <w:tcPr>
        <w:shd w:val="clear" w:color="auto" w:fill="FFF4A0" w:themeFill="accent5" w:themeFillTint="66"/>
      </w:tcPr>
    </w:tblStylePr>
    <w:tblStylePr w:type="band1Horz">
      <w:tblPr/>
      <w:tcPr>
        <w:shd w:val="clear" w:color="auto" w:fill="FFF288"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9E6ED7"/>
    <w:rPr>
      <w:color w:val="000000" w:themeColor="text1"/>
    </w:rPr>
    <w:tblPr>
      <w:tblStyleRowBandSize w:val="1"/>
      <w:tblStyleColBandSize w:val="1"/>
      <w:tblBorders>
        <w:top w:val="single" w:sz="24" w:space="0" w:color="FFE512" w:themeColor="accent5"/>
        <w:left w:val="single" w:sz="4" w:space="0" w:color="8C8279" w:themeColor="accent6"/>
        <w:bottom w:val="single" w:sz="4" w:space="0" w:color="8C8279" w:themeColor="accent6"/>
        <w:right w:val="single" w:sz="4" w:space="0" w:color="8C8279" w:themeColor="accent6"/>
        <w:insideH w:val="single" w:sz="4" w:space="0" w:color="FFFFFF" w:themeColor="background1"/>
        <w:insideV w:val="single" w:sz="4" w:space="0" w:color="FFFFFF" w:themeColor="background1"/>
      </w:tblBorders>
    </w:tblPr>
    <w:tcPr>
      <w:shd w:val="clear" w:color="auto" w:fill="F3F2F1" w:themeFill="accent6" w:themeFillTint="19"/>
    </w:tcPr>
    <w:tblStylePr w:type="firstRow">
      <w:rPr>
        <w:b/>
        <w:bCs/>
      </w:rPr>
      <w:tblPr/>
      <w:tcPr>
        <w:tcBorders>
          <w:top w:val="nil"/>
          <w:left w:val="nil"/>
          <w:bottom w:val="single" w:sz="24" w:space="0" w:color="FFE512"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44D48" w:themeFill="accent6" w:themeFillShade="99"/>
      </w:tcPr>
    </w:tblStylePr>
    <w:tblStylePr w:type="firstCol">
      <w:rPr>
        <w:color w:val="FFFFFF" w:themeColor="background1"/>
      </w:rPr>
      <w:tblPr/>
      <w:tcPr>
        <w:tcBorders>
          <w:top w:val="nil"/>
          <w:left w:val="nil"/>
          <w:bottom w:val="nil"/>
          <w:right w:val="nil"/>
          <w:insideH w:val="single" w:sz="4" w:space="0" w:color="544D48" w:themeColor="accent6" w:themeShade="99"/>
          <w:insideV w:val="nil"/>
        </w:tcBorders>
        <w:shd w:val="clear" w:color="auto" w:fill="544D4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544D48" w:themeFill="accent6" w:themeFillShade="99"/>
      </w:tcPr>
    </w:tblStylePr>
    <w:tblStylePr w:type="band1Vert">
      <w:tblPr/>
      <w:tcPr>
        <w:shd w:val="clear" w:color="auto" w:fill="D1CCC9" w:themeFill="accent6" w:themeFillTint="66"/>
      </w:tcPr>
    </w:tblStylePr>
    <w:tblStylePr w:type="band1Horz">
      <w:tblPr/>
      <w:tcPr>
        <w:shd w:val="clear" w:color="auto" w:fill="C5C0BC"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9E6ED7"/>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9E6ED7"/>
    <w:rPr>
      <w:color w:val="FFFFFF" w:themeColor="background1"/>
    </w:rPr>
    <w:tblPr>
      <w:tblStyleRowBandSize w:val="1"/>
      <w:tblStyleColBandSize w:val="1"/>
    </w:tblPr>
    <w:tcPr>
      <w:shd w:val="clear" w:color="auto" w:fill="00B5E2"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597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087A9"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087A9" w:themeFill="accent1" w:themeFillShade="BF"/>
      </w:tcPr>
    </w:tblStylePr>
    <w:tblStylePr w:type="band1Vert">
      <w:tblPr/>
      <w:tcPr>
        <w:tcBorders>
          <w:top w:val="nil"/>
          <w:left w:val="nil"/>
          <w:bottom w:val="nil"/>
          <w:right w:val="nil"/>
          <w:insideH w:val="nil"/>
          <w:insideV w:val="nil"/>
        </w:tcBorders>
        <w:shd w:val="clear" w:color="auto" w:fill="0087A9" w:themeFill="accent1" w:themeFillShade="BF"/>
      </w:tcPr>
    </w:tblStylePr>
    <w:tblStylePr w:type="band1Horz">
      <w:tblPr/>
      <w:tcPr>
        <w:tcBorders>
          <w:top w:val="nil"/>
          <w:left w:val="nil"/>
          <w:bottom w:val="nil"/>
          <w:right w:val="nil"/>
          <w:insideH w:val="nil"/>
          <w:insideV w:val="nil"/>
        </w:tcBorders>
        <w:shd w:val="clear" w:color="auto" w:fill="0087A9" w:themeFill="accent1" w:themeFillShade="BF"/>
      </w:tcPr>
    </w:tblStylePr>
  </w:style>
  <w:style w:type="table" w:styleId="DarkList-Accent2">
    <w:name w:val="Dark List Accent 2"/>
    <w:basedOn w:val="TableNormal"/>
    <w:uiPriority w:val="70"/>
    <w:semiHidden/>
    <w:unhideWhenUsed/>
    <w:rsid w:val="009E6ED7"/>
    <w:rPr>
      <w:color w:val="FFFFFF" w:themeColor="background1"/>
    </w:rPr>
    <w:tblPr>
      <w:tblStyleRowBandSize w:val="1"/>
      <w:tblStyleColBandSize w:val="1"/>
    </w:tblPr>
    <w:tcPr>
      <w:shd w:val="clear" w:color="auto" w:fill="84BD00"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E00"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628D00"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628D00" w:themeFill="accent2" w:themeFillShade="BF"/>
      </w:tcPr>
    </w:tblStylePr>
    <w:tblStylePr w:type="band1Vert">
      <w:tblPr/>
      <w:tcPr>
        <w:tcBorders>
          <w:top w:val="nil"/>
          <w:left w:val="nil"/>
          <w:bottom w:val="nil"/>
          <w:right w:val="nil"/>
          <w:insideH w:val="nil"/>
          <w:insideV w:val="nil"/>
        </w:tcBorders>
        <w:shd w:val="clear" w:color="auto" w:fill="628D00" w:themeFill="accent2" w:themeFillShade="BF"/>
      </w:tcPr>
    </w:tblStylePr>
    <w:tblStylePr w:type="band1Horz">
      <w:tblPr/>
      <w:tcPr>
        <w:tcBorders>
          <w:top w:val="nil"/>
          <w:left w:val="nil"/>
          <w:bottom w:val="nil"/>
          <w:right w:val="nil"/>
          <w:insideH w:val="nil"/>
          <w:insideV w:val="nil"/>
        </w:tcBorders>
        <w:shd w:val="clear" w:color="auto" w:fill="628D00" w:themeFill="accent2" w:themeFillShade="BF"/>
      </w:tcPr>
    </w:tblStylePr>
  </w:style>
  <w:style w:type="table" w:styleId="DarkList-Accent3">
    <w:name w:val="Dark List Accent 3"/>
    <w:basedOn w:val="TableNormal"/>
    <w:uiPriority w:val="70"/>
    <w:semiHidden/>
    <w:unhideWhenUsed/>
    <w:rsid w:val="009E6ED7"/>
    <w:rPr>
      <w:color w:val="FFFFFF" w:themeColor="background1"/>
    </w:rPr>
    <w:tblPr>
      <w:tblStyleRowBandSize w:val="1"/>
      <w:tblStyleColBandSize w:val="1"/>
    </w:tblPr>
    <w:tcPr>
      <w:shd w:val="clear" w:color="auto" w:fill="F68B1F"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844505"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C76808"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C76808" w:themeFill="accent3" w:themeFillShade="BF"/>
      </w:tcPr>
    </w:tblStylePr>
    <w:tblStylePr w:type="band1Vert">
      <w:tblPr/>
      <w:tcPr>
        <w:tcBorders>
          <w:top w:val="nil"/>
          <w:left w:val="nil"/>
          <w:bottom w:val="nil"/>
          <w:right w:val="nil"/>
          <w:insideH w:val="nil"/>
          <w:insideV w:val="nil"/>
        </w:tcBorders>
        <w:shd w:val="clear" w:color="auto" w:fill="C76808" w:themeFill="accent3" w:themeFillShade="BF"/>
      </w:tcPr>
    </w:tblStylePr>
    <w:tblStylePr w:type="band1Horz">
      <w:tblPr/>
      <w:tcPr>
        <w:tcBorders>
          <w:top w:val="nil"/>
          <w:left w:val="nil"/>
          <w:bottom w:val="nil"/>
          <w:right w:val="nil"/>
          <w:insideH w:val="nil"/>
          <w:insideV w:val="nil"/>
        </w:tcBorders>
        <w:shd w:val="clear" w:color="auto" w:fill="C76808" w:themeFill="accent3" w:themeFillShade="BF"/>
      </w:tcPr>
    </w:tblStylePr>
  </w:style>
  <w:style w:type="table" w:styleId="DarkList-Accent4">
    <w:name w:val="Dark List Accent 4"/>
    <w:basedOn w:val="TableNormal"/>
    <w:uiPriority w:val="70"/>
    <w:semiHidden/>
    <w:unhideWhenUsed/>
    <w:rsid w:val="009E6ED7"/>
    <w:rPr>
      <w:color w:val="FFFFFF" w:themeColor="background1"/>
    </w:rPr>
    <w:tblPr>
      <w:tblStyleRowBandSize w:val="1"/>
      <w:tblStyleColBandSize w:val="1"/>
    </w:tblPr>
    <w:tcPr>
      <w:shd w:val="clear" w:color="auto" w:fill="9E007E"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003E"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76005E"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76005E" w:themeFill="accent4" w:themeFillShade="BF"/>
      </w:tcPr>
    </w:tblStylePr>
    <w:tblStylePr w:type="band1Vert">
      <w:tblPr/>
      <w:tcPr>
        <w:tcBorders>
          <w:top w:val="nil"/>
          <w:left w:val="nil"/>
          <w:bottom w:val="nil"/>
          <w:right w:val="nil"/>
          <w:insideH w:val="nil"/>
          <w:insideV w:val="nil"/>
        </w:tcBorders>
        <w:shd w:val="clear" w:color="auto" w:fill="76005E" w:themeFill="accent4" w:themeFillShade="BF"/>
      </w:tcPr>
    </w:tblStylePr>
    <w:tblStylePr w:type="band1Horz">
      <w:tblPr/>
      <w:tcPr>
        <w:tcBorders>
          <w:top w:val="nil"/>
          <w:left w:val="nil"/>
          <w:bottom w:val="nil"/>
          <w:right w:val="nil"/>
          <w:insideH w:val="nil"/>
          <w:insideV w:val="nil"/>
        </w:tcBorders>
        <w:shd w:val="clear" w:color="auto" w:fill="76005E" w:themeFill="accent4" w:themeFillShade="BF"/>
      </w:tcPr>
    </w:tblStylePr>
  </w:style>
  <w:style w:type="table" w:styleId="DarkList-Accent5">
    <w:name w:val="Dark List Accent 5"/>
    <w:basedOn w:val="TableNormal"/>
    <w:uiPriority w:val="70"/>
    <w:semiHidden/>
    <w:unhideWhenUsed/>
    <w:rsid w:val="009E6ED7"/>
    <w:rPr>
      <w:color w:val="FFFFFF" w:themeColor="background1"/>
    </w:rPr>
    <w:tblPr>
      <w:tblStyleRowBandSize w:val="1"/>
      <w:tblStyleColBandSize w:val="1"/>
    </w:tblPr>
    <w:tcPr>
      <w:shd w:val="clear" w:color="auto" w:fill="FFE512"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877800"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CCB500"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CCB500" w:themeFill="accent5" w:themeFillShade="BF"/>
      </w:tcPr>
    </w:tblStylePr>
    <w:tblStylePr w:type="band1Vert">
      <w:tblPr/>
      <w:tcPr>
        <w:tcBorders>
          <w:top w:val="nil"/>
          <w:left w:val="nil"/>
          <w:bottom w:val="nil"/>
          <w:right w:val="nil"/>
          <w:insideH w:val="nil"/>
          <w:insideV w:val="nil"/>
        </w:tcBorders>
        <w:shd w:val="clear" w:color="auto" w:fill="CCB500" w:themeFill="accent5" w:themeFillShade="BF"/>
      </w:tcPr>
    </w:tblStylePr>
    <w:tblStylePr w:type="band1Horz">
      <w:tblPr/>
      <w:tcPr>
        <w:tcBorders>
          <w:top w:val="nil"/>
          <w:left w:val="nil"/>
          <w:bottom w:val="nil"/>
          <w:right w:val="nil"/>
          <w:insideH w:val="nil"/>
          <w:insideV w:val="nil"/>
        </w:tcBorders>
        <w:shd w:val="clear" w:color="auto" w:fill="CCB500" w:themeFill="accent5" w:themeFillShade="BF"/>
      </w:tcPr>
    </w:tblStylePr>
  </w:style>
  <w:style w:type="table" w:styleId="DarkList-Accent6">
    <w:name w:val="Dark List Accent 6"/>
    <w:basedOn w:val="TableNormal"/>
    <w:uiPriority w:val="70"/>
    <w:semiHidden/>
    <w:unhideWhenUsed/>
    <w:rsid w:val="009E6ED7"/>
    <w:rPr>
      <w:color w:val="FFFFFF" w:themeColor="background1"/>
    </w:rPr>
    <w:tblPr>
      <w:tblStyleRowBandSize w:val="1"/>
      <w:tblStyleColBandSize w:val="1"/>
    </w:tblPr>
    <w:tcPr>
      <w:shd w:val="clear" w:color="auto" w:fill="8C8279"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5403C"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69615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69615A" w:themeFill="accent6" w:themeFillShade="BF"/>
      </w:tcPr>
    </w:tblStylePr>
    <w:tblStylePr w:type="band1Vert">
      <w:tblPr/>
      <w:tcPr>
        <w:tcBorders>
          <w:top w:val="nil"/>
          <w:left w:val="nil"/>
          <w:bottom w:val="nil"/>
          <w:right w:val="nil"/>
          <w:insideH w:val="nil"/>
          <w:insideV w:val="nil"/>
        </w:tcBorders>
        <w:shd w:val="clear" w:color="auto" w:fill="69615A" w:themeFill="accent6" w:themeFillShade="BF"/>
      </w:tcPr>
    </w:tblStylePr>
    <w:tblStylePr w:type="band1Horz">
      <w:tblPr/>
      <w:tcPr>
        <w:tcBorders>
          <w:top w:val="nil"/>
          <w:left w:val="nil"/>
          <w:bottom w:val="nil"/>
          <w:right w:val="nil"/>
          <w:insideH w:val="nil"/>
          <w:insideV w:val="nil"/>
        </w:tcBorders>
        <w:shd w:val="clear" w:color="auto" w:fill="69615A" w:themeFill="accent6" w:themeFillShade="BF"/>
      </w:tcPr>
    </w:tblStylePr>
  </w:style>
  <w:style w:type="table" w:styleId="LightGrid">
    <w:name w:val="Light Grid"/>
    <w:basedOn w:val="TableNormal"/>
    <w:uiPriority w:val="62"/>
    <w:semiHidden/>
    <w:unhideWhenUsed/>
    <w:rsid w:val="009E6ED7"/>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9E6ED7"/>
    <w:tblPr>
      <w:tblStyleRowBandSize w:val="1"/>
      <w:tblStyleColBandSize w:val="1"/>
      <w:tblBorders>
        <w:top w:val="single" w:sz="8" w:space="0" w:color="00B5E2" w:themeColor="accent1"/>
        <w:left w:val="single" w:sz="8" w:space="0" w:color="00B5E2" w:themeColor="accent1"/>
        <w:bottom w:val="single" w:sz="8" w:space="0" w:color="00B5E2" w:themeColor="accent1"/>
        <w:right w:val="single" w:sz="8" w:space="0" w:color="00B5E2" w:themeColor="accent1"/>
        <w:insideH w:val="single" w:sz="8" w:space="0" w:color="00B5E2" w:themeColor="accent1"/>
        <w:insideV w:val="single" w:sz="8" w:space="0" w:color="00B5E2"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5E2" w:themeColor="accent1"/>
          <w:left w:val="single" w:sz="8" w:space="0" w:color="00B5E2" w:themeColor="accent1"/>
          <w:bottom w:val="single" w:sz="18" w:space="0" w:color="00B5E2" w:themeColor="accent1"/>
          <w:right w:val="single" w:sz="8" w:space="0" w:color="00B5E2" w:themeColor="accent1"/>
          <w:insideH w:val="nil"/>
          <w:insideV w:val="single" w:sz="8" w:space="0" w:color="00B5E2"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5E2" w:themeColor="accent1"/>
          <w:left w:val="single" w:sz="8" w:space="0" w:color="00B5E2" w:themeColor="accent1"/>
          <w:bottom w:val="single" w:sz="8" w:space="0" w:color="00B5E2" w:themeColor="accent1"/>
          <w:right w:val="single" w:sz="8" w:space="0" w:color="00B5E2" w:themeColor="accent1"/>
          <w:insideH w:val="nil"/>
          <w:insideV w:val="single" w:sz="8" w:space="0" w:color="00B5E2"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5E2" w:themeColor="accent1"/>
          <w:left w:val="single" w:sz="8" w:space="0" w:color="00B5E2" w:themeColor="accent1"/>
          <w:bottom w:val="single" w:sz="8" w:space="0" w:color="00B5E2" w:themeColor="accent1"/>
          <w:right w:val="single" w:sz="8" w:space="0" w:color="00B5E2" w:themeColor="accent1"/>
        </w:tcBorders>
      </w:tcPr>
    </w:tblStylePr>
    <w:tblStylePr w:type="band1Vert">
      <w:tblPr/>
      <w:tcPr>
        <w:tcBorders>
          <w:top w:val="single" w:sz="8" w:space="0" w:color="00B5E2" w:themeColor="accent1"/>
          <w:left w:val="single" w:sz="8" w:space="0" w:color="00B5E2" w:themeColor="accent1"/>
          <w:bottom w:val="single" w:sz="8" w:space="0" w:color="00B5E2" w:themeColor="accent1"/>
          <w:right w:val="single" w:sz="8" w:space="0" w:color="00B5E2" w:themeColor="accent1"/>
        </w:tcBorders>
        <w:shd w:val="clear" w:color="auto" w:fill="B8F0FF" w:themeFill="accent1" w:themeFillTint="3F"/>
      </w:tcPr>
    </w:tblStylePr>
    <w:tblStylePr w:type="band1Horz">
      <w:tblPr/>
      <w:tcPr>
        <w:tcBorders>
          <w:top w:val="single" w:sz="8" w:space="0" w:color="00B5E2" w:themeColor="accent1"/>
          <w:left w:val="single" w:sz="8" w:space="0" w:color="00B5E2" w:themeColor="accent1"/>
          <w:bottom w:val="single" w:sz="8" w:space="0" w:color="00B5E2" w:themeColor="accent1"/>
          <w:right w:val="single" w:sz="8" w:space="0" w:color="00B5E2" w:themeColor="accent1"/>
          <w:insideV w:val="single" w:sz="8" w:space="0" w:color="00B5E2" w:themeColor="accent1"/>
        </w:tcBorders>
        <w:shd w:val="clear" w:color="auto" w:fill="B8F0FF" w:themeFill="accent1" w:themeFillTint="3F"/>
      </w:tcPr>
    </w:tblStylePr>
    <w:tblStylePr w:type="band2Horz">
      <w:tblPr/>
      <w:tcPr>
        <w:tcBorders>
          <w:top w:val="single" w:sz="8" w:space="0" w:color="00B5E2" w:themeColor="accent1"/>
          <w:left w:val="single" w:sz="8" w:space="0" w:color="00B5E2" w:themeColor="accent1"/>
          <w:bottom w:val="single" w:sz="8" w:space="0" w:color="00B5E2" w:themeColor="accent1"/>
          <w:right w:val="single" w:sz="8" w:space="0" w:color="00B5E2" w:themeColor="accent1"/>
          <w:insideV w:val="single" w:sz="8" w:space="0" w:color="00B5E2" w:themeColor="accent1"/>
        </w:tcBorders>
      </w:tcPr>
    </w:tblStylePr>
  </w:style>
  <w:style w:type="table" w:styleId="LightGrid-Accent2">
    <w:name w:val="Light Grid Accent 2"/>
    <w:basedOn w:val="TableNormal"/>
    <w:uiPriority w:val="62"/>
    <w:semiHidden/>
    <w:unhideWhenUsed/>
    <w:rsid w:val="009E6ED7"/>
    <w:tblPr>
      <w:tblStyleRowBandSize w:val="1"/>
      <w:tblStyleColBandSize w:val="1"/>
      <w:tblBorders>
        <w:top w:val="single" w:sz="8" w:space="0" w:color="84BD00" w:themeColor="accent2"/>
        <w:left w:val="single" w:sz="8" w:space="0" w:color="84BD00" w:themeColor="accent2"/>
        <w:bottom w:val="single" w:sz="8" w:space="0" w:color="84BD00" w:themeColor="accent2"/>
        <w:right w:val="single" w:sz="8" w:space="0" w:color="84BD00" w:themeColor="accent2"/>
        <w:insideH w:val="single" w:sz="8" w:space="0" w:color="84BD00" w:themeColor="accent2"/>
        <w:insideV w:val="single" w:sz="8" w:space="0" w:color="84BD00"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4BD00" w:themeColor="accent2"/>
          <w:left w:val="single" w:sz="8" w:space="0" w:color="84BD00" w:themeColor="accent2"/>
          <w:bottom w:val="single" w:sz="18" w:space="0" w:color="84BD00" w:themeColor="accent2"/>
          <w:right w:val="single" w:sz="8" w:space="0" w:color="84BD00" w:themeColor="accent2"/>
          <w:insideH w:val="nil"/>
          <w:insideV w:val="single" w:sz="8" w:space="0" w:color="84BD00"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4BD00" w:themeColor="accent2"/>
          <w:left w:val="single" w:sz="8" w:space="0" w:color="84BD00" w:themeColor="accent2"/>
          <w:bottom w:val="single" w:sz="8" w:space="0" w:color="84BD00" w:themeColor="accent2"/>
          <w:right w:val="single" w:sz="8" w:space="0" w:color="84BD00" w:themeColor="accent2"/>
          <w:insideH w:val="nil"/>
          <w:insideV w:val="single" w:sz="8" w:space="0" w:color="84BD00"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4BD00" w:themeColor="accent2"/>
          <w:left w:val="single" w:sz="8" w:space="0" w:color="84BD00" w:themeColor="accent2"/>
          <w:bottom w:val="single" w:sz="8" w:space="0" w:color="84BD00" w:themeColor="accent2"/>
          <w:right w:val="single" w:sz="8" w:space="0" w:color="84BD00" w:themeColor="accent2"/>
        </w:tcBorders>
      </w:tcPr>
    </w:tblStylePr>
    <w:tblStylePr w:type="band1Vert">
      <w:tblPr/>
      <w:tcPr>
        <w:tcBorders>
          <w:top w:val="single" w:sz="8" w:space="0" w:color="84BD00" w:themeColor="accent2"/>
          <w:left w:val="single" w:sz="8" w:space="0" w:color="84BD00" w:themeColor="accent2"/>
          <w:bottom w:val="single" w:sz="8" w:space="0" w:color="84BD00" w:themeColor="accent2"/>
          <w:right w:val="single" w:sz="8" w:space="0" w:color="84BD00" w:themeColor="accent2"/>
        </w:tcBorders>
        <w:shd w:val="clear" w:color="auto" w:fill="E7FFAF" w:themeFill="accent2" w:themeFillTint="3F"/>
      </w:tcPr>
    </w:tblStylePr>
    <w:tblStylePr w:type="band1Horz">
      <w:tblPr/>
      <w:tcPr>
        <w:tcBorders>
          <w:top w:val="single" w:sz="8" w:space="0" w:color="84BD00" w:themeColor="accent2"/>
          <w:left w:val="single" w:sz="8" w:space="0" w:color="84BD00" w:themeColor="accent2"/>
          <w:bottom w:val="single" w:sz="8" w:space="0" w:color="84BD00" w:themeColor="accent2"/>
          <w:right w:val="single" w:sz="8" w:space="0" w:color="84BD00" w:themeColor="accent2"/>
          <w:insideV w:val="single" w:sz="8" w:space="0" w:color="84BD00" w:themeColor="accent2"/>
        </w:tcBorders>
        <w:shd w:val="clear" w:color="auto" w:fill="E7FFAF" w:themeFill="accent2" w:themeFillTint="3F"/>
      </w:tcPr>
    </w:tblStylePr>
    <w:tblStylePr w:type="band2Horz">
      <w:tblPr/>
      <w:tcPr>
        <w:tcBorders>
          <w:top w:val="single" w:sz="8" w:space="0" w:color="84BD00" w:themeColor="accent2"/>
          <w:left w:val="single" w:sz="8" w:space="0" w:color="84BD00" w:themeColor="accent2"/>
          <w:bottom w:val="single" w:sz="8" w:space="0" w:color="84BD00" w:themeColor="accent2"/>
          <w:right w:val="single" w:sz="8" w:space="0" w:color="84BD00" w:themeColor="accent2"/>
          <w:insideV w:val="single" w:sz="8" w:space="0" w:color="84BD00" w:themeColor="accent2"/>
        </w:tcBorders>
      </w:tcPr>
    </w:tblStylePr>
  </w:style>
  <w:style w:type="table" w:styleId="LightGrid-Accent3">
    <w:name w:val="Light Grid Accent 3"/>
    <w:basedOn w:val="TableNormal"/>
    <w:uiPriority w:val="62"/>
    <w:semiHidden/>
    <w:unhideWhenUsed/>
    <w:rsid w:val="009E6ED7"/>
    <w:tblPr>
      <w:tblStyleRowBandSize w:val="1"/>
      <w:tblStyleColBandSize w:val="1"/>
      <w:tblBorders>
        <w:top w:val="single" w:sz="8" w:space="0" w:color="F68B1F" w:themeColor="accent3"/>
        <w:left w:val="single" w:sz="8" w:space="0" w:color="F68B1F" w:themeColor="accent3"/>
        <w:bottom w:val="single" w:sz="8" w:space="0" w:color="F68B1F" w:themeColor="accent3"/>
        <w:right w:val="single" w:sz="8" w:space="0" w:color="F68B1F" w:themeColor="accent3"/>
        <w:insideH w:val="single" w:sz="8" w:space="0" w:color="F68B1F" w:themeColor="accent3"/>
        <w:insideV w:val="single" w:sz="8" w:space="0" w:color="F68B1F"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68B1F" w:themeColor="accent3"/>
          <w:left w:val="single" w:sz="8" w:space="0" w:color="F68B1F" w:themeColor="accent3"/>
          <w:bottom w:val="single" w:sz="18" w:space="0" w:color="F68B1F" w:themeColor="accent3"/>
          <w:right w:val="single" w:sz="8" w:space="0" w:color="F68B1F" w:themeColor="accent3"/>
          <w:insideH w:val="nil"/>
          <w:insideV w:val="single" w:sz="8" w:space="0" w:color="F68B1F"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68B1F" w:themeColor="accent3"/>
          <w:left w:val="single" w:sz="8" w:space="0" w:color="F68B1F" w:themeColor="accent3"/>
          <w:bottom w:val="single" w:sz="8" w:space="0" w:color="F68B1F" w:themeColor="accent3"/>
          <w:right w:val="single" w:sz="8" w:space="0" w:color="F68B1F" w:themeColor="accent3"/>
          <w:insideH w:val="nil"/>
          <w:insideV w:val="single" w:sz="8" w:space="0" w:color="F68B1F"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68B1F" w:themeColor="accent3"/>
          <w:left w:val="single" w:sz="8" w:space="0" w:color="F68B1F" w:themeColor="accent3"/>
          <w:bottom w:val="single" w:sz="8" w:space="0" w:color="F68B1F" w:themeColor="accent3"/>
          <w:right w:val="single" w:sz="8" w:space="0" w:color="F68B1F" w:themeColor="accent3"/>
        </w:tcBorders>
      </w:tcPr>
    </w:tblStylePr>
    <w:tblStylePr w:type="band1Vert">
      <w:tblPr/>
      <w:tcPr>
        <w:tcBorders>
          <w:top w:val="single" w:sz="8" w:space="0" w:color="F68B1F" w:themeColor="accent3"/>
          <w:left w:val="single" w:sz="8" w:space="0" w:color="F68B1F" w:themeColor="accent3"/>
          <w:bottom w:val="single" w:sz="8" w:space="0" w:color="F68B1F" w:themeColor="accent3"/>
          <w:right w:val="single" w:sz="8" w:space="0" w:color="F68B1F" w:themeColor="accent3"/>
        </w:tcBorders>
        <w:shd w:val="clear" w:color="auto" w:fill="FCE2C7" w:themeFill="accent3" w:themeFillTint="3F"/>
      </w:tcPr>
    </w:tblStylePr>
    <w:tblStylePr w:type="band1Horz">
      <w:tblPr/>
      <w:tcPr>
        <w:tcBorders>
          <w:top w:val="single" w:sz="8" w:space="0" w:color="F68B1F" w:themeColor="accent3"/>
          <w:left w:val="single" w:sz="8" w:space="0" w:color="F68B1F" w:themeColor="accent3"/>
          <w:bottom w:val="single" w:sz="8" w:space="0" w:color="F68B1F" w:themeColor="accent3"/>
          <w:right w:val="single" w:sz="8" w:space="0" w:color="F68B1F" w:themeColor="accent3"/>
          <w:insideV w:val="single" w:sz="8" w:space="0" w:color="F68B1F" w:themeColor="accent3"/>
        </w:tcBorders>
        <w:shd w:val="clear" w:color="auto" w:fill="FCE2C7" w:themeFill="accent3" w:themeFillTint="3F"/>
      </w:tcPr>
    </w:tblStylePr>
    <w:tblStylePr w:type="band2Horz">
      <w:tblPr/>
      <w:tcPr>
        <w:tcBorders>
          <w:top w:val="single" w:sz="8" w:space="0" w:color="F68B1F" w:themeColor="accent3"/>
          <w:left w:val="single" w:sz="8" w:space="0" w:color="F68B1F" w:themeColor="accent3"/>
          <w:bottom w:val="single" w:sz="8" w:space="0" w:color="F68B1F" w:themeColor="accent3"/>
          <w:right w:val="single" w:sz="8" w:space="0" w:color="F68B1F" w:themeColor="accent3"/>
          <w:insideV w:val="single" w:sz="8" w:space="0" w:color="F68B1F" w:themeColor="accent3"/>
        </w:tcBorders>
      </w:tcPr>
    </w:tblStylePr>
  </w:style>
  <w:style w:type="table" w:styleId="LightGrid-Accent4">
    <w:name w:val="Light Grid Accent 4"/>
    <w:basedOn w:val="TableNormal"/>
    <w:uiPriority w:val="62"/>
    <w:semiHidden/>
    <w:unhideWhenUsed/>
    <w:rsid w:val="009E6ED7"/>
    <w:tblPr>
      <w:tblStyleRowBandSize w:val="1"/>
      <w:tblStyleColBandSize w:val="1"/>
      <w:tblBorders>
        <w:top w:val="single" w:sz="8" w:space="0" w:color="9E007E" w:themeColor="accent4"/>
        <w:left w:val="single" w:sz="8" w:space="0" w:color="9E007E" w:themeColor="accent4"/>
        <w:bottom w:val="single" w:sz="8" w:space="0" w:color="9E007E" w:themeColor="accent4"/>
        <w:right w:val="single" w:sz="8" w:space="0" w:color="9E007E" w:themeColor="accent4"/>
        <w:insideH w:val="single" w:sz="8" w:space="0" w:color="9E007E" w:themeColor="accent4"/>
        <w:insideV w:val="single" w:sz="8" w:space="0" w:color="9E007E"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E007E" w:themeColor="accent4"/>
          <w:left w:val="single" w:sz="8" w:space="0" w:color="9E007E" w:themeColor="accent4"/>
          <w:bottom w:val="single" w:sz="18" w:space="0" w:color="9E007E" w:themeColor="accent4"/>
          <w:right w:val="single" w:sz="8" w:space="0" w:color="9E007E" w:themeColor="accent4"/>
          <w:insideH w:val="nil"/>
          <w:insideV w:val="single" w:sz="8" w:space="0" w:color="9E007E"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E007E" w:themeColor="accent4"/>
          <w:left w:val="single" w:sz="8" w:space="0" w:color="9E007E" w:themeColor="accent4"/>
          <w:bottom w:val="single" w:sz="8" w:space="0" w:color="9E007E" w:themeColor="accent4"/>
          <w:right w:val="single" w:sz="8" w:space="0" w:color="9E007E" w:themeColor="accent4"/>
          <w:insideH w:val="nil"/>
          <w:insideV w:val="single" w:sz="8" w:space="0" w:color="9E007E"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E007E" w:themeColor="accent4"/>
          <w:left w:val="single" w:sz="8" w:space="0" w:color="9E007E" w:themeColor="accent4"/>
          <w:bottom w:val="single" w:sz="8" w:space="0" w:color="9E007E" w:themeColor="accent4"/>
          <w:right w:val="single" w:sz="8" w:space="0" w:color="9E007E" w:themeColor="accent4"/>
        </w:tcBorders>
      </w:tcPr>
    </w:tblStylePr>
    <w:tblStylePr w:type="band1Vert">
      <w:tblPr/>
      <w:tcPr>
        <w:tcBorders>
          <w:top w:val="single" w:sz="8" w:space="0" w:color="9E007E" w:themeColor="accent4"/>
          <w:left w:val="single" w:sz="8" w:space="0" w:color="9E007E" w:themeColor="accent4"/>
          <w:bottom w:val="single" w:sz="8" w:space="0" w:color="9E007E" w:themeColor="accent4"/>
          <w:right w:val="single" w:sz="8" w:space="0" w:color="9E007E" w:themeColor="accent4"/>
        </w:tcBorders>
        <w:shd w:val="clear" w:color="auto" w:fill="FFA8ED" w:themeFill="accent4" w:themeFillTint="3F"/>
      </w:tcPr>
    </w:tblStylePr>
    <w:tblStylePr w:type="band1Horz">
      <w:tblPr/>
      <w:tcPr>
        <w:tcBorders>
          <w:top w:val="single" w:sz="8" w:space="0" w:color="9E007E" w:themeColor="accent4"/>
          <w:left w:val="single" w:sz="8" w:space="0" w:color="9E007E" w:themeColor="accent4"/>
          <w:bottom w:val="single" w:sz="8" w:space="0" w:color="9E007E" w:themeColor="accent4"/>
          <w:right w:val="single" w:sz="8" w:space="0" w:color="9E007E" w:themeColor="accent4"/>
          <w:insideV w:val="single" w:sz="8" w:space="0" w:color="9E007E" w:themeColor="accent4"/>
        </w:tcBorders>
        <w:shd w:val="clear" w:color="auto" w:fill="FFA8ED" w:themeFill="accent4" w:themeFillTint="3F"/>
      </w:tcPr>
    </w:tblStylePr>
    <w:tblStylePr w:type="band2Horz">
      <w:tblPr/>
      <w:tcPr>
        <w:tcBorders>
          <w:top w:val="single" w:sz="8" w:space="0" w:color="9E007E" w:themeColor="accent4"/>
          <w:left w:val="single" w:sz="8" w:space="0" w:color="9E007E" w:themeColor="accent4"/>
          <w:bottom w:val="single" w:sz="8" w:space="0" w:color="9E007E" w:themeColor="accent4"/>
          <w:right w:val="single" w:sz="8" w:space="0" w:color="9E007E" w:themeColor="accent4"/>
          <w:insideV w:val="single" w:sz="8" w:space="0" w:color="9E007E" w:themeColor="accent4"/>
        </w:tcBorders>
      </w:tcPr>
    </w:tblStylePr>
  </w:style>
  <w:style w:type="table" w:styleId="LightGrid-Accent5">
    <w:name w:val="Light Grid Accent 5"/>
    <w:basedOn w:val="TableNormal"/>
    <w:uiPriority w:val="62"/>
    <w:semiHidden/>
    <w:unhideWhenUsed/>
    <w:rsid w:val="009E6ED7"/>
    <w:tblPr>
      <w:tblStyleRowBandSize w:val="1"/>
      <w:tblStyleColBandSize w:val="1"/>
      <w:tblBorders>
        <w:top w:val="single" w:sz="8" w:space="0" w:color="FFE512" w:themeColor="accent5"/>
        <w:left w:val="single" w:sz="8" w:space="0" w:color="FFE512" w:themeColor="accent5"/>
        <w:bottom w:val="single" w:sz="8" w:space="0" w:color="FFE512" w:themeColor="accent5"/>
        <w:right w:val="single" w:sz="8" w:space="0" w:color="FFE512" w:themeColor="accent5"/>
        <w:insideH w:val="single" w:sz="8" w:space="0" w:color="FFE512" w:themeColor="accent5"/>
        <w:insideV w:val="single" w:sz="8" w:space="0" w:color="FFE512"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FE512" w:themeColor="accent5"/>
          <w:left w:val="single" w:sz="8" w:space="0" w:color="FFE512" w:themeColor="accent5"/>
          <w:bottom w:val="single" w:sz="18" w:space="0" w:color="FFE512" w:themeColor="accent5"/>
          <w:right w:val="single" w:sz="8" w:space="0" w:color="FFE512" w:themeColor="accent5"/>
          <w:insideH w:val="nil"/>
          <w:insideV w:val="single" w:sz="8" w:space="0" w:color="FFE512"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FE512" w:themeColor="accent5"/>
          <w:left w:val="single" w:sz="8" w:space="0" w:color="FFE512" w:themeColor="accent5"/>
          <w:bottom w:val="single" w:sz="8" w:space="0" w:color="FFE512" w:themeColor="accent5"/>
          <w:right w:val="single" w:sz="8" w:space="0" w:color="FFE512" w:themeColor="accent5"/>
          <w:insideH w:val="nil"/>
          <w:insideV w:val="single" w:sz="8" w:space="0" w:color="FFE512"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FE512" w:themeColor="accent5"/>
          <w:left w:val="single" w:sz="8" w:space="0" w:color="FFE512" w:themeColor="accent5"/>
          <w:bottom w:val="single" w:sz="8" w:space="0" w:color="FFE512" w:themeColor="accent5"/>
          <w:right w:val="single" w:sz="8" w:space="0" w:color="FFE512" w:themeColor="accent5"/>
        </w:tcBorders>
      </w:tcPr>
    </w:tblStylePr>
    <w:tblStylePr w:type="band1Vert">
      <w:tblPr/>
      <w:tcPr>
        <w:tcBorders>
          <w:top w:val="single" w:sz="8" w:space="0" w:color="FFE512" w:themeColor="accent5"/>
          <w:left w:val="single" w:sz="8" w:space="0" w:color="FFE512" w:themeColor="accent5"/>
          <w:bottom w:val="single" w:sz="8" w:space="0" w:color="FFE512" w:themeColor="accent5"/>
          <w:right w:val="single" w:sz="8" w:space="0" w:color="FFE512" w:themeColor="accent5"/>
        </w:tcBorders>
        <w:shd w:val="clear" w:color="auto" w:fill="FFF8C4" w:themeFill="accent5" w:themeFillTint="3F"/>
      </w:tcPr>
    </w:tblStylePr>
    <w:tblStylePr w:type="band1Horz">
      <w:tblPr/>
      <w:tcPr>
        <w:tcBorders>
          <w:top w:val="single" w:sz="8" w:space="0" w:color="FFE512" w:themeColor="accent5"/>
          <w:left w:val="single" w:sz="8" w:space="0" w:color="FFE512" w:themeColor="accent5"/>
          <w:bottom w:val="single" w:sz="8" w:space="0" w:color="FFE512" w:themeColor="accent5"/>
          <w:right w:val="single" w:sz="8" w:space="0" w:color="FFE512" w:themeColor="accent5"/>
          <w:insideV w:val="single" w:sz="8" w:space="0" w:color="FFE512" w:themeColor="accent5"/>
        </w:tcBorders>
        <w:shd w:val="clear" w:color="auto" w:fill="FFF8C4" w:themeFill="accent5" w:themeFillTint="3F"/>
      </w:tcPr>
    </w:tblStylePr>
    <w:tblStylePr w:type="band2Horz">
      <w:tblPr/>
      <w:tcPr>
        <w:tcBorders>
          <w:top w:val="single" w:sz="8" w:space="0" w:color="FFE512" w:themeColor="accent5"/>
          <w:left w:val="single" w:sz="8" w:space="0" w:color="FFE512" w:themeColor="accent5"/>
          <w:bottom w:val="single" w:sz="8" w:space="0" w:color="FFE512" w:themeColor="accent5"/>
          <w:right w:val="single" w:sz="8" w:space="0" w:color="FFE512" w:themeColor="accent5"/>
          <w:insideV w:val="single" w:sz="8" w:space="0" w:color="FFE512" w:themeColor="accent5"/>
        </w:tcBorders>
      </w:tcPr>
    </w:tblStylePr>
  </w:style>
  <w:style w:type="table" w:styleId="LightGrid-Accent6">
    <w:name w:val="Light Grid Accent 6"/>
    <w:basedOn w:val="TableNormal"/>
    <w:uiPriority w:val="62"/>
    <w:semiHidden/>
    <w:unhideWhenUsed/>
    <w:rsid w:val="009E6ED7"/>
    <w:tblPr>
      <w:tblStyleRowBandSize w:val="1"/>
      <w:tblStyleColBandSize w:val="1"/>
      <w:tblBorders>
        <w:top w:val="single" w:sz="8" w:space="0" w:color="8C8279" w:themeColor="accent6"/>
        <w:left w:val="single" w:sz="8" w:space="0" w:color="8C8279" w:themeColor="accent6"/>
        <w:bottom w:val="single" w:sz="8" w:space="0" w:color="8C8279" w:themeColor="accent6"/>
        <w:right w:val="single" w:sz="8" w:space="0" w:color="8C8279" w:themeColor="accent6"/>
        <w:insideH w:val="single" w:sz="8" w:space="0" w:color="8C8279" w:themeColor="accent6"/>
        <w:insideV w:val="single" w:sz="8" w:space="0" w:color="8C8279"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C8279" w:themeColor="accent6"/>
          <w:left w:val="single" w:sz="8" w:space="0" w:color="8C8279" w:themeColor="accent6"/>
          <w:bottom w:val="single" w:sz="18" w:space="0" w:color="8C8279" w:themeColor="accent6"/>
          <w:right w:val="single" w:sz="8" w:space="0" w:color="8C8279" w:themeColor="accent6"/>
          <w:insideH w:val="nil"/>
          <w:insideV w:val="single" w:sz="8" w:space="0" w:color="8C8279"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C8279" w:themeColor="accent6"/>
          <w:left w:val="single" w:sz="8" w:space="0" w:color="8C8279" w:themeColor="accent6"/>
          <w:bottom w:val="single" w:sz="8" w:space="0" w:color="8C8279" w:themeColor="accent6"/>
          <w:right w:val="single" w:sz="8" w:space="0" w:color="8C8279" w:themeColor="accent6"/>
          <w:insideH w:val="nil"/>
          <w:insideV w:val="single" w:sz="8" w:space="0" w:color="8C8279"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C8279" w:themeColor="accent6"/>
          <w:left w:val="single" w:sz="8" w:space="0" w:color="8C8279" w:themeColor="accent6"/>
          <w:bottom w:val="single" w:sz="8" w:space="0" w:color="8C8279" w:themeColor="accent6"/>
          <w:right w:val="single" w:sz="8" w:space="0" w:color="8C8279" w:themeColor="accent6"/>
        </w:tcBorders>
      </w:tcPr>
    </w:tblStylePr>
    <w:tblStylePr w:type="band1Vert">
      <w:tblPr/>
      <w:tcPr>
        <w:tcBorders>
          <w:top w:val="single" w:sz="8" w:space="0" w:color="8C8279" w:themeColor="accent6"/>
          <w:left w:val="single" w:sz="8" w:space="0" w:color="8C8279" w:themeColor="accent6"/>
          <w:bottom w:val="single" w:sz="8" w:space="0" w:color="8C8279" w:themeColor="accent6"/>
          <w:right w:val="single" w:sz="8" w:space="0" w:color="8C8279" w:themeColor="accent6"/>
        </w:tcBorders>
        <w:shd w:val="clear" w:color="auto" w:fill="E2E0DD" w:themeFill="accent6" w:themeFillTint="3F"/>
      </w:tcPr>
    </w:tblStylePr>
    <w:tblStylePr w:type="band1Horz">
      <w:tblPr/>
      <w:tcPr>
        <w:tcBorders>
          <w:top w:val="single" w:sz="8" w:space="0" w:color="8C8279" w:themeColor="accent6"/>
          <w:left w:val="single" w:sz="8" w:space="0" w:color="8C8279" w:themeColor="accent6"/>
          <w:bottom w:val="single" w:sz="8" w:space="0" w:color="8C8279" w:themeColor="accent6"/>
          <w:right w:val="single" w:sz="8" w:space="0" w:color="8C8279" w:themeColor="accent6"/>
          <w:insideV w:val="single" w:sz="8" w:space="0" w:color="8C8279" w:themeColor="accent6"/>
        </w:tcBorders>
        <w:shd w:val="clear" w:color="auto" w:fill="E2E0DD" w:themeFill="accent6" w:themeFillTint="3F"/>
      </w:tcPr>
    </w:tblStylePr>
    <w:tblStylePr w:type="band2Horz">
      <w:tblPr/>
      <w:tcPr>
        <w:tcBorders>
          <w:top w:val="single" w:sz="8" w:space="0" w:color="8C8279" w:themeColor="accent6"/>
          <w:left w:val="single" w:sz="8" w:space="0" w:color="8C8279" w:themeColor="accent6"/>
          <w:bottom w:val="single" w:sz="8" w:space="0" w:color="8C8279" w:themeColor="accent6"/>
          <w:right w:val="single" w:sz="8" w:space="0" w:color="8C8279" w:themeColor="accent6"/>
          <w:insideV w:val="single" w:sz="8" w:space="0" w:color="8C8279" w:themeColor="accent6"/>
        </w:tcBorders>
      </w:tcPr>
    </w:tblStylePr>
  </w:style>
  <w:style w:type="table" w:styleId="LightList">
    <w:name w:val="Light List"/>
    <w:basedOn w:val="TableNormal"/>
    <w:uiPriority w:val="61"/>
    <w:semiHidden/>
    <w:unhideWhenUsed/>
    <w:rsid w:val="009E6ED7"/>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9E6ED7"/>
    <w:tblPr>
      <w:tblStyleRowBandSize w:val="1"/>
      <w:tblStyleColBandSize w:val="1"/>
      <w:tblBorders>
        <w:top w:val="single" w:sz="8" w:space="0" w:color="00B5E2" w:themeColor="accent1"/>
        <w:left w:val="single" w:sz="8" w:space="0" w:color="00B5E2" w:themeColor="accent1"/>
        <w:bottom w:val="single" w:sz="8" w:space="0" w:color="00B5E2" w:themeColor="accent1"/>
        <w:right w:val="single" w:sz="8" w:space="0" w:color="00B5E2" w:themeColor="accent1"/>
      </w:tblBorders>
    </w:tblPr>
    <w:tblStylePr w:type="firstRow">
      <w:pPr>
        <w:spacing w:before="0" w:after="0" w:line="240" w:lineRule="auto"/>
      </w:pPr>
      <w:rPr>
        <w:b/>
        <w:bCs/>
        <w:color w:val="FFFFFF" w:themeColor="background1"/>
      </w:rPr>
      <w:tblPr/>
      <w:tcPr>
        <w:shd w:val="clear" w:color="auto" w:fill="00B5E2" w:themeFill="accent1"/>
      </w:tcPr>
    </w:tblStylePr>
    <w:tblStylePr w:type="lastRow">
      <w:pPr>
        <w:spacing w:before="0" w:after="0" w:line="240" w:lineRule="auto"/>
      </w:pPr>
      <w:rPr>
        <w:b/>
        <w:bCs/>
      </w:rPr>
      <w:tblPr/>
      <w:tcPr>
        <w:tcBorders>
          <w:top w:val="double" w:sz="6" w:space="0" w:color="00B5E2" w:themeColor="accent1"/>
          <w:left w:val="single" w:sz="8" w:space="0" w:color="00B5E2" w:themeColor="accent1"/>
          <w:bottom w:val="single" w:sz="8" w:space="0" w:color="00B5E2" w:themeColor="accent1"/>
          <w:right w:val="single" w:sz="8" w:space="0" w:color="00B5E2" w:themeColor="accent1"/>
        </w:tcBorders>
      </w:tcPr>
    </w:tblStylePr>
    <w:tblStylePr w:type="firstCol">
      <w:rPr>
        <w:b/>
        <w:bCs/>
      </w:rPr>
    </w:tblStylePr>
    <w:tblStylePr w:type="lastCol">
      <w:rPr>
        <w:b/>
        <w:bCs/>
      </w:rPr>
    </w:tblStylePr>
    <w:tblStylePr w:type="band1Vert">
      <w:tblPr/>
      <w:tcPr>
        <w:tcBorders>
          <w:top w:val="single" w:sz="8" w:space="0" w:color="00B5E2" w:themeColor="accent1"/>
          <w:left w:val="single" w:sz="8" w:space="0" w:color="00B5E2" w:themeColor="accent1"/>
          <w:bottom w:val="single" w:sz="8" w:space="0" w:color="00B5E2" w:themeColor="accent1"/>
          <w:right w:val="single" w:sz="8" w:space="0" w:color="00B5E2" w:themeColor="accent1"/>
        </w:tcBorders>
      </w:tcPr>
    </w:tblStylePr>
    <w:tblStylePr w:type="band1Horz">
      <w:tblPr/>
      <w:tcPr>
        <w:tcBorders>
          <w:top w:val="single" w:sz="8" w:space="0" w:color="00B5E2" w:themeColor="accent1"/>
          <w:left w:val="single" w:sz="8" w:space="0" w:color="00B5E2" w:themeColor="accent1"/>
          <w:bottom w:val="single" w:sz="8" w:space="0" w:color="00B5E2" w:themeColor="accent1"/>
          <w:right w:val="single" w:sz="8" w:space="0" w:color="00B5E2" w:themeColor="accent1"/>
        </w:tcBorders>
      </w:tcPr>
    </w:tblStylePr>
  </w:style>
  <w:style w:type="table" w:styleId="LightList-Accent2">
    <w:name w:val="Light List Accent 2"/>
    <w:basedOn w:val="TableNormal"/>
    <w:uiPriority w:val="61"/>
    <w:semiHidden/>
    <w:unhideWhenUsed/>
    <w:rsid w:val="009E6ED7"/>
    <w:tblPr>
      <w:tblStyleRowBandSize w:val="1"/>
      <w:tblStyleColBandSize w:val="1"/>
      <w:tblBorders>
        <w:top w:val="single" w:sz="8" w:space="0" w:color="84BD00" w:themeColor="accent2"/>
        <w:left w:val="single" w:sz="8" w:space="0" w:color="84BD00" w:themeColor="accent2"/>
        <w:bottom w:val="single" w:sz="8" w:space="0" w:color="84BD00" w:themeColor="accent2"/>
        <w:right w:val="single" w:sz="8" w:space="0" w:color="84BD00" w:themeColor="accent2"/>
      </w:tblBorders>
    </w:tblPr>
    <w:tblStylePr w:type="firstRow">
      <w:pPr>
        <w:spacing w:before="0" w:after="0" w:line="240" w:lineRule="auto"/>
      </w:pPr>
      <w:rPr>
        <w:b/>
        <w:bCs/>
        <w:color w:val="FFFFFF" w:themeColor="background1"/>
      </w:rPr>
      <w:tblPr/>
      <w:tcPr>
        <w:shd w:val="clear" w:color="auto" w:fill="84BD00" w:themeFill="accent2"/>
      </w:tcPr>
    </w:tblStylePr>
    <w:tblStylePr w:type="lastRow">
      <w:pPr>
        <w:spacing w:before="0" w:after="0" w:line="240" w:lineRule="auto"/>
      </w:pPr>
      <w:rPr>
        <w:b/>
        <w:bCs/>
      </w:rPr>
      <w:tblPr/>
      <w:tcPr>
        <w:tcBorders>
          <w:top w:val="double" w:sz="6" w:space="0" w:color="84BD00" w:themeColor="accent2"/>
          <w:left w:val="single" w:sz="8" w:space="0" w:color="84BD00" w:themeColor="accent2"/>
          <w:bottom w:val="single" w:sz="8" w:space="0" w:color="84BD00" w:themeColor="accent2"/>
          <w:right w:val="single" w:sz="8" w:space="0" w:color="84BD00" w:themeColor="accent2"/>
        </w:tcBorders>
      </w:tcPr>
    </w:tblStylePr>
    <w:tblStylePr w:type="firstCol">
      <w:rPr>
        <w:b/>
        <w:bCs/>
      </w:rPr>
    </w:tblStylePr>
    <w:tblStylePr w:type="lastCol">
      <w:rPr>
        <w:b/>
        <w:bCs/>
      </w:rPr>
    </w:tblStylePr>
    <w:tblStylePr w:type="band1Vert">
      <w:tblPr/>
      <w:tcPr>
        <w:tcBorders>
          <w:top w:val="single" w:sz="8" w:space="0" w:color="84BD00" w:themeColor="accent2"/>
          <w:left w:val="single" w:sz="8" w:space="0" w:color="84BD00" w:themeColor="accent2"/>
          <w:bottom w:val="single" w:sz="8" w:space="0" w:color="84BD00" w:themeColor="accent2"/>
          <w:right w:val="single" w:sz="8" w:space="0" w:color="84BD00" w:themeColor="accent2"/>
        </w:tcBorders>
      </w:tcPr>
    </w:tblStylePr>
    <w:tblStylePr w:type="band1Horz">
      <w:tblPr/>
      <w:tcPr>
        <w:tcBorders>
          <w:top w:val="single" w:sz="8" w:space="0" w:color="84BD00" w:themeColor="accent2"/>
          <w:left w:val="single" w:sz="8" w:space="0" w:color="84BD00" w:themeColor="accent2"/>
          <w:bottom w:val="single" w:sz="8" w:space="0" w:color="84BD00" w:themeColor="accent2"/>
          <w:right w:val="single" w:sz="8" w:space="0" w:color="84BD00" w:themeColor="accent2"/>
        </w:tcBorders>
      </w:tcPr>
    </w:tblStylePr>
  </w:style>
  <w:style w:type="table" w:styleId="LightList-Accent3">
    <w:name w:val="Light List Accent 3"/>
    <w:basedOn w:val="TableNormal"/>
    <w:uiPriority w:val="61"/>
    <w:semiHidden/>
    <w:unhideWhenUsed/>
    <w:rsid w:val="009E6ED7"/>
    <w:tblPr>
      <w:tblStyleRowBandSize w:val="1"/>
      <w:tblStyleColBandSize w:val="1"/>
      <w:tblBorders>
        <w:top w:val="single" w:sz="8" w:space="0" w:color="F68B1F" w:themeColor="accent3"/>
        <w:left w:val="single" w:sz="8" w:space="0" w:color="F68B1F" w:themeColor="accent3"/>
        <w:bottom w:val="single" w:sz="8" w:space="0" w:color="F68B1F" w:themeColor="accent3"/>
        <w:right w:val="single" w:sz="8" w:space="0" w:color="F68B1F" w:themeColor="accent3"/>
      </w:tblBorders>
    </w:tblPr>
    <w:tblStylePr w:type="firstRow">
      <w:pPr>
        <w:spacing w:before="0" w:after="0" w:line="240" w:lineRule="auto"/>
      </w:pPr>
      <w:rPr>
        <w:b/>
        <w:bCs/>
        <w:color w:val="FFFFFF" w:themeColor="background1"/>
      </w:rPr>
      <w:tblPr/>
      <w:tcPr>
        <w:shd w:val="clear" w:color="auto" w:fill="F68B1F" w:themeFill="accent3"/>
      </w:tcPr>
    </w:tblStylePr>
    <w:tblStylePr w:type="lastRow">
      <w:pPr>
        <w:spacing w:before="0" w:after="0" w:line="240" w:lineRule="auto"/>
      </w:pPr>
      <w:rPr>
        <w:b/>
        <w:bCs/>
      </w:rPr>
      <w:tblPr/>
      <w:tcPr>
        <w:tcBorders>
          <w:top w:val="double" w:sz="6" w:space="0" w:color="F68B1F" w:themeColor="accent3"/>
          <w:left w:val="single" w:sz="8" w:space="0" w:color="F68B1F" w:themeColor="accent3"/>
          <w:bottom w:val="single" w:sz="8" w:space="0" w:color="F68B1F" w:themeColor="accent3"/>
          <w:right w:val="single" w:sz="8" w:space="0" w:color="F68B1F" w:themeColor="accent3"/>
        </w:tcBorders>
      </w:tcPr>
    </w:tblStylePr>
    <w:tblStylePr w:type="firstCol">
      <w:rPr>
        <w:b/>
        <w:bCs/>
      </w:rPr>
    </w:tblStylePr>
    <w:tblStylePr w:type="lastCol">
      <w:rPr>
        <w:b/>
        <w:bCs/>
      </w:rPr>
    </w:tblStylePr>
    <w:tblStylePr w:type="band1Vert">
      <w:tblPr/>
      <w:tcPr>
        <w:tcBorders>
          <w:top w:val="single" w:sz="8" w:space="0" w:color="F68B1F" w:themeColor="accent3"/>
          <w:left w:val="single" w:sz="8" w:space="0" w:color="F68B1F" w:themeColor="accent3"/>
          <w:bottom w:val="single" w:sz="8" w:space="0" w:color="F68B1F" w:themeColor="accent3"/>
          <w:right w:val="single" w:sz="8" w:space="0" w:color="F68B1F" w:themeColor="accent3"/>
        </w:tcBorders>
      </w:tcPr>
    </w:tblStylePr>
    <w:tblStylePr w:type="band1Horz">
      <w:tblPr/>
      <w:tcPr>
        <w:tcBorders>
          <w:top w:val="single" w:sz="8" w:space="0" w:color="F68B1F" w:themeColor="accent3"/>
          <w:left w:val="single" w:sz="8" w:space="0" w:color="F68B1F" w:themeColor="accent3"/>
          <w:bottom w:val="single" w:sz="8" w:space="0" w:color="F68B1F" w:themeColor="accent3"/>
          <w:right w:val="single" w:sz="8" w:space="0" w:color="F68B1F" w:themeColor="accent3"/>
        </w:tcBorders>
      </w:tcPr>
    </w:tblStylePr>
  </w:style>
  <w:style w:type="table" w:styleId="LightList-Accent4">
    <w:name w:val="Light List Accent 4"/>
    <w:basedOn w:val="TableNormal"/>
    <w:uiPriority w:val="61"/>
    <w:semiHidden/>
    <w:unhideWhenUsed/>
    <w:rsid w:val="009E6ED7"/>
    <w:tblPr>
      <w:tblStyleRowBandSize w:val="1"/>
      <w:tblStyleColBandSize w:val="1"/>
      <w:tblBorders>
        <w:top w:val="single" w:sz="8" w:space="0" w:color="9E007E" w:themeColor="accent4"/>
        <w:left w:val="single" w:sz="8" w:space="0" w:color="9E007E" w:themeColor="accent4"/>
        <w:bottom w:val="single" w:sz="8" w:space="0" w:color="9E007E" w:themeColor="accent4"/>
        <w:right w:val="single" w:sz="8" w:space="0" w:color="9E007E" w:themeColor="accent4"/>
      </w:tblBorders>
    </w:tblPr>
    <w:tblStylePr w:type="firstRow">
      <w:pPr>
        <w:spacing w:before="0" w:after="0" w:line="240" w:lineRule="auto"/>
      </w:pPr>
      <w:rPr>
        <w:b/>
        <w:bCs/>
        <w:color w:val="FFFFFF" w:themeColor="background1"/>
      </w:rPr>
      <w:tblPr/>
      <w:tcPr>
        <w:shd w:val="clear" w:color="auto" w:fill="9E007E" w:themeFill="accent4"/>
      </w:tcPr>
    </w:tblStylePr>
    <w:tblStylePr w:type="lastRow">
      <w:pPr>
        <w:spacing w:before="0" w:after="0" w:line="240" w:lineRule="auto"/>
      </w:pPr>
      <w:rPr>
        <w:b/>
        <w:bCs/>
      </w:rPr>
      <w:tblPr/>
      <w:tcPr>
        <w:tcBorders>
          <w:top w:val="double" w:sz="6" w:space="0" w:color="9E007E" w:themeColor="accent4"/>
          <w:left w:val="single" w:sz="8" w:space="0" w:color="9E007E" w:themeColor="accent4"/>
          <w:bottom w:val="single" w:sz="8" w:space="0" w:color="9E007E" w:themeColor="accent4"/>
          <w:right w:val="single" w:sz="8" w:space="0" w:color="9E007E" w:themeColor="accent4"/>
        </w:tcBorders>
      </w:tcPr>
    </w:tblStylePr>
    <w:tblStylePr w:type="firstCol">
      <w:rPr>
        <w:b/>
        <w:bCs/>
      </w:rPr>
    </w:tblStylePr>
    <w:tblStylePr w:type="lastCol">
      <w:rPr>
        <w:b/>
        <w:bCs/>
      </w:rPr>
    </w:tblStylePr>
    <w:tblStylePr w:type="band1Vert">
      <w:tblPr/>
      <w:tcPr>
        <w:tcBorders>
          <w:top w:val="single" w:sz="8" w:space="0" w:color="9E007E" w:themeColor="accent4"/>
          <w:left w:val="single" w:sz="8" w:space="0" w:color="9E007E" w:themeColor="accent4"/>
          <w:bottom w:val="single" w:sz="8" w:space="0" w:color="9E007E" w:themeColor="accent4"/>
          <w:right w:val="single" w:sz="8" w:space="0" w:color="9E007E" w:themeColor="accent4"/>
        </w:tcBorders>
      </w:tcPr>
    </w:tblStylePr>
    <w:tblStylePr w:type="band1Horz">
      <w:tblPr/>
      <w:tcPr>
        <w:tcBorders>
          <w:top w:val="single" w:sz="8" w:space="0" w:color="9E007E" w:themeColor="accent4"/>
          <w:left w:val="single" w:sz="8" w:space="0" w:color="9E007E" w:themeColor="accent4"/>
          <w:bottom w:val="single" w:sz="8" w:space="0" w:color="9E007E" w:themeColor="accent4"/>
          <w:right w:val="single" w:sz="8" w:space="0" w:color="9E007E" w:themeColor="accent4"/>
        </w:tcBorders>
      </w:tcPr>
    </w:tblStylePr>
  </w:style>
  <w:style w:type="table" w:styleId="LightList-Accent5">
    <w:name w:val="Light List Accent 5"/>
    <w:basedOn w:val="TableNormal"/>
    <w:uiPriority w:val="61"/>
    <w:semiHidden/>
    <w:unhideWhenUsed/>
    <w:rsid w:val="009E6ED7"/>
    <w:tblPr>
      <w:tblStyleRowBandSize w:val="1"/>
      <w:tblStyleColBandSize w:val="1"/>
      <w:tblBorders>
        <w:top w:val="single" w:sz="8" w:space="0" w:color="FFE512" w:themeColor="accent5"/>
        <w:left w:val="single" w:sz="8" w:space="0" w:color="FFE512" w:themeColor="accent5"/>
        <w:bottom w:val="single" w:sz="8" w:space="0" w:color="FFE512" w:themeColor="accent5"/>
        <w:right w:val="single" w:sz="8" w:space="0" w:color="FFE512" w:themeColor="accent5"/>
      </w:tblBorders>
    </w:tblPr>
    <w:tblStylePr w:type="firstRow">
      <w:pPr>
        <w:spacing w:before="0" w:after="0" w:line="240" w:lineRule="auto"/>
      </w:pPr>
      <w:rPr>
        <w:b/>
        <w:bCs/>
        <w:color w:val="FFFFFF" w:themeColor="background1"/>
      </w:rPr>
      <w:tblPr/>
      <w:tcPr>
        <w:shd w:val="clear" w:color="auto" w:fill="FFE512" w:themeFill="accent5"/>
      </w:tcPr>
    </w:tblStylePr>
    <w:tblStylePr w:type="lastRow">
      <w:pPr>
        <w:spacing w:before="0" w:after="0" w:line="240" w:lineRule="auto"/>
      </w:pPr>
      <w:rPr>
        <w:b/>
        <w:bCs/>
      </w:rPr>
      <w:tblPr/>
      <w:tcPr>
        <w:tcBorders>
          <w:top w:val="double" w:sz="6" w:space="0" w:color="FFE512" w:themeColor="accent5"/>
          <w:left w:val="single" w:sz="8" w:space="0" w:color="FFE512" w:themeColor="accent5"/>
          <w:bottom w:val="single" w:sz="8" w:space="0" w:color="FFE512" w:themeColor="accent5"/>
          <w:right w:val="single" w:sz="8" w:space="0" w:color="FFE512" w:themeColor="accent5"/>
        </w:tcBorders>
      </w:tcPr>
    </w:tblStylePr>
    <w:tblStylePr w:type="firstCol">
      <w:rPr>
        <w:b/>
        <w:bCs/>
      </w:rPr>
    </w:tblStylePr>
    <w:tblStylePr w:type="lastCol">
      <w:rPr>
        <w:b/>
        <w:bCs/>
      </w:rPr>
    </w:tblStylePr>
    <w:tblStylePr w:type="band1Vert">
      <w:tblPr/>
      <w:tcPr>
        <w:tcBorders>
          <w:top w:val="single" w:sz="8" w:space="0" w:color="FFE512" w:themeColor="accent5"/>
          <w:left w:val="single" w:sz="8" w:space="0" w:color="FFE512" w:themeColor="accent5"/>
          <w:bottom w:val="single" w:sz="8" w:space="0" w:color="FFE512" w:themeColor="accent5"/>
          <w:right w:val="single" w:sz="8" w:space="0" w:color="FFE512" w:themeColor="accent5"/>
        </w:tcBorders>
      </w:tcPr>
    </w:tblStylePr>
    <w:tblStylePr w:type="band1Horz">
      <w:tblPr/>
      <w:tcPr>
        <w:tcBorders>
          <w:top w:val="single" w:sz="8" w:space="0" w:color="FFE512" w:themeColor="accent5"/>
          <w:left w:val="single" w:sz="8" w:space="0" w:color="FFE512" w:themeColor="accent5"/>
          <w:bottom w:val="single" w:sz="8" w:space="0" w:color="FFE512" w:themeColor="accent5"/>
          <w:right w:val="single" w:sz="8" w:space="0" w:color="FFE512" w:themeColor="accent5"/>
        </w:tcBorders>
      </w:tcPr>
    </w:tblStylePr>
  </w:style>
  <w:style w:type="table" w:styleId="LightList-Accent6">
    <w:name w:val="Light List Accent 6"/>
    <w:basedOn w:val="TableNormal"/>
    <w:uiPriority w:val="61"/>
    <w:semiHidden/>
    <w:unhideWhenUsed/>
    <w:rsid w:val="009E6ED7"/>
    <w:tblPr>
      <w:tblStyleRowBandSize w:val="1"/>
      <w:tblStyleColBandSize w:val="1"/>
      <w:tblBorders>
        <w:top w:val="single" w:sz="8" w:space="0" w:color="8C8279" w:themeColor="accent6"/>
        <w:left w:val="single" w:sz="8" w:space="0" w:color="8C8279" w:themeColor="accent6"/>
        <w:bottom w:val="single" w:sz="8" w:space="0" w:color="8C8279" w:themeColor="accent6"/>
        <w:right w:val="single" w:sz="8" w:space="0" w:color="8C8279" w:themeColor="accent6"/>
      </w:tblBorders>
    </w:tblPr>
    <w:tblStylePr w:type="firstRow">
      <w:pPr>
        <w:spacing w:before="0" w:after="0" w:line="240" w:lineRule="auto"/>
      </w:pPr>
      <w:rPr>
        <w:b/>
        <w:bCs/>
        <w:color w:val="FFFFFF" w:themeColor="background1"/>
      </w:rPr>
      <w:tblPr/>
      <w:tcPr>
        <w:shd w:val="clear" w:color="auto" w:fill="8C8279" w:themeFill="accent6"/>
      </w:tcPr>
    </w:tblStylePr>
    <w:tblStylePr w:type="lastRow">
      <w:pPr>
        <w:spacing w:before="0" w:after="0" w:line="240" w:lineRule="auto"/>
      </w:pPr>
      <w:rPr>
        <w:b/>
        <w:bCs/>
      </w:rPr>
      <w:tblPr/>
      <w:tcPr>
        <w:tcBorders>
          <w:top w:val="double" w:sz="6" w:space="0" w:color="8C8279" w:themeColor="accent6"/>
          <w:left w:val="single" w:sz="8" w:space="0" w:color="8C8279" w:themeColor="accent6"/>
          <w:bottom w:val="single" w:sz="8" w:space="0" w:color="8C8279" w:themeColor="accent6"/>
          <w:right w:val="single" w:sz="8" w:space="0" w:color="8C8279" w:themeColor="accent6"/>
        </w:tcBorders>
      </w:tcPr>
    </w:tblStylePr>
    <w:tblStylePr w:type="firstCol">
      <w:rPr>
        <w:b/>
        <w:bCs/>
      </w:rPr>
    </w:tblStylePr>
    <w:tblStylePr w:type="lastCol">
      <w:rPr>
        <w:b/>
        <w:bCs/>
      </w:rPr>
    </w:tblStylePr>
    <w:tblStylePr w:type="band1Vert">
      <w:tblPr/>
      <w:tcPr>
        <w:tcBorders>
          <w:top w:val="single" w:sz="8" w:space="0" w:color="8C8279" w:themeColor="accent6"/>
          <w:left w:val="single" w:sz="8" w:space="0" w:color="8C8279" w:themeColor="accent6"/>
          <w:bottom w:val="single" w:sz="8" w:space="0" w:color="8C8279" w:themeColor="accent6"/>
          <w:right w:val="single" w:sz="8" w:space="0" w:color="8C8279" w:themeColor="accent6"/>
        </w:tcBorders>
      </w:tcPr>
    </w:tblStylePr>
    <w:tblStylePr w:type="band1Horz">
      <w:tblPr/>
      <w:tcPr>
        <w:tcBorders>
          <w:top w:val="single" w:sz="8" w:space="0" w:color="8C8279" w:themeColor="accent6"/>
          <w:left w:val="single" w:sz="8" w:space="0" w:color="8C8279" w:themeColor="accent6"/>
          <w:bottom w:val="single" w:sz="8" w:space="0" w:color="8C8279" w:themeColor="accent6"/>
          <w:right w:val="single" w:sz="8" w:space="0" w:color="8C8279" w:themeColor="accent6"/>
        </w:tcBorders>
      </w:tcPr>
    </w:tblStylePr>
  </w:style>
  <w:style w:type="table" w:styleId="LightShading">
    <w:name w:val="Light Shading"/>
    <w:basedOn w:val="TableNormal"/>
    <w:uiPriority w:val="60"/>
    <w:semiHidden/>
    <w:unhideWhenUsed/>
    <w:rsid w:val="009E6ED7"/>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9E6ED7"/>
    <w:rPr>
      <w:color w:val="0087A9" w:themeColor="accent1" w:themeShade="BF"/>
    </w:rPr>
    <w:tblPr>
      <w:tblStyleRowBandSize w:val="1"/>
      <w:tblStyleColBandSize w:val="1"/>
      <w:tblBorders>
        <w:top w:val="single" w:sz="8" w:space="0" w:color="00B5E2" w:themeColor="accent1"/>
        <w:bottom w:val="single" w:sz="8" w:space="0" w:color="00B5E2" w:themeColor="accent1"/>
      </w:tblBorders>
    </w:tblPr>
    <w:tblStylePr w:type="firstRow">
      <w:pPr>
        <w:spacing w:before="0" w:after="0" w:line="240" w:lineRule="auto"/>
      </w:pPr>
      <w:rPr>
        <w:b/>
        <w:bCs/>
      </w:rPr>
      <w:tblPr/>
      <w:tcPr>
        <w:tcBorders>
          <w:top w:val="single" w:sz="8" w:space="0" w:color="00B5E2" w:themeColor="accent1"/>
          <w:left w:val="nil"/>
          <w:bottom w:val="single" w:sz="8" w:space="0" w:color="00B5E2" w:themeColor="accent1"/>
          <w:right w:val="nil"/>
          <w:insideH w:val="nil"/>
          <w:insideV w:val="nil"/>
        </w:tcBorders>
      </w:tcPr>
    </w:tblStylePr>
    <w:tblStylePr w:type="lastRow">
      <w:pPr>
        <w:spacing w:before="0" w:after="0" w:line="240" w:lineRule="auto"/>
      </w:pPr>
      <w:rPr>
        <w:b/>
        <w:bCs/>
      </w:rPr>
      <w:tblPr/>
      <w:tcPr>
        <w:tcBorders>
          <w:top w:val="single" w:sz="8" w:space="0" w:color="00B5E2" w:themeColor="accent1"/>
          <w:left w:val="nil"/>
          <w:bottom w:val="single" w:sz="8" w:space="0" w:color="00B5E2"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8F0FF" w:themeFill="accent1" w:themeFillTint="3F"/>
      </w:tcPr>
    </w:tblStylePr>
    <w:tblStylePr w:type="band1Horz">
      <w:tblPr/>
      <w:tcPr>
        <w:tcBorders>
          <w:left w:val="nil"/>
          <w:right w:val="nil"/>
          <w:insideH w:val="nil"/>
          <w:insideV w:val="nil"/>
        </w:tcBorders>
        <w:shd w:val="clear" w:color="auto" w:fill="B8F0FF" w:themeFill="accent1" w:themeFillTint="3F"/>
      </w:tcPr>
    </w:tblStylePr>
  </w:style>
  <w:style w:type="table" w:styleId="LightShading-Accent2">
    <w:name w:val="Light Shading Accent 2"/>
    <w:basedOn w:val="TableNormal"/>
    <w:uiPriority w:val="60"/>
    <w:semiHidden/>
    <w:unhideWhenUsed/>
    <w:rsid w:val="009E6ED7"/>
    <w:rPr>
      <w:color w:val="628D00" w:themeColor="accent2" w:themeShade="BF"/>
    </w:rPr>
    <w:tblPr>
      <w:tblStyleRowBandSize w:val="1"/>
      <w:tblStyleColBandSize w:val="1"/>
      <w:tblBorders>
        <w:top w:val="single" w:sz="8" w:space="0" w:color="84BD00" w:themeColor="accent2"/>
        <w:bottom w:val="single" w:sz="8" w:space="0" w:color="84BD00" w:themeColor="accent2"/>
      </w:tblBorders>
    </w:tblPr>
    <w:tblStylePr w:type="firstRow">
      <w:pPr>
        <w:spacing w:before="0" w:after="0" w:line="240" w:lineRule="auto"/>
      </w:pPr>
      <w:rPr>
        <w:b/>
        <w:bCs/>
      </w:rPr>
      <w:tblPr/>
      <w:tcPr>
        <w:tcBorders>
          <w:top w:val="single" w:sz="8" w:space="0" w:color="84BD00" w:themeColor="accent2"/>
          <w:left w:val="nil"/>
          <w:bottom w:val="single" w:sz="8" w:space="0" w:color="84BD00" w:themeColor="accent2"/>
          <w:right w:val="nil"/>
          <w:insideH w:val="nil"/>
          <w:insideV w:val="nil"/>
        </w:tcBorders>
      </w:tcPr>
    </w:tblStylePr>
    <w:tblStylePr w:type="lastRow">
      <w:pPr>
        <w:spacing w:before="0" w:after="0" w:line="240" w:lineRule="auto"/>
      </w:pPr>
      <w:rPr>
        <w:b/>
        <w:bCs/>
      </w:rPr>
      <w:tblPr/>
      <w:tcPr>
        <w:tcBorders>
          <w:top w:val="single" w:sz="8" w:space="0" w:color="84BD00" w:themeColor="accent2"/>
          <w:left w:val="nil"/>
          <w:bottom w:val="single" w:sz="8" w:space="0" w:color="84BD00"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FFAF" w:themeFill="accent2" w:themeFillTint="3F"/>
      </w:tcPr>
    </w:tblStylePr>
    <w:tblStylePr w:type="band1Horz">
      <w:tblPr/>
      <w:tcPr>
        <w:tcBorders>
          <w:left w:val="nil"/>
          <w:right w:val="nil"/>
          <w:insideH w:val="nil"/>
          <w:insideV w:val="nil"/>
        </w:tcBorders>
        <w:shd w:val="clear" w:color="auto" w:fill="E7FFAF" w:themeFill="accent2" w:themeFillTint="3F"/>
      </w:tcPr>
    </w:tblStylePr>
  </w:style>
  <w:style w:type="table" w:styleId="LightShading-Accent3">
    <w:name w:val="Light Shading Accent 3"/>
    <w:basedOn w:val="TableNormal"/>
    <w:uiPriority w:val="60"/>
    <w:semiHidden/>
    <w:unhideWhenUsed/>
    <w:rsid w:val="009E6ED7"/>
    <w:rPr>
      <w:color w:val="C76808" w:themeColor="accent3" w:themeShade="BF"/>
    </w:rPr>
    <w:tblPr>
      <w:tblStyleRowBandSize w:val="1"/>
      <w:tblStyleColBandSize w:val="1"/>
      <w:tblBorders>
        <w:top w:val="single" w:sz="8" w:space="0" w:color="F68B1F" w:themeColor="accent3"/>
        <w:bottom w:val="single" w:sz="8" w:space="0" w:color="F68B1F" w:themeColor="accent3"/>
      </w:tblBorders>
    </w:tblPr>
    <w:tblStylePr w:type="firstRow">
      <w:pPr>
        <w:spacing w:before="0" w:after="0" w:line="240" w:lineRule="auto"/>
      </w:pPr>
      <w:rPr>
        <w:b/>
        <w:bCs/>
      </w:rPr>
      <w:tblPr/>
      <w:tcPr>
        <w:tcBorders>
          <w:top w:val="single" w:sz="8" w:space="0" w:color="F68B1F" w:themeColor="accent3"/>
          <w:left w:val="nil"/>
          <w:bottom w:val="single" w:sz="8" w:space="0" w:color="F68B1F" w:themeColor="accent3"/>
          <w:right w:val="nil"/>
          <w:insideH w:val="nil"/>
          <w:insideV w:val="nil"/>
        </w:tcBorders>
      </w:tcPr>
    </w:tblStylePr>
    <w:tblStylePr w:type="lastRow">
      <w:pPr>
        <w:spacing w:before="0" w:after="0" w:line="240" w:lineRule="auto"/>
      </w:pPr>
      <w:rPr>
        <w:b/>
        <w:bCs/>
      </w:rPr>
      <w:tblPr/>
      <w:tcPr>
        <w:tcBorders>
          <w:top w:val="single" w:sz="8" w:space="0" w:color="F68B1F" w:themeColor="accent3"/>
          <w:left w:val="nil"/>
          <w:bottom w:val="single" w:sz="8" w:space="0" w:color="F68B1F"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CE2C7" w:themeFill="accent3" w:themeFillTint="3F"/>
      </w:tcPr>
    </w:tblStylePr>
    <w:tblStylePr w:type="band1Horz">
      <w:tblPr/>
      <w:tcPr>
        <w:tcBorders>
          <w:left w:val="nil"/>
          <w:right w:val="nil"/>
          <w:insideH w:val="nil"/>
          <w:insideV w:val="nil"/>
        </w:tcBorders>
        <w:shd w:val="clear" w:color="auto" w:fill="FCE2C7" w:themeFill="accent3" w:themeFillTint="3F"/>
      </w:tcPr>
    </w:tblStylePr>
  </w:style>
  <w:style w:type="table" w:styleId="LightShading-Accent4">
    <w:name w:val="Light Shading Accent 4"/>
    <w:basedOn w:val="TableNormal"/>
    <w:uiPriority w:val="60"/>
    <w:semiHidden/>
    <w:unhideWhenUsed/>
    <w:rsid w:val="009E6ED7"/>
    <w:rPr>
      <w:color w:val="76005E" w:themeColor="accent4" w:themeShade="BF"/>
    </w:rPr>
    <w:tblPr>
      <w:tblStyleRowBandSize w:val="1"/>
      <w:tblStyleColBandSize w:val="1"/>
      <w:tblBorders>
        <w:top w:val="single" w:sz="8" w:space="0" w:color="9E007E" w:themeColor="accent4"/>
        <w:bottom w:val="single" w:sz="8" w:space="0" w:color="9E007E" w:themeColor="accent4"/>
      </w:tblBorders>
    </w:tblPr>
    <w:tblStylePr w:type="firstRow">
      <w:pPr>
        <w:spacing w:before="0" w:after="0" w:line="240" w:lineRule="auto"/>
      </w:pPr>
      <w:rPr>
        <w:b/>
        <w:bCs/>
      </w:rPr>
      <w:tblPr/>
      <w:tcPr>
        <w:tcBorders>
          <w:top w:val="single" w:sz="8" w:space="0" w:color="9E007E" w:themeColor="accent4"/>
          <w:left w:val="nil"/>
          <w:bottom w:val="single" w:sz="8" w:space="0" w:color="9E007E" w:themeColor="accent4"/>
          <w:right w:val="nil"/>
          <w:insideH w:val="nil"/>
          <w:insideV w:val="nil"/>
        </w:tcBorders>
      </w:tcPr>
    </w:tblStylePr>
    <w:tblStylePr w:type="lastRow">
      <w:pPr>
        <w:spacing w:before="0" w:after="0" w:line="240" w:lineRule="auto"/>
      </w:pPr>
      <w:rPr>
        <w:b/>
        <w:bCs/>
      </w:rPr>
      <w:tblPr/>
      <w:tcPr>
        <w:tcBorders>
          <w:top w:val="single" w:sz="8" w:space="0" w:color="9E007E" w:themeColor="accent4"/>
          <w:left w:val="nil"/>
          <w:bottom w:val="single" w:sz="8" w:space="0" w:color="9E007E"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A8ED" w:themeFill="accent4" w:themeFillTint="3F"/>
      </w:tcPr>
    </w:tblStylePr>
    <w:tblStylePr w:type="band1Horz">
      <w:tblPr/>
      <w:tcPr>
        <w:tcBorders>
          <w:left w:val="nil"/>
          <w:right w:val="nil"/>
          <w:insideH w:val="nil"/>
          <w:insideV w:val="nil"/>
        </w:tcBorders>
        <w:shd w:val="clear" w:color="auto" w:fill="FFA8ED" w:themeFill="accent4" w:themeFillTint="3F"/>
      </w:tcPr>
    </w:tblStylePr>
  </w:style>
  <w:style w:type="table" w:styleId="LightShading-Accent5">
    <w:name w:val="Light Shading Accent 5"/>
    <w:basedOn w:val="TableNormal"/>
    <w:uiPriority w:val="60"/>
    <w:semiHidden/>
    <w:unhideWhenUsed/>
    <w:rsid w:val="009E6ED7"/>
    <w:rPr>
      <w:color w:val="CCB500" w:themeColor="accent5" w:themeShade="BF"/>
    </w:rPr>
    <w:tblPr>
      <w:tblStyleRowBandSize w:val="1"/>
      <w:tblStyleColBandSize w:val="1"/>
      <w:tblBorders>
        <w:top w:val="single" w:sz="8" w:space="0" w:color="FFE512" w:themeColor="accent5"/>
        <w:bottom w:val="single" w:sz="8" w:space="0" w:color="FFE512" w:themeColor="accent5"/>
      </w:tblBorders>
    </w:tblPr>
    <w:tblStylePr w:type="firstRow">
      <w:pPr>
        <w:spacing w:before="0" w:after="0" w:line="240" w:lineRule="auto"/>
      </w:pPr>
      <w:rPr>
        <w:b/>
        <w:bCs/>
      </w:rPr>
      <w:tblPr/>
      <w:tcPr>
        <w:tcBorders>
          <w:top w:val="single" w:sz="8" w:space="0" w:color="FFE512" w:themeColor="accent5"/>
          <w:left w:val="nil"/>
          <w:bottom w:val="single" w:sz="8" w:space="0" w:color="FFE512" w:themeColor="accent5"/>
          <w:right w:val="nil"/>
          <w:insideH w:val="nil"/>
          <w:insideV w:val="nil"/>
        </w:tcBorders>
      </w:tcPr>
    </w:tblStylePr>
    <w:tblStylePr w:type="lastRow">
      <w:pPr>
        <w:spacing w:before="0" w:after="0" w:line="240" w:lineRule="auto"/>
      </w:pPr>
      <w:rPr>
        <w:b/>
        <w:bCs/>
      </w:rPr>
      <w:tblPr/>
      <w:tcPr>
        <w:tcBorders>
          <w:top w:val="single" w:sz="8" w:space="0" w:color="FFE512" w:themeColor="accent5"/>
          <w:left w:val="nil"/>
          <w:bottom w:val="single" w:sz="8" w:space="0" w:color="FFE512"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F8C4" w:themeFill="accent5" w:themeFillTint="3F"/>
      </w:tcPr>
    </w:tblStylePr>
    <w:tblStylePr w:type="band1Horz">
      <w:tblPr/>
      <w:tcPr>
        <w:tcBorders>
          <w:left w:val="nil"/>
          <w:right w:val="nil"/>
          <w:insideH w:val="nil"/>
          <w:insideV w:val="nil"/>
        </w:tcBorders>
        <w:shd w:val="clear" w:color="auto" w:fill="FFF8C4" w:themeFill="accent5" w:themeFillTint="3F"/>
      </w:tcPr>
    </w:tblStylePr>
  </w:style>
  <w:style w:type="table" w:styleId="LightShading-Accent6">
    <w:name w:val="Light Shading Accent 6"/>
    <w:basedOn w:val="TableNormal"/>
    <w:uiPriority w:val="60"/>
    <w:semiHidden/>
    <w:unhideWhenUsed/>
    <w:rsid w:val="009E6ED7"/>
    <w:rPr>
      <w:color w:val="69615A" w:themeColor="accent6" w:themeShade="BF"/>
    </w:rPr>
    <w:tblPr>
      <w:tblStyleRowBandSize w:val="1"/>
      <w:tblStyleColBandSize w:val="1"/>
      <w:tblBorders>
        <w:top w:val="single" w:sz="8" w:space="0" w:color="8C8279" w:themeColor="accent6"/>
        <w:bottom w:val="single" w:sz="8" w:space="0" w:color="8C8279" w:themeColor="accent6"/>
      </w:tblBorders>
    </w:tblPr>
    <w:tblStylePr w:type="firstRow">
      <w:pPr>
        <w:spacing w:before="0" w:after="0" w:line="240" w:lineRule="auto"/>
      </w:pPr>
      <w:rPr>
        <w:b/>
        <w:bCs/>
      </w:rPr>
      <w:tblPr/>
      <w:tcPr>
        <w:tcBorders>
          <w:top w:val="single" w:sz="8" w:space="0" w:color="8C8279" w:themeColor="accent6"/>
          <w:left w:val="nil"/>
          <w:bottom w:val="single" w:sz="8" w:space="0" w:color="8C8279" w:themeColor="accent6"/>
          <w:right w:val="nil"/>
          <w:insideH w:val="nil"/>
          <w:insideV w:val="nil"/>
        </w:tcBorders>
      </w:tcPr>
    </w:tblStylePr>
    <w:tblStylePr w:type="lastRow">
      <w:pPr>
        <w:spacing w:before="0" w:after="0" w:line="240" w:lineRule="auto"/>
      </w:pPr>
      <w:rPr>
        <w:b/>
        <w:bCs/>
      </w:rPr>
      <w:tblPr/>
      <w:tcPr>
        <w:tcBorders>
          <w:top w:val="single" w:sz="8" w:space="0" w:color="8C8279" w:themeColor="accent6"/>
          <w:left w:val="nil"/>
          <w:bottom w:val="single" w:sz="8" w:space="0" w:color="8C8279"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2E0DD" w:themeFill="accent6" w:themeFillTint="3F"/>
      </w:tcPr>
    </w:tblStylePr>
    <w:tblStylePr w:type="band1Horz">
      <w:tblPr/>
      <w:tcPr>
        <w:tcBorders>
          <w:left w:val="nil"/>
          <w:right w:val="nil"/>
          <w:insideH w:val="nil"/>
          <w:insideV w:val="nil"/>
        </w:tcBorders>
        <w:shd w:val="clear" w:color="auto" w:fill="E2E0DD" w:themeFill="accent6" w:themeFillTint="3F"/>
      </w:tcPr>
    </w:tblStylePr>
  </w:style>
  <w:style w:type="table" w:styleId="MediumGrid1">
    <w:name w:val="Medium Grid 1"/>
    <w:basedOn w:val="TableNormal"/>
    <w:uiPriority w:val="67"/>
    <w:semiHidden/>
    <w:unhideWhenUsed/>
    <w:rsid w:val="009E6ED7"/>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9E6ED7"/>
    <w:tblPr>
      <w:tblStyleRowBandSize w:val="1"/>
      <w:tblStyleColBandSize w:val="1"/>
      <w:tblBorders>
        <w:top w:val="single" w:sz="8" w:space="0" w:color="2AD4FF" w:themeColor="accent1" w:themeTint="BF"/>
        <w:left w:val="single" w:sz="8" w:space="0" w:color="2AD4FF" w:themeColor="accent1" w:themeTint="BF"/>
        <w:bottom w:val="single" w:sz="8" w:space="0" w:color="2AD4FF" w:themeColor="accent1" w:themeTint="BF"/>
        <w:right w:val="single" w:sz="8" w:space="0" w:color="2AD4FF" w:themeColor="accent1" w:themeTint="BF"/>
        <w:insideH w:val="single" w:sz="8" w:space="0" w:color="2AD4FF" w:themeColor="accent1" w:themeTint="BF"/>
        <w:insideV w:val="single" w:sz="8" w:space="0" w:color="2AD4FF" w:themeColor="accent1" w:themeTint="BF"/>
      </w:tblBorders>
    </w:tblPr>
    <w:tcPr>
      <w:shd w:val="clear" w:color="auto" w:fill="B8F0FF" w:themeFill="accent1" w:themeFillTint="3F"/>
    </w:tcPr>
    <w:tblStylePr w:type="firstRow">
      <w:rPr>
        <w:b/>
        <w:bCs/>
      </w:rPr>
    </w:tblStylePr>
    <w:tblStylePr w:type="lastRow">
      <w:rPr>
        <w:b/>
        <w:bCs/>
      </w:rPr>
      <w:tblPr/>
      <w:tcPr>
        <w:tcBorders>
          <w:top w:val="single" w:sz="18" w:space="0" w:color="2AD4FF" w:themeColor="accent1" w:themeTint="BF"/>
        </w:tcBorders>
      </w:tcPr>
    </w:tblStylePr>
    <w:tblStylePr w:type="firstCol">
      <w:rPr>
        <w:b/>
        <w:bCs/>
      </w:rPr>
    </w:tblStylePr>
    <w:tblStylePr w:type="lastCol">
      <w:rPr>
        <w:b/>
        <w:bCs/>
      </w:rPr>
    </w:tblStylePr>
    <w:tblStylePr w:type="band1Vert">
      <w:tblPr/>
      <w:tcPr>
        <w:shd w:val="clear" w:color="auto" w:fill="71E2FF" w:themeFill="accent1" w:themeFillTint="7F"/>
      </w:tcPr>
    </w:tblStylePr>
    <w:tblStylePr w:type="band1Horz">
      <w:tblPr/>
      <w:tcPr>
        <w:shd w:val="clear" w:color="auto" w:fill="71E2FF" w:themeFill="accent1" w:themeFillTint="7F"/>
      </w:tcPr>
    </w:tblStylePr>
  </w:style>
  <w:style w:type="table" w:styleId="MediumGrid1-Accent2">
    <w:name w:val="Medium Grid 1 Accent 2"/>
    <w:basedOn w:val="TableNormal"/>
    <w:uiPriority w:val="67"/>
    <w:semiHidden/>
    <w:unhideWhenUsed/>
    <w:rsid w:val="009E6ED7"/>
    <w:tblPr>
      <w:tblStyleRowBandSize w:val="1"/>
      <w:tblStyleColBandSize w:val="1"/>
      <w:tblBorders>
        <w:top w:val="single" w:sz="8" w:space="0" w:color="B6FF0E" w:themeColor="accent2" w:themeTint="BF"/>
        <w:left w:val="single" w:sz="8" w:space="0" w:color="B6FF0E" w:themeColor="accent2" w:themeTint="BF"/>
        <w:bottom w:val="single" w:sz="8" w:space="0" w:color="B6FF0E" w:themeColor="accent2" w:themeTint="BF"/>
        <w:right w:val="single" w:sz="8" w:space="0" w:color="B6FF0E" w:themeColor="accent2" w:themeTint="BF"/>
        <w:insideH w:val="single" w:sz="8" w:space="0" w:color="B6FF0E" w:themeColor="accent2" w:themeTint="BF"/>
        <w:insideV w:val="single" w:sz="8" w:space="0" w:color="B6FF0E" w:themeColor="accent2" w:themeTint="BF"/>
      </w:tblBorders>
    </w:tblPr>
    <w:tcPr>
      <w:shd w:val="clear" w:color="auto" w:fill="E7FFAF" w:themeFill="accent2" w:themeFillTint="3F"/>
    </w:tcPr>
    <w:tblStylePr w:type="firstRow">
      <w:rPr>
        <w:b/>
        <w:bCs/>
      </w:rPr>
    </w:tblStylePr>
    <w:tblStylePr w:type="lastRow">
      <w:rPr>
        <w:b/>
        <w:bCs/>
      </w:rPr>
      <w:tblPr/>
      <w:tcPr>
        <w:tcBorders>
          <w:top w:val="single" w:sz="18" w:space="0" w:color="B6FF0E" w:themeColor="accent2" w:themeTint="BF"/>
        </w:tcBorders>
      </w:tcPr>
    </w:tblStylePr>
    <w:tblStylePr w:type="firstCol">
      <w:rPr>
        <w:b/>
        <w:bCs/>
      </w:rPr>
    </w:tblStylePr>
    <w:tblStylePr w:type="lastCol">
      <w:rPr>
        <w:b/>
        <w:bCs/>
      </w:rPr>
    </w:tblStylePr>
    <w:tblStylePr w:type="band1Vert">
      <w:tblPr/>
      <w:tcPr>
        <w:shd w:val="clear" w:color="auto" w:fill="CEFF5F" w:themeFill="accent2" w:themeFillTint="7F"/>
      </w:tcPr>
    </w:tblStylePr>
    <w:tblStylePr w:type="band1Horz">
      <w:tblPr/>
      <w:tcPr>
        <w:shd w:val="clear" w:color="auto" w:fill="CEFF5F" w:themeFill="accent2" w:themeFillTint="7F"/>
      </w:tcPr>
    </w:tblStylePr>
  </w:style>
  <w:style w:type="table" w:styleId="MediumGrid1-Accent3">
    <w:name w:val="Medium Grid 1 Accent 3"/>
    <w:basedOn w:val="TableNormal"/>
    <w:uiPriority w:val="67"/>
    <w:semiHidden/>
    <w:unhideWhenUsed/>
    <w:rsid w:val="009E6ED7"/>
    <w:tblPr>
      <w:tblStyleRowBandSize w:val="1"/>
      <w:tblStyleColBandSize w:val="1"/>
      <w:tblBorders>
        <w:top w:val="single" w:sz="8" w:space="0" w:color="F8A757" w:themeColor="accent3" w:themeTint="BF"/>
        <w:left w:val="single" w:sz="8" w:space="0" w:color="F8A757" w:themeColor="accent3" w:themeTint="BF"/>
        <w:bottom w:val="single" w:sz="8" w:space="0" w:color="F8A757" w:themeColor="accent3" w:themeTint="BF"/>
        <w:right w:val="single" w:sz="8" w:space="0" w:color="F8A757" w:themeColor="accent3" w:themeTint="BF"/>
        <w:insideH w:val="single" w:sz="8" w:space="0" w:color="F8A757" w:themeColor="accent3" w:themeTint="BF"/>
        <w:insideV w:val="single" w:sz="8" w:space="0" w:color="F8A757" w:themeColor="accent3" w:themeTint="BF"/>
      </w:tblBorders>
    </w:tblPr>
    <w:tcPr>
      <w:shd w:val="clear" w:color="auto" w:fill="FCE2C7" w:themeFill="accent3" w:themeFillTint="3F"/>
    </w:tcPr>
    <w:tblStylePr w:type="firstRow">
      <w:rPr>
        <w:b/>
        <w:bCs/>
      </w:rPr>
    </w:tblStylePr>
    <w:tblStylePr w:type="lastRow">
      <w:rPr>
        <w:b/>
        <w:bCs/>
      </w:rPr>
      <w:tblPr/>
      <w:tcPr>
        <w:tcBorders>
          <w:top w:val="single" w:sz="18" w:space="0" w:color="F8A757" w:themeColor="accent3" w:themeTint="BF"/>
        </w:tcBorders>
      </w:tcPr>
    </w:tblStylePr>
    <w:tblStylePr w:type="firstCol">
      <w:rPr>
        <w:b/>
        <w:bCs/>
      </w:rPr>
    </w:tblStylePr>
    <w:tblStylePr w:type="lastCol">
      <w:rPr>
        <w:b/>
        <w:bCs/>
      </w:rPr>
    </w:tblStylePr>
    <w:tblStylePr w:type="band1Vert">
      <w:tblPr/>
      <w:tcPr>
        <w:shd w:val="clear" w:color="auto" w:fill="FAC58F" w:themeFill="accent3" w:themeFillTint="7F"/>
      </w:tcPr>
    </w:tblStylePr>
    <w:tblStylePr w:type="band1Horz">
      <w:tblPr/>
      <w:tcPr>
        <w:shd w:val="clear" w:color="auto" w:fill="FAC58F" w:themeFill="accent3" w:themeFillTint="7F"/>
      </w:tcPr>
    </w:tblStylePr>
  </w:style>
  <w:style w:type="table" w:styleId="MediumGrid1-Accent4">
    <w:name w:val="Medium Grid 1 Accent 4"/>
    <w:basedOn w:val="TableNormal"/>
    <w:uiPriority w:val="67"/>
    <w:semiHidden/>
    <w:unhideWhenUsed/>
    <w:rsid w:val="009E6ED7"/>
    <w:tblPr>
      <w:tblStyleRowBandSize w:val="1"/>
      <w:tblStyleColBandSize w:val="1"/>
      <w:tblBorders>
        <w:top w:val="single" w:sz="8" w:space="0" w:color="F600C4" w:themeColor="accent4" w:themeTint="BF"/>
        <w:left w:val="single" w:sz="8" w:space="0" w:color="F600C4" w:themeColor="accent4" w:themeTint="BF"/>
        <w:bottom w:val="single" w:sz="8" w:space="0" w:color="F600C4" w:themeColor="accent4" w:themeTint="BF"/>
        <w:right w:val="single" w:sz="8" w:space="0" w:color="F600C4" w:themeColor="accent4" w:themeTint="BF"/>
        <w:insideH w:val="single" w:sz="8" w:space="0" w:color="F600C4" w:themeColor="accent4" w:themeTint="BF"/>
        <w:insideV w:val="single" w:sz="8" w:space="0" w:color="F600C4" w:themeColor="accent4" w:themeTint="BF"/>
      </w:tblBorders>
    </w:tblPr>
    <w:tcPr>
      <w:shd w:val="clear" w:color="auto" w:fill="FFA8ED" w:themeFill="accent4" w:themeFillTint="3F"/>
    </w:tcPr>
    <w:tblStylePr w:type="firstRow">
      <w:rPr>
        <w:b/>
        <w:bCs/>
      </w:rPr>
    </w:tblStylePr>
    <w:tblStylePr w:type="lastRow">
      <w:rPr>
        <w:b/>
        <w:bCs/>
      </w:rPr>
      <w:tblPr/>
      <w:tcPr>
        <w:tcBorders>
          <w:top w:val="single" w:sz="18" w:space="0" w:color="F600C4" w:themeColor="accent4" w:themeTint="BF"/>
        </w:tcBorders>
      </w:tcPr>
    </w:tblStylePr>
    <w:tblStylePr w:type="firstCol">
      <w:rPr>
        <w:b/>
        <w:bCs/>
      </w:rPr>
    </w:tblStylePr>
    <w:tblStylePr w:type="lastCol">
      <w:rPr>
        <w:b/>
        <w:bCs/>
      </w:rPr>
    </w:tblStylePr>
    <w:tblStylePr w:type="band1Vert">
      <w:tblPr/>
      <w:tcPr>
        <w:shd w:val="clear" w:color="auto" w:fill="FF4FDB" w:themeFill="accent4" w:themeFillTint="7F"/>
      </w:tcPr>
    </w:tblStylePr>
    <w:tblStylePr w:type="band1Horz">
      <w:tblPr/>
      <w:tcPr>
        <w:shd w:val="clear" w:color="auto" w:fill="FF4FDB" w:themeFill="accent4" w:themeFillTint="7F"/>
      </w:tcPr>
    </w:tblStylePr>
  </w:style>
  <w:style w:type="table" w:styleId="MediumGrid1-Accent5">
    <w:name w:val="Medium Grid 1 Accent 5"/>
    <w:basedOn w:val="TableNormal"/>
    <w:uiPriority w:val="67"/>
    <w:semiHidden/>
    <w:unhideWhenUsed/>
    <w:rsid w:val="009E6ED7"/>
    <w:tblPr>
      <w:tblStyleRowBandSize w:val="1"/>
      <w:tblStyleColBandSize w:val="1"/>
      <w:tblBorders>
        <w:top w:val="single" w:sz="8" w:space="0" w:color="FFEB4D" w:themeColor="accent5" w:themeTint="BF"/>
        <w:left w:val="single" w:sz="8" w:space="0" w:color="FFEB4D" w:themeColor="accent5" w:themeTint="BF"/>
        <w:bottom w:val="single" w:sz="8" w:space="0" w:color="FFEB4D" w:themeColor="accent5" w:themeTint="BF"/>
        <w:right w:val="single" w:sz="8" w:space="0" w:color="FFEB4D" w:themeColor="accent5" w:themeTint="BF"/>
        <w:insideH w:val="single" w:sz="8" w:space="0" w:color="FFEB4D" w:themeColor="accent5" w:themeTint="BF"/>
        <w:insideV w:val="single" w:sz="8" w:space="0" w:color="FFEB4D" w:themeColor="accent5" w:themeTint="BF"/>
      </w:tblBorders>
    </w:tblPr>
    <w:tcPr>
      <w:shd w:val="clear" w:color="auto" w:fill="FFF8C4" w:themeFill="accent5" w:themeFillTint="3F"/>
    </w:tcPr>
    <w:tblStylePr w:type="firstRow">
      <w:rPr>
        <w:b/>
        <w:bCs/>
      </w:rPr>
    </w:tblStylePr>
    <w:tblStylePr w:type="lastRow">
      <w:rPr>
        <w:b/>
        <w:bCs/>
      </w:rPr>
      <w:tblPr/>
      <w:tcPr>
        <w:tcBorders>
          <w:top w:val="single" w:sz="18" w:space="0" w:color="FFEB4D" w:themeColor="accent5" w:themeTint="BF"/>
        </w:tcBorders>
      </w:tcPr>
    </w:tblStylePr>
    <w:tblStylePr w:type="firstCol">
      <w:rPr>
        <w:b/>
        <w:bCs/>
      </w:rPr>
    </w:tblStylePr>
    <w:tblStylePr w:type="lastCol">
      <w:rPr>
        <w:b/>
        <w:bCs/>
      </w:rPr>
    </w:tblStylePr>
    <w:tblStylePr w:type="band1Vert">
      <w:tblPr/>
      <w:tcPr>
        <w:shd w:val="clear" w:color="auto" w:fill="FFF288" w:themeFill="accent5" w:themeFillTint="7F"/>
      </w:tcPr>
    </w:tblStylePr>
    <w:tblStylePr w:type="band1Horz">
      <w:tblPr/>
      <w:tcPr>
        <w:shd w:val="clear" w:color="auto" w:fill="FFF288" w:themeFill="accent5" w:themeFillTint="7F"/>
      </w:tcPr>
    </w:tblStylePr>
  </w:style>
  <w:style w:type="table" w:styleId="MediumGrid1-Accent6">
    <w:name w:val="Medium Grid 1 Accent 6"/>
    <w:basedOn w:val="TableNormal"/>
    <w:uiPriority w:val="67"/>
    <w:semiHidden/>
    <w:unhideWhenUsed/>
    <w:rsid w:val="009E6ED7"/>
    <w:tblPr>
      <w:tblStyleRowBandSize w:val="1"/>
      <w:tblStyleColBandSize w:val="1"/>
      <w:tblBorders>
        <w:top w:val="single" w:sz="8" w:space="0" w:color="A8A19A" w:themeColor="accent6" w:themeTint="BF"/>
        <w:left w:val="single" w:sz="8" w:space="0" w:color="A8A19A" w:themeColor="accent6" w:themeTint="BF"/>
        <w:bottom w:val="single" w:sz="8" w:space="0" w:color="A8A19A" w:themeColor="accent6" w:themeTint="BF"/>
        <w:right w:val="single" w:sz="8" w:space="0" w:color="A8A19A" w:themeColor="accent6" w:themeTint="BF"/>
        <w:insideH w:val="single" w:sz="8" w:space="0" w:color="A8A19A" w:themeColor="accent6" w:themeTint="BF"/>
        <w:insideV w:val="single" w:sz="8" w:space="0" w:color="A8A19A" w:themeColor="accent6" w:themeTint="BF"/>
      </w:tblBorders>
    </w:tblPr>
    <w:tcPr>
      <w:shd w:val="clear" w:color="auto" w:fill="E2E0DD" w:themeFill="accent6" w:themeFillTint="3F"/>
    </w:tcPr>
    <w:tblStylePr w:type="firstRow">
      <w:rPr>
        <w:b/>
        <w:bCs/>
      </w:rPr>
    </w:tblStylePr>
    <w:tblStylePr w:type="lastRow">
      <w:rPr>
        <w:b/>
        <w:bCs/>
      </w:rPr>
      <w:tblPr/>
      <w:tcPr>
        <w:tcBorders>
          <w:top w:val="single" w:sz="18" w:space="0" w:color="A8A19A" w:themeColor="accent6" w:themeTint="BF"/>
        </w:tcBorders>
      </w:tcPr>
    </w:tblStylePr>
    <w:tblStylePr w:type="firstCol">
      <w:rPr>
        <w:b/>
        <w:bCs/>
      </w:rPr>
    </w:tblStylePr>
    <w:tblStylePr w:type="lastCol">
      <w:rPr>
        <w:b/>
        <w:bCs/>
      </w:rPr>
    </w:tblStylePr>
    <w:tblStylePr w:type="band1Vert">
      <w:tblPr/>
      <w:tcPr>
        <w:shd w:val="clear" w:color="auto" w:fill="C5C0BC" w:themeFill="accent6" w:themeFillTint="7F"/>
      </w:tcPr>
    </w:tblStylePr>
    <w:tblStylePr w:type="band1Horz">
      <w:tblPr/>
      <w:tcPr>
        <w:shd w:val="clear" w:color="auto" w:fill="C5C0BC" w:themeFill="accent6" w:themeFillTint="7F"/>
      </w:tcPr>
    </w:tblStylePr>
  </w:style>
  <w:style w:type="table" w:styleId="MediumGrid2">
    <w:name w:val="Medium Grid 2"/>
    <w:basedOn w:val="TableNormal"/>
    <w:uiPriority w:val="68"/>
    <w:semiHidden/>
    <w:unhideWhenUsed/>
    <w:rsid w:val="009E6ED7"/>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9E6ED7"/>
    <w:rPr>
      <w:rFonts w:asciiTheme="majorHAnsi" w:eastAsiaTheme="majorEastAsia" w:hAnsiTheme="majorHAnsi" w:cstheme="majorBidi"/>
      <w:color w:val="000000" w:themeColor="text1"/>
    </w:rPr>
    <w:tblPr>
      <w:tblStyleRowBandSize w:val="1"/>
      <w:tblStyleColBandSize w:val="1"/>
      <w:tblBorders>
        <w:top w:val="single" w:sz="8" w:space="0" w:color="00B5E2" w:themeColor="accent1"/>
        <w:left w:val="single" w:sz="8" w:space="0" w:color="00B5E2" w:themeColor="accent1"/>
        <w:bottom w:val="single" w:sz="8" w:space="0" w:color="00B5E2" w:themeColor="accent1"/>
        <w:right w:val="single" w:sz="8" w:space="0" w:color="00B5E2" w:themeColor="accent1"/>
        <w:insideH w:val="single" w:sz="8" w:space="0" w:color="00B5E2" w:themeColor="accent1"/>
        <w:insideV w:val="single" w:sz="8" w:space="0" w:color="00B5E2" w:themeColor="accent1"/>
      </w:tblBorders>
    </w:tblPr>
    <w:tcPr>
      <w:shd w:val="clear" w:color="auto" w:fill="B8F0FF" w:themeFill="accent1" w:themeFillTint="3F"/>
    </w:tcPr>
    <w:tblStylePr w:type="firstRow">
      <w:rPr>
        <w:b/>
        <w:bCs/>
        <w:color w:val="000000" w:themeColor="text1"/>
      </w:rPr>
      <w:tblPr/>
      <w:tcPr>
        <w:shd w:val="clear" w:color="auto" w:fill="E3F9FF"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6F3FF" w:themeFill="accent1" w:themeFillTint="33"/>
      </w:tcPr>
    </w:tblStylePr>
    <w:tblStylePr w:type="band1Vert">
      <w:tblPr/>
      <w:tcPr>
        <w:shd w:val="clear" w:color="auto" w:fill="71E2FF" w:themeFill="accent1" w:themeFillTint="7F"/>
      </w:tcPr>
    </w:tblStylePr>
    <w:tblStylePr w:type="band1Horz">
      <w:tblPr/>
      <w:tcPr>
        <w:tcBorders>
          <w:insideH w:val="single" w:sz="6" w:space="0" w:color="00B5E2" w:themeColor="accent1"/>
          <w:insideV w:val="single" w:sz="6" w:space="0" w:color="00B5E2" w:themeColor="accent1"/>
        </w:tcBorders>
        <w:shd w:val="clear" w:color="auto" w:fill="71E2FF"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9E6ED7"/>
    <w:rPr>
      <w:rFonts w:asciiTheme="majorHAnsi" w:eastAsiaTheme="majorEastAsia" w:hAnsiTheme="majorHAnsi" w:cstheme="majorBidi"/>
      <w:color w:val="000000" w:themeColor="text1"/>
    </w:rPr>
    <w:tblPr>
      <w:tblStyleRowBandSize w:val="1"/>
      <w:tblStyleColBandSize w:val="1"/>
      <w:tblBorders>
        <w:top w:val="single" w:sz="8" w:space="0" w:color="84BD00" w:themeColor="accent2"/>
        <w:left w:val="single" w:sz="8" w:space="0" w:color="84BD00" w:themeColor="accent2"/>
        <w:bottom w:val="single" w:sz="8" w:space="0" w:color="84BD00" w:themeColor="accent2"/>
        <w:right w:val="single" w:sz="8" w:space="0" w:color="84BD00" w:themeColor="accent2"/>
        <w:insideH w:val="single" w:sz="8" w:space="0" w:color="84BD00" w:themeColor="accent2"/>
        <w:insideV w:val="single" w:sz="8" w:space="0" w:color="84BD00" w:themeColor="accent2"/>
      </w:tblBorders>
    </w:tblPr>
    <w:tcPr>
      <w:shd w:val="clear" w:color="auto" w:fill="E7FFAF" w:themeFill="accent2" w:themeFillTint="3F"/>
    </w:tcPr>
    <w:tblStylePr w:type="firstRow">
      <w:rPr>
        <w:b/>
        <w:bCs/>
        <w:color w:val="000000" w:themeColor="text1"/>
      </w:rPr>
      <w:tblPr/>
      <w:tcPr>
        <w:shd w:val="clear" w:color="auto" w:fill="F5FFDF"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FBE" w:themeFill="accent2" w:themeFillTint="33"/>
      </w:tcPr>
    </w:tblStylePr>
    <w:tblStylePr w:type="band1Vert">
      <w:tblPr/>
      <w:tcPr>
        <w:shd w:val="clear" w:color="auto" w:fill="CEFF5F" w:themeFill="accent2" w:themeFillTint="7F"/>
      </w:tcPr>
    </w:tblStylePr>
    <w:tblStylePr w:type="band1Horz">
      <w:tblPr/>
      <w:tcPr>
        <w:tcBorders>
          <w:insideH w:val="single" w:sz="6" w:space="0" w:color="84BD00" w:themeColor="accent2"/>
          <w:insideV w:val="single" w:sz="6" w:space="0" w:color="84BD00" w:themeColor="accent2"/>
        </w:tcBorders>
        <w:shd w:val="clear" w:color="auto" w:fill="CEFF5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9E6ED7"/>
    <w:rPr>
      <w:rFonts w:asciiTheme="majorHAnsi" w:eastAsiaTheme="majorEastAsia" w:hAnsiTheme="majorHAnsi" w:cstheme="majorBidi"/>
      <w:color w:val="000000" w:themeColor="text1"/>
    </w:rPr>
    <w:tblPr>
      <w:tblStyleRowBandSize w:val="1"/>
      <w:tblStyleColBandSize w:val="1"/>
      <w:tblBorders>
        <w:top w:val="single" w:sz="8" w:space="0" w:color="F68B1F" w:themeColor="accent3"/>
        <w:left w:val="single" w:sz="8" w:space="0" w:color="F68B1F" w:themeColor="accent3"/>
        <w:bottom w:val="single" w:sz="8" w:space="0" w:color="F68B1F" w:themeColor="accent3"/>
        <w:right w:val="single" w:sz="8" w:space="0" w:color="F68B1F" w:themeColor="accent3"/>
        <w:insideH w:val="single" w:sz="8" w:space="0" w:color="F68B1F" w:themeColor="accent3"/>
        <w:insideV w:val="single" w:sz="8" w:space="0" w:color="F68B1F" w:themeColor="accent3"/>
      </w:tblBorders>
    </w:tblPr>
    <w:tcPr>
      <w:shd w:val="clear" w:color="auto" w:fill="FCE2C7" w:themeFill="accent3" w:themeFillTint="3F"/>
    </w:tcPr>
    <w:tblStylePr w:type="firstRow">
      <w:rPr>
        <w:b/>
        <w:bCs/>
        <w:color w:val="000000" w:themeColor="text1"/>
      </w:rPr>
      <w:tblPr/>
      <w:tcPr>
        <w:shd w:val="clear" w:color="auto" w:fill="FEF3E8"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7D2" w:themeFill="accent3" w:themeFillTint="33"/>
      </w:tcPr>
    </w:tblStylePr>
    <w:tblStylePr w:type="band1Vert">
      <w:tblPr/>
      <w:tcPr>
        <w:shd w:val="clear" w:color="auto" w:fill="FAC58F" w:themeFill="accent3" w:themeFillTint="7F"/>
      </w:tcPr>
    </w:tblStylePr>
    <w:tblStylePr w:type="band1Horz">
      <w:tblPr/>
      <w:tcPr>
        <w:tcBorders>
          <w:insideH w:val="single" w:sz="6" w:space="0" w:color="F68B1F" w:themeColor="accent3"/>
          <w:insideV w:val="single" w:sz="6" w:space="0" w:color="F68B1F" w:themeColor="accent3"/>
        </w:tcBorders>
        <w:shd w:val="clear" w:color="auto" w:fill="FAC58F"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9E6ED7"/>
    <w:rPr>
      <w:rFonts w:asciiTheme="majorHAnsi" w:eastAsiaTheme="majorEastAsia" w:hAnsiTheme="majorHAnsi" w:cstheme="majorBidi"/>
      <w:color w:val="000000" w:themeColor="text1"/>
    </w:rPr>
    <w:tblPr>
      <w:tblStyleRowBandSize w:val="1"/>
      <w:tblStyleColBandSize w:val="1"/>
      <w:tblBorders>
        <w:top w:val="single" w:sz="8" w:space="0" w:color="9E007E" w:themeColor="accent4"/>
        <w:left w:val="single" w:sz="8" w:space="0" w:color="9E007E" w:themeColor="accent4"/>
        <w:bottom w:val="single" w:sz="8" w:space="0" w:color="9E007E" w:themeColor="accent4"/>
        <w:right w:val="single" w:sz="8" w:space="0" w:color="9E007E" w:themeColor="accent4"/>
        <w:insideH w:val="single" w:sz="8" w:space="0" w:color="9E007E" w:themeColor="accent4"/>
        <w:insideV w:val="single" w:sz="8" w:space="0" w:color="9E007E" w:themeColor="accent4"/>
      </w:tblBorders>
    </w:tblPr>
    <w:tcPr>
      <w:shd w:val="clear" w:color="auto" w:fill="FFA8ED" w:themeFill="accent4" w:themeFillTint="3F"/>
    </w:tcPr>
    <w:tblStylePr w:type="firstRow">
      <w:rPr>
        <w:b/>
        <w:bCs/>
        <w:color w:val="000000" w:themeColor="text1"/>
      </w:rPr>
      <w:tblPr/>
      <w:tcPr>
        <w:shd w:val="clear" w:color="auto" w:fill="FFDCF7"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FB8F0" w:themeFill="accent4" w:themeFillTint="33"/>
      </w:tcPr>
    </w:tblStylePr>
    <w:tblStylePr w:type="band1Vert">
      <w:tblPr/>
      <w:tcPr>
        <w:shd w:val="clear" w:color="auto" w:fill="FF4FDB" w:themeFill="accent4" w:themeFillTint="7F"/>
      </w:tcPr>
    </w:tblStylePr>
    <w:tblStylePr w:type="band1Horz">
      <w:tblPr/>
      <w:tcPr>
        <w:tcBorders>
          <w:insideH w:val="single" w:sz="6" w:space="0" w:color="9E007E" w:themeColor="accent4"/>
          <w:insideV w:val="single" w:sz="6" w:space="0" w:color="9E007E" w:themeColor="accent4"/>
        </w:tcBorders>
        <w:shd w:val="clear" w:color="auto" w:fill="FF4FDB"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9E6ED7"/>
    <w:rPr>
      <w:rFonts w:asciiTheme="majorHAnsi" w:eastAsiaTheme="majorEastAsia" w:hAnsiTheme="majorHAnsi" w:cstheme="majorBidi"/>
      <w:color w:val="000000" w:themeColor="text1"/>
    </w:rPr>
    <w:tblPr>
      <w:tblStyleRowBandSize w:val="1"/>
      <w:tblStyleColBandSize w:val="1"/>
      <w:tblBorders>
        <w:top w:val="single" w:sz="8" w:space="0" w:color="FFE512" w:themeColor="accent5"/>
        <w:left w:val="single" w:sz="8" w:space="0" w:color="FFE512" w:themeColor="accent5"/>
        <w:bottom w:val="single" w:sz="8" w:space="0" w:color="FFE512" w:themeColor="accent5"/>
        <w:right w:val="single" w:sz="8" w:space="0" w:color="FFE512" w:themeColor="accent5"/>
        <w:insideH w:val="single" w:sz="8" w:space="0" w:color="FFE512" w:themeColor="accent5"/>
        <w:insideV w:val="single" w:sz="8" w:space="0" w:color="FFE512" w:themeColor="accent5"/>
      </w:tblBorders>
    </w:tblPr>
    <w:tcPr>
      <w:shd w:val="clear" w:color="auto" w:fill="FFF8C4" w:themeFill="accent5" w:themeFillTint="3F"/>
    </w:tcPr>
    <w:tblStylePr w:type="firstRow">
      <w:rPr>
        <w:b/>
        <w:bCs/>
        <w:color w:val="000000" w:themeColor="text1"/>
      </w:rPr>
      <w:tblPr/>
      <w:tcPr>
        <w:shd w:val="clear" w:color="auto" w:fill="FFFCE7"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FF9CF" w:themeFill="accent5" w:themeFillTint="33"/>
      </w:tcPr>
    </w:tblStylePr>
    <w:tblStylePr w:type="band1Vert">
      <w:tblPr/>
      <w:tcPr>
        <w:shd w:val="clear" w:color="auto" w:fill="FFF288" w:themeFill="accent5" w:themeFillTint="7F"/>
      </w:tcPr>
    </w:tblStylePr>
    <w:tblStylePr w:type="band1Horz">
      <w:tblPr/>
      <w:tcPr>
        <w:tcBorders>
          <w:insideH w:val="single" w:sz="6" w:space="0" w:color="FFE512" w:themeColor="accent5"/>
          <w:insideV w:val="single" w:sz="6" w:space="0" w:color="FFE512" w:themeColor="accent5"/>
        </w:tcBorders>
        <w:shd w:val="clear" w:color="auto" w:fill="FFF288"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9E6ED7"/>
    <w:rPr>
      <w:rFonts w:asciiTheme="majorHAnsi" w:eastAsiaTheme="majorEastAsia" w:hAnsiTheme="majorHAnsi" w:cstheme="majorBidi"/>
      <w:color w:val="000000" w:themeColor="text1"/>
    </w:rPr>
    <w:tblPr>
      <w:tblStyleRowBandSize w:val="1"/>
      <w:tblStyleColBandSize w:val="1"/>
      <w:tblBorders>
        <w:top w:val="single" w:sz="8" w:space="0" w:color="8C8279" w:themeColor="accent6"/>
        <w:left w:val="single" w:sz="8" w:space="0" w:color="8C8279" w:themeColor="accent6"/>
        <w:bottom w:val="single" w:sz="8" w:space="0" w:color="8C8279" w:themeColor="accent6"/>
        <w:right w:val="single" w:sz="8" w:space="0" w:color="8C8279" w:themeColor="accent6"/>
        <w:insideH w:val="single" w:sz="8" w:space="0" w:color="8C8279" w:themeColor="accent6"/>
        <w:insideV w:val="single" w:sz="8" w:space="0" w:color="8C8279" w:themeColor="accent6"/>
      </w:tblBorders>
    </w:tblPr>
    <w:tcPr>
      <w:shd w:val="clear" w:color="auto" w:fill="E2E0DD" w:themeFill="accent6" w:themeFillTint="3F"/>
    </w:tcPr>
    <w:tblStylePr w:type="firstRow">
      <w:rPr>
        <w:b/>
        <w:bCs/>
        <w:color w:val="000000" w:themeColor="text1"/>
      </w:rPr>
      <w:tblPr/>
      <w:tcPr>
        <w:shd w:val="clear" w:color="auto" w:fill="F3F2F1"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8E5E4" w:themeFill="accent6" w:themeFillTint="33"/>
      </w:tcPr>
    </w:tblStylePr>
    <w:tblStylePr w:type="band1Vert">
      <w:tblPr/>
      <w:tcPr>
        <w:shd w:val="clear" w:color="auto" w:fill="C5C0BC" w:themeFill="accent6" w:themeFillTint="7F"/>
      </w:tcPr>
    </w:tblStylePr>
    <w:tblStylePr w:type="band1Horz">
      <w:tblPr/>
      <w:tcPr>
        <w:tcBorders>
          <w:insideH w:val="single" w:sz="6" w:space="0" w:color="8C8279" w:themeColor="accent6"/>
          <w:insideV w:val="single" w:sz="6" w:space="0" w:color="8C8279" w:themeColor="accent6"/>
        </w:tcBorders>
        <w:shd w:val="clear" w:color="auto" w:fill="C5C0BC"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9E6ED7"/>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9E6ED7"/>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8F0FF"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5E2"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5E2"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5E2"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5E2"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1E2FF"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1E2FF" w:themeFill="accent1" w:themeFillTint="7F"/>
      </w:tcPr>
    </w:tblStylePr>
  </w:style>
  <w:style w:type="table" w:styleId="MediumGrid3-Accent2">
    <w:name w:val="Medium Grid 3 Accent 2"/>
    <w:basedOn w:val="TableNormal"/>
    <w:uiPriority w:val="69"/>
    <w:semiHidden/>
    <w:unhideWhenUsed/>
    <w:rsid w:val="009E6ED7"/>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FFAF"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4BD00"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4BD00"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4BD00"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4BD00"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EFF5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EFF5F" w:themeFill="accent2" w:themeFillTint="7F"/>
      </w:tcPr>
    </w:tblStylePr>
  </w:style>
  <w:style w:type="table" w:styleId="MediumGrid3-Accent3">
    <w:name w:val="Medium Grid 3 Accent 3"/>
    <w:basedOn w:val="TableNormal"/>
    <w:uiPriority w:val="69"/>
    <w:semiHidden/>
    <w:unhideWhenUsed/>
    <w:rsid w:val="009E6ED7"/>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CE2C7"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68B1F"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68B1F"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68B1F"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68B1F"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AC58F"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AC58F" w:themeFill="accent3" w:themeFillTint="7F"/>
      </w:tcPr>
    </w:tblStylePr>
  </w:style>
  <w:style w:type="table" w:styleId="MediumGrid3-Accent4">
    <w:name w:val="Medium Grid 3 Accent 4"/>
    <w:basedOn w:val="TableNormal"/>
    <w:uiPriority w:val="69"/>
    <w:semiHidden/>
    <w:unhideWhenUsed/>
    <w:rsid w:val="009E6ED7"/>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FA8ED"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E007E"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E007E"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E007E"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E007E"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F4FDB"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F4FDB" w:themeFill="accent4" w:themeFillTint="7F"/>
      </w:tcPr>
    </w:tblStylePr>
  </w:style>
  <w:style w:type="table" w:styleId="MediumGrid3-Accent5">
    <w:name w:val="Medium Grid 3 Accent 5"/>
    <w:basedOn w:val="TableNormal"/>
    <w:uiPriority w:val="69"/>
    <w:semiHidden/>
    <w:unhideWhenUsed/>
    <w:rsid w:val="009E6ED7"/>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FF8C4"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FE512"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FE512"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FE512"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FE512"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FF288"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FF288" w:themeFill="accent5" w:themeFillTint="7F"/>
      </w:tcPr>
    </w:tblStylePr>
  </w:style>
  <w:style w:type="table" w:styleId="MediumGrid3-Accent6">
    <w:name w:val="Medium Grid 3 Accent 6"/>
    <w:basedOn w:val="TableNormal"/>
    <w:uiPriority w:val="69"/>
    <w:semiHidden/>
    <w:unhideWhenUsed/>
    <w:rsid w:val="009E6ED7"/>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2E0DD"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C8279"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C8279"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C8279"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C8279"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5C0BC"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5C0BC" w:themeFill="accent6" w:themeFillTint="7F"/>
      </w:tcPr>
    </w:tblStylePr>
  </w:style>
  <w:style w:type="table" w:styleId="MediumList1">
    <w:name w:val="Medium List 1"/>
    <w:basedOn w:val="TableNormal"/>
    <w:uiPriority w:val="65"/>
    <w:semiHidden/>
    <w:unhideWhenUsed/>
    <w:rsid w:val="009E6ED7"/>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000000"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9E6ED7"/>
    <w:rPr>
      <w:color w:val="000000" w:themeColor="text1"/>
    </w:rPr>
    <w:tblPr>
      <w:tblStyleRowBandSize w:val="1"/>
      <w:tblStyleColBandSize w:val="1"/>
      <w:tblBorders>
        <w:top w:val="single" w:sz="8" w:space="0" w:color="00B5E2" w:themeColor="accent1"/>
        <w:bottom w:val="single" w:sz="8" w:space="0" w:color="00B5E2" w:themeColor="accent1"/>
      </w:tblBorders>
    </w:tblPr>
    <w:tblStylePr w:type="firstRow">
      <w:rPr>
        <w:rFonts w:asciiTheme="majorHAnsi" w:eastAsiaTheme="majorEastAsia" w:hAnsiTheme="majorHAnsi" w:cstheme="majorBidi"/>
      </w:rPr>
      <w:tblPr/>
      <w:tcPr>
        <w:tcBorders>
          <w:top w:val="nil"/>
          <w:bottom w:val="single" w:sz="8" w:space="0" w:color="00B5E2" w:themeColor="accent1"/>
        </w:tcBorders>
      </w:tcPr>
    </w:tblStylePr>
    <w:tblStylePr w:type="lastRow">
      <w:rPr>
        <w:b/>
        <w:bCs/>
        <w:color w:val="000000" w:themeColor="text2"/>
      </w:rPr>
      <w:tblPr/>
      <w:tcPr>
        <w:tcBorders>
          <w:top w:val="single" w:sz="8" w:space="0" w:color="00B5E2" w:themeColor="accent1"/>
          <w:bottom w:val="single" w:sz="8" w:space="0" w:color="00B5E2" w:themeColor="accent1"/>
        </w:tcBorders>
      </w:tcPr>
    </w:tblStylePr>
    <w:tblStylePr w:type="firstCol">
      <w:rPr>
        <w:b/>
        <w:bCs/>
      </w:rPr>
    </w:tblStylePr>
    <w:tblStylePr w:type="lastCol">
      <w:rPr>
        <w:b/>
        <w:bCs/>
      </w:rPr>
      <w:tblPr/>
      <w:tcPr>
        <w:tcBorders>
          <w:top w:val="single" w:sz="8" w:space="0" w:color="00B5E2" w:themeColor="accent1"/>
          <w:bottom w:val="single" w:sz="8" w:space="0" w:color="00B5E2" w:themeColor="accent1"/>
        </w:tcBorders>
      </w:tcPr>
    </w:tblStylePr>
    <w:tblStylePr w:type="band1Vert">
      <w:tblPr/>
      <w:tcPr>
        <w:shd w:val="clear" w:color="auto" w:fill="B8F0FF" w:themeFill="accent1" w:themeFillTint="3F"/>
      </w:tcPr>
    </w:tblStylePr>
    <w:tblStylePr w:type="band1Horz">
      <w:tblPr/>
      <w:tcPr>
        <w:shd w:val="clear" w:color="auto" w:fill="B8F0FF" w:themeFill="accent1" w:themeFillTint="3F"/>
      </w:tcPr>
    </w:tblStylePr>
  </w:style>
  <w:style w:type="table" w:styleId="MediumList1-Accent2">
    <w:name w:val="Medium List 1 Accent 2"/>
    <w:basedOn w:val="TableNormal"/>
    <w:uiPriority w:val="65"/>
    <w:semiHidden/>
    <w:unhideWhenUsed/>
    <w:rsid w:val="009E6ED7"/>
    <w:rPr>
      <w:color w:val="000000" w:themeColor="text1"/>
    </w:rPr>
    <w:tblPr>
      <w:tblStyleRowBandSize w:val="1"/>
      <w:tblStyleColBandSize w:val="1"/>
      <w:tblBorders>
        <w:top w:val="single" w:sz="8" w:space="0" w:color="84BD00" w:themeColor="accent2"/>
        <w:bottom w:val="single" w:sz="8" w:space="0" w:color="84BD00" w:themeColor="accent2"/>
      </w:tblBorders>
    </w:tblPr>
    <w:tblStylePr w:type="firstRow">
      <w:rPr>
        <w:rFonts w:asciiTheme="majorHAnsi" w:eastAsiaTheme="majorEastAsia" w:hAnsiTheme="majorHAnsi" w:cstheme="majorBidi"/>
      </w:rPr>
      <w:tblPr/>
      <w:tcPr>
        <w:tcBorders>
          <w:top w:val="nil"/>
          <w:bottom w:val="single" w:sz="8" w:space="0" w:color="84BD00" w:themeColor="accent2"/>
        </w:tcBorders>
      </w:tcPr>
    </w:tblStylePr>
    <w:tblStylePr w:type="lastRow">
      <w:rPr>
        <w:b/>
        <w:bCs/>
        <w:color w:val="000000" w:themeColor="text2"/>
      </w:rPr>
      <w:tblPr/>
      <w:tcPr>
        <w:tcBorders>
          <w:top w:val="single" w:sz="8" w:space="0" w:color="84BD00" w:themeColor="accent2"/>
          <w:bottom w:val="single" w:sz="8" w:space="0" w:color="84BD00" w:themeColor="accent2"/>
        </w:tcBorders>
      </w:tcPr>
    </w:tblStylePr>
    <w:tblStylePr w:type="firstCol">
      <w:rPr>
        <w:b/>
        <w:bCs/>
      </w:rPr>
    </w:tblStylePr>
    <w:tblStylePr w:type="lastCol">
      <w:rPr>
        <w:b/>
        <w:bCs/>
      </w:rPr>
      <w:tblPr/>
      <w:tcPr>
        <w:tcBorders>
          <w:top w:val="single" w:sz="8" w:space="0" w:color="84BD00" w:themeColor="accent2"/>
          <w:bottom w:val="single" w:sz="8" w:space="0" w:color="84BD00" w:themeColor="accent2"/>
        </w:tcBorders>
      </w:tcPr>
    </w:tblStylePr>
    <w:tblStylePr w:type="band1Vert">
      <w:tblPr/>
      <w:tcPr>
        <w:shd w:val="clear" w:color="auto" w:fill="E7FFAF" w:themeFill="accent2" w:themeFillTint="3F"/>
      </w:tcPr>
    </w:tblStylePr>
    <w:tblStylePr w:type="band1Horz">
      <w:tblPr/>
      <w:tcPr>
        <w:shd w:val="clear" w:color="auto" w:fill="E7FFAF" w:themeFill="accent2" w:themeFillTint="3F"/>
      </w:tcPr>
    </w:tblStylePr>
  </w:style>
  <w:style w:type="table" w:styleId="MediumList1-Accent3">
    <w:name w:val="Medium List 1 Accent 3"/>
    <w:basedOn w:val="TableNormal"/>
    <w:uiPriority w:val="65"/>
    <w:semiHidden/>
    <w:unhideWhenUsed/>
    <w:rsid w:val="009E6ED7"/>
    <w:rPr>
      <w:color w:val="000000" w:themeColor="text1"/>
    </w:rPr>
    <w:tblPr>
      <w:tblStyleRowBandSize w:val="1"/>
      <w:tblStyleColBandSize w:val="1"/>
      <w:tblBorders>
        <w:top w:val="single" w:sz="8" w:space="0" w:color="F68B1F" w:themeColor="accent3"/>
        <w:bottom w:val="single" w:sz="8" w:space="0" w:color="F68B1F" w:themeColor="accent3"/>
      </w:tblBorders>
    </w:tblPr>
    <w:tblStylePr w:type="firstRow">
      <w:rPr>
        <w:rFonts w:asciiTheme="majorHAnsi" w:eastAsiaTheme="majorEastAsia" w:hAnsiTheme="majorHAnsi" w:cstheme="majorBidi"/>
      </w:rPr>
      <w:tblPr/>
      <w:tcPr>
        <w:tcBorders>
          <w:top w:val="nil"/>
          <w:bottom w:val="single" w:sz="8" w:space="0" w:color="F68B1F" w:themeColor="accent3"/>
        </w:tcBorders>
      </w:tcPr>
    </w:tblStylePr>
    <w:tblStylePr w:type="lastRow">
      <w:rPr>
        <w:b/>
        <w:bCs/>
        <w:color w:val="000000" w:themeColor="text2"/>
      </w:rPr>
      <w:tblPr/>
      <w:tcPr>
        <w:tcBorders>
          <w:top w:val="single" w:sz="8" w:space="0" w:color="F68B1F" w:themeColor="accent3"/>
          <w:bottom w:val="single" w:sz="8" w:space="0" w:color="F68B1F" w:themeColor="accent3"/>
        </w:tcBorders>
      </w:tcPr>
    </w:tblStylePr>
    <w:tblStylePr w:type="firstCol">
      <w:rPr>
        <w:b/>
        <w:bCs/>
      </w:rPr>
    </w:tblStylePr>
    <w:tblStylePr w:type="lastCol">
      <w:rPr>
        <w:b/>
        <w:bCs/>
      </w:rPr>
      <w:tblPr/>
      <w:tcPr>
        <w:tcBorders>
          <w:top w:val="single" w:sz="8" w:space="0" w:color="F68B1F" w:themeColor="accent3"/>
          <w:bottom w:val="single" w:sz="8" w:space="0" w:color="F68B1F" w:themeColor="accent3"/>
        </w:tcBorders>
      </w:tcPr>
    </w:tblStylePr>
    <w:tblStylePr w:type="band1Vert">
      <w:tblPr/>
      <w:tcPr>
        <w:shd w:val="clear" w:color="auto" w:fill="FCE2C7" w:themeFill="accent3" w:themeFillTint="3F"/>
      </w:tcPr>
    </w:tblStylePr>
    <w:tblStylePr w:type="band1Horz">
      <w:tblPr/>
      <w:tcPr>
        <w:shd w:val="clear" w:color="auto" w:fill="FCE2C7" w:themeFill="accent3" w:themeFillTint="3F"/>
      </w:tcPr>
    </w:tblStylePr>
  </w:style>
  <w:style w:type="table" w:styleId="MediumList1-Accent4">
    <w:name w:val="Medium List 1 Accent 4"/>
    <w:basedOn w:val="TableNormal"/>
    <w:uiPriority w:val="65"/>
    <w:semiHidden/>
    <w:unhideWhenUsed/>
    <w:rsid w:val="009E6ED7"/>
    <w:rPr>
      <w:color w:val="000000" w:themeColor="text1"/>
    </w:rPr>
    <w:tblPr>
      <w:tblStyleRowBandSize w:val="1"/>
      <w:tblStyleColBandSize w:val="1"/>
      <w:tblBorders>
        <w:top w:val="single" w:sz="8" w:space="0" w:color="9E007E" w:themeColor="accent4"/>
        <w:bottom w:val="single" w:sz="8" w:space="0" w:color="9E007E" w:themeColor="accent4"/>
      </w:tblBorders>
    </w:tblPr>
    <w:tblStylePr w:type="firstRow">
      <w:rPr>
        <w:rFonts w:asciiTheme="majorHAnsi" w:eastAsiaTheme="majorEastAsia" w:hAnsiTheme="majorHAnsi" w:cstheme="majorBidi"/>
      </w:rPr>
      <w:tblPr/>
      <w:tcPr>
        <w:tcBorders>
          <w:top w:val="nil"/>
          <w:bottom w:val="single" w:sz="8" w:space="0" w:color="9E007E" w:themeColor="accent4"/>
        </w:tcBorders>
      </w:tcPr>
    </w:tblStylePr>
    <w:tblStylePr w:type="lastRow">
      <w:rPr>
        <w:b/>
        <w:bCs/>
        <w:color w:val="000000" w:themeColor="text2"/>
      </w:rPr>
      <w:tblPr/>
      <w:tcPr>
        <w:tcBorders>
          <w:top w:val="single" w:sz="8" w:space="0" w:color="9E007E" w:themeColor="accent4"/>
          <w:bottom w:val="single" w:sz="8" w:space="0" w:color="9E007E" w:themeColor="accent4"/>
        </w:tcBorders>
      </w:tcPr>
    </w:tblStylePr>
    <w:tblStylePr w:type="firstCol">
      <w:rPr>
        <w:b/>
        <w:bCs/>
      </w:rPr>
    </w:tblStylePr>
    <w:tblStylePr w:type="lastCol">
      <w:rPr>
        <w:b/>
        <w:bCs/>
      </w:rPr>
      <w:tblPr/>
      <w:tcPr>
        <w:tcBorders>
          <w:top w:val="single" w:sz="8" w:space="0" w:color="9E007E" w:themeColor="accent4"/>
          <w:bottom w:val="single" w:sz="8" w:space="0" w:color="9E007E" w:themeColor="accent4"/>
        </w:tcBorders>
      </w:tcPr>
    </w:tblStylePr>
    <w:tblStylePr w:type="band1Vert">
      <w:tblPr/>
      <w:tcPr>
        <w:shd w:val="clear" w:color="auto" w:fill="FFA8ED" w:themeFill="accent4" w:themeFillTint="3F"/>
      </w:tcPr>
    </w:tblStylePr>
    <w:tblStylePr w:type="band1Horz">
      <w:tblPr/>
      <w:tcPr>
        <w:shd w:val="clear" w:color="auto" w:fill="FFA8ED" w:themeFill="accent4" w:themeFillTint="3F"/>
      </w:tcPr>
    </w:tblStylePr>
  </w:style>
  <w:style w:type="table" w:styleId="MediumList1-Accent5">
    <w:name w:val="Medium List 1 Accent 5"/>
    <w:basedOn w:val="TableNormal"/>
    <w:uiPriority w:val="65"/>
    <w:semiHidden/>
    <w:unhideWhenUsed/>
    <w:rsid w:val="009E6ED7"/>
    <w:rPr>
      <w:color w:val="000000" w:themeColor="text1"/>
    </w:rPr>
    <w:tblPr>
      <w:tblStyleRowBandSize w:val="1"/>
      <w:tblStyleColBandSize w:val="1"/>
      <w:tblBorders>
        <w:top w:val="single" w:sz="8" w:space="0" w:color="FFE512" w:themeColor="accent5"/>
        <w:bottom w:val="single" w:sz="8" w:space="0" w:color="FFE512" w:themeColor="accent5"/>
      </w:tblBorders>
    </w:tblPr>
    <w:tblStylePr w:type="firstRow">
      <w:rPr>
        <w:rFonts w:asciiTheme="majorHAnsi" w:eastAsiaTheme="majorEastAsia" w:hAnsiTheme="majorHAnsi" w:cstheme="majorBidi"/>
      </w:rPr>
      <w:tblPr/>
      <w:tcPr>
        <w:tcBorders>
          <w:top w:val="nil"/>
          <w:bottom w:val="single" w:sz="8" w:space="0" w:color="FFE512" w:themeColor="accent5"/>
        </w:tcBorders>
      </w:tcPr>
    </w:tblStylePr>
    <w:tblStylePr w:type="lastRow">
      <w:rPr>
        <w:b/>
        <w:bCs/>
        <w:color w:val="000000" w:themeColor="text2"/>
      </w:rPr>
      <w:tblPr/>
      <w:tcPr>
        <w:tcBorders>
          <w:top w:val="single" w:sz="8" w:space="0" w:color="FFE512" w:themeColor="accent5"/>
          <w:bottom w:val="single" w:sz="8" w:space="0" w:color="FFE512" w:themeColor="accent5"/>
        </w:tcBorders>
      </w:tcPr>
    </w:tblStylePr>
    <w:tblStylePr w:type="firstCol">
      <w:rPr>
        <w:b/>
        <w:bCs/>
      </w:rPr>
    </w:tblStylePr>
    <w:tblStylePr w:type="lastCol">
      <w:rPr>
        <w:b/>
        <w:bCs/>
      </w:rPr>
      <w:tblPr/>
      <w:tcPr>
        <w:tcBorders>
          <w:top w:val="single" w:sz="8" w:space="0" w:color="FFE512" w:themeColor="accent5"/>
          <w:bottom w:val="single" w:sz="8" w:space="0" w:color="FFE512" w:themeColor="accent5"/>
        </w:tcBorders>
      </w:tcPr>
    </w:tblStylePr>
    <w:tblStylePr w:type="band1Vert">
      <w:tblPr/>
      <w:tcPr>
        <w:shd w:val="clear" w:color="auto" w:fill="FFF8C4" w:themeFill="accent5" w:themeFillTint="3F"/>
      </w:tcPr>
    </w:tblStylePr>
    <w:tblStylePr w:type="band1Horz">
      <w:tblPr/>
      <w:tcPr>
        <w:shd w:val="clear" w:color="auto" w:fill="FFF8C4" w:themeFill="accent5" w:themeFillTint="3F"/>
      </w:tcPr>
    </w:tblStylePr>
  </w:style>
  <w:style w:type="table" w:styleId="MediumList1-Accent6">
    <w:name w:val="Medium List 1 Accent 6"/>
    <w:basedOn w:val="TableNormal"/>
    <w:uiPriority w:val="65"/>
    <w:semiHidden/>
    <w:unhideWhenUsed/>
    <w:rsid w:val="009E6ED7"/>
    <w:rPr>
      <w:color w:val="000000" w:themeColor="text1"/>
    </w:rPr>
    <w:tblPr>
      <w:tblStyleRowBandSize w:val="1"/>
      <w:tblStyleColBandSize w:val="1"/>
      <w:tblBorders>
        <w:top w:val="single" w:sz="8" w:space="0" w:color="8C8279" w:themeColor="accent6"/>
        <w:bottom w:val="single" w:sz="8" w:space="0" w:color="8C8279" w:themeColor="accent6"/>
      </w:tblBorders>
    </w:tblPr>
    <w:tblStylePr w:type="firstRow">
      <w:rPr>
        <w:rFonts w:asciiTheme="majorHAnsi" w:eastAsiaTheme="majorEastAsia" w:hAnsiTheme="majorHAnsi" w:cstheme="majorBidi"/>
      </w:rPr>
      <w:tblPr/>
      <w:tcPr>
        <w:tcBorders>
          <w:top w:val="nil"/>
          <w:bottom w:val="single" w:sz="8" w:space="0" w:color="8C8279" w:themeColor="accent6"/>
        </w:tcBorders>
      </w:tcPr>
    </w:tblStylePr>
    <w:tblStylePr w:type="lastRow">
      <w:rPr>
        <w:b/>
        <w:bCs/>
        <w:color w:val="000000" w:themeColor="text2"/>
      </w:rPr>
      <w:tblPr/>
      <w:tcPr>
        <w:tcBorders>
          <w:top w:val="single" w:sz="8" w:space="0" w:color="8C8279" w:themeColor="accent6"/>
          <w:bottom w:val="single" w:sz="8" w:space="0" w:color="8C8279" w:themeColor="accent6"/>
        </w:tcBorders>
      </w:tcPr>
    </w:tblStylePr>
    <w:tblStylePr w:type="firstCol">
      <w:rPr>
        <w:b/>
        <w:bCs/>
      </w:rPr>
    </w:tblStylePr>
    <w:tblStylePr w:type="lastCol">
      <w:rPr>
        <w:b/>
        <w:bCs/>
      </w:rPr>
      <w:tblPr/>
      <w:tcPr>
        <w:tcBorders>
          <w:top w:val="single" w:sz="8" w:space="0" w:color="8C8279" w:themeColor="accent6"/>
          <w:bottom w:val="single" w:sz="8" w:space="0" w:color="8C8279" w:themeColor="accent6"/>
        </w:tcBorders>
      </w:tcPr>
    </w:tblStylePr>
    <w:tblStylePr w:type="band1Vert">
      <w:tblPr/>
      <w:tcPr>
        <w:shd w:val="clear" w:color="auto" w:fill="E2E0DD" w:themeFill="accent6" w:themeFillTint="3F"/>
      </w:tcPr>
    </w:tblStylePr>
    <w:tblStylePr w:type="band1Horz">
      <w:tblPr/>
      <w:tcPr>
        <w:shd w:val="clear" w:color="auto" w:fill="E2E0DD" w:themeFill="accent6" w:themeFillTint="3F"/>
      </w:tcPr>
    </w:tblStylePr>
  </w:style>
  <w:style w:type="table" w:styleId="MediumList2">
    <w:name w:val="Medium List 2"/>
    <w:basedOn w:val="TableNormal"/>
    <w:uiPriority w:val="66"/>
    <w:semiHidden/>
    <w:unhideWhenUsed/>
    <w:rsid w:val="009E6ED7"/>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9E6ED7"/>
    <w:rPr>
      <w:rFonts w:asciiTheme="majorHAnsi" w:eastAsiaTheme="majorEastAsia" w:hAnsiTheme="majorHAnsi" w:cstheme="majorBidi"/>
      <w:color w:val="000000" w:themeColor="text1"/>
    </w:rPr>
    <w:tblPr>
      <w:tblStyleRowBandSize w:val="1"/>
      <w:tblStyleColBandSize w:val="1"/>
      <w:tblBorders>
        <w:top w:val="single" w:sz="8" w:space="0" w:color="00B5E2" w:themeColor="accent1"/>
        <w:left w:val="single" w:sz="8" w:space="0" w:color="00B5E2" w:themeColor="accent1"/>
        <w:bottom w:val="single" w:sz="8" w:space="0" w:color="00B5E2" w:themeColor="accent1"/>
        <w:right w:val="single" w:sz="8" w:space="0" w:color="00B5E2" w:themeColor="accent1"/>
      </w:tblBorders>
    </w:tblPr>
    <w:tblStylePr w:type="firstRow">
      <w:rPr>
        <w:sz w:val="24"/>
        <w:szCs w:val="24"/>
      </w:rPr>
      <w:tblPr/>
      <w:tcPr>
        <w:tcBorders>
          <w:top w:val="nil"/>
          <w:left w:val="nil"/>
          <w:bottom w:val="single" w:sz="24" w:space="0" w:color="00B5E2" w:themeColor="accent1"/>
          <w:right w:val="nil"/>
          <w:insideH w:val="nil"/>
          <w:insideV w:val="nil"/>
        </w:tcBorders>
        <w:shd w:val="clear" w:color="auto" w:fill="FFFFFF" w:themeFill="background1"/>
      </w:tcPr>
    </w:tblStylePr>
    <w:tblStylePr w:type="lastRow">
      <w:tblPr/>
      <w:tcPr>
        <w:tcBorders>
          <w:top w:val="single" w:sz="8" w:space="0" w:color="00B5E2"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5E2" w:themeColor="accent1"/>
          <w:insideH w:val="nil"/>
          <w:insideV w:val="nil"/>
        </w:tcBorders>
        <w:shd w:val="clear" w:color="auto" w:fill="FFFFFF" w:themeFill="background1"/>
      </w:tcPr>
    </w:tblStylePr>
    <w:tblStylePr w:type="lastCol">
      <w:tblPr/>
      <w:tcPr>
        <w:tcBorders>
          <w:top w:val="nil"/>
          <w:left w:val="single" w:sz="8" w:space="0" w:color="00B5E2"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8F0FF" w:themeFill="accent1" w:themeFillTint="3F"/>
      </w:tcPr>
    </w:tblStylePr>
    <w:tblStylePr w:type="band1Horz">
      <w:tblPr/>
      <w:tcPr>
        <w:tcBorders>
          <w:top w:val="nil"/>
          <w:bottom w:val="nil"/>
          <w:insideH w:val="nil"/>
          <w:insideV w:val="nil"/>
        </w:tcBorders>
        <w:shd w:val="clear" w:color="auto" w:fill="B8F0FF"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9E6ED7"/>
    <w:rPr>
      <w:rFonts w:asciiTheme="majorHAnsi" w:eastAsiaTheme="majorEastAsia" w:hAnsiTheme="majorHAnsi" w:cstheme="majorBidi"/>
      <w:color w:val="000000" w:themeColor="text1"/>
    </w:rPr>
    <w:tblPr>
      <w:tblStyleRowBandSize w:val="1"/>
      <w:tblStyleColBandSize w:val="1"/>
      <w:tblBorders>
        <w:top w:val="single" w:sz="8" w:space="0" w:color="84BD00" w:themeColor="accent2"/>
        <w:left w:val="single" w:sz="8" w:space="0" w:color="84BD00" w:themeColor="accent2"/>
        <w:bottom w:val="single" w:sz="8" w:space="0" w:color="84BD00" w:themeColor="accent2"/>
        <w:right w:val="single" w:sz="8" w:space="0" w:color="84BD00" w:themeColor="accent2"/>
      </w:tblBorders>
    </w:tblPr>
    <w:tblStylePr w:type="firstRow">
      <w:rPr>
        <w:sz w:val="24"/>
        <w:szCs w:val="24"/>
      </w:rPr>
      <w:tblPr/>
      <w:tcPr>
        <w:tcBorders>
          <w:top w:val="nil"/>
          <w:left w:val="nil"/>
          <w:bottom w:val="single" w:sz="24" w:space="0" w:color="84BD00" w:themeColor="accent2"/>
          <w:right w:val="nil"/>
          <w:insideH w:val="nil"/>
          <w:insideV w:val="nil"/>
        </w:tcBorders>
        <w:shd w:val="clear" w:color="auto" w:fill="FFFFFF" w:themeFill="background1"/>
      </w:tcPr>
    </w:tblStylePr>
    <w:tblStylePr w:type="lastRow">
      <w:tblPr/>
      <w:tcPr>
        <w:tcBorders>
          <w:top w:val="single" w:sz="8" w:space="0" w:color="84BD00"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4BD00" w:themeColor="accent2"/>
          <w:insideH w:val="nil"/>
          <w:insideV w:val="nil"/>
        </w:tcBorders>
        <w:shd w:val="clear" w:color="auto" w:fill="FFFFFF" w:themeFill="background1"/>
      </w:tcPr>
    </w:tblStylePr>
    <w:tblStylePr w:type="lastCol">
      <w:tblPr/>
      <w:tcPr>
        <w:tcBorders>
          <w:top w:val="nil"/>
          <w:left w:val="single" w:sz="8" w:space="0" w:color="84BD00"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FFAF" w:themeFill="accent2" w:themeFillTint="3F"/>
      </w:tcPr>
    </w:tblStylePr>
    <w:tblStylePr w:type="band1Horz">
      <w:tblPr/>
      <w:tcPr>
        <w:tcBorders>
          <w:top w:val="nil"/>
          <w:bottom w:val="nil"/>
          <w:insideH w:val="nil"/>
          <w:insideV w:val="nil"/>
        </w:tcBorders>
        <w:shd w:val="clear" w:color="auto" w:fill="E7FFAF"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9E6ED7"/>
    <w:rPr>
      <w:rFonts w:asciiTheme="majorHAnsi" w:eastAsiaTheme="majorEastAsia" w:hAnsiTheme="majorHAnsi" w:cstheme="majorBidi"/>
      <w:color w:val="000000" w:themeColor="text1"/>
    </w:rPr>
    <w:tblPr>
      <w:tblStyleRowBandSize w:val="1"/>
      <w:tblStyleColBandSize w:val="1"/>
      <w:tblBorders>
        <w:top w:val="single" w:sz="8" w:space="0" w:color="F68B1F" w:themeColor="accent3"/>
        <w:left w:val="single" w:sz="8" w:space="0" w:color="F68B1F" w:themeColor="accent3"/>
        <w:bottom w:val="single" w:sz="8" w:space="0" w:color="F68B1F" w:themeColor="accent3"/>
        <w:right w:val="single" w:sz="8" w:space="0" w:color="F68B1F" w:themeColor="accent3"/>
      </w:tblBorders>
    </w:tblPr>
    <w:tblStylePr w:type="firstRow">
      <w:rPr>
        <w:sz w:val="24"/>
        <w:szCs w:val="24"/>
      </w:rPr>
      <w:tblPr/>
      <w:tcPr>
        <w:tcBorders>
          <w:top w:val="nil"/>
          <w:left w:val="nil"/>
          <w:bottom w:val="single" w:sz="24" w:space="0" w:color="F68B1F" w:themeColor="accent3"/>
          <w:right w:val="nil"/>
          <w:insideH w:val="nil"/>
          <w:insideV w:val="nil"/>
        </w:tcBorders>
        <w:shd w:val="clear" w:color="auto" w:fill="FFFFFF" w:themeFill="background1"/>
      </w:tcPr>
    </w:tblStylePr>
    <w:tblStylePr w:type="lastRow">
      <w:tblPr/>
      <w:tcPr>
        <w:tcBorders>
          <w:top w:val="single" w:sz="8" w:space="0" w:color="F68B1F"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68B1F" w:themeColor="accent3"/>
          <w:insideH w:val="nil"/>
          <w:insideV w:val="nil"/>
        </w:tcBorders>
        <w:shd w:val="clear" w:color="auto" w:fill="FFFFFF" w:themeFill="background1"/>
      </w:tcPr>
    </w:tblStylePr>
    <w:tblStylePr w:type="lastCol">
      <w:tblPr/>
      <w:tcPr>
        <w:tcBorders>
          <w:top w:val="nil"/>
          <w:left w:val="single" w:sz="8" w:space="0" w:color="F68B1F"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CE2C7" w:themeFill="accent3" w:themeFillTint="3F"/>
      </w:tcPr>
    </w:tblStylePr>
    <w:tblStylePr w:type="band1Horz">
      <w:tblPr/>
      <w:tcPr>
        <w:tcBorders>
          <w:top w:val="nil"/>
          <w:bottom w:val="nil"/>
          <w:insideH w:val="nil"/>
          <w:insideV w:val="nil"/>
        </w:tcBorders>
        <w:shd w:val="clear" w:color="auto" w:fill="FCE2C7"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9E6ED7"/>
    <w:rPr>
      <w:rFonts w:asciiTheme="majorHAnsi" w:eastAsiaTheme="majorEastAsia" w:hAnsiTheme="majorHAnsi" w:cstheme="majorBidi"/>
      <w:color w:val="000000" w:themeColor="text1"/>
    </w:rPr>
    <w:tblPr>
      <w:tblStyleRowBandSize w:val="1"/>
      <w:tblStyleColBandSize w:val="1"/>
      <w:tblBorders>
        <w:top w:val="single" w:sz="8" w:space="0" w:color="9E007E" w:themeColor="accent4"/>
        <w:left w:val="single" w:sz="8" w:space="0" w:color="9E007E" w:themeColor="accent4"/>
        <w:bottom w:val="single" w:sz="8" w:space="0" w:color="9E007E" w:themeColor="accent4"/>
        <w:right w:val="single" w:sz="8" w:space="0" w:color="9E007E" w:themeColor="accent4"/>
      </w:tblBorders>
    </w:tblPr>
    <w:tblStylePr w:type="firstRow">
      <w:rPr>
        <w:sz w:val="24"/>
        <w:szCs w:val="24"/>
      </w:rPr>
      <w:tblPr/>
      <w:tcPr>
        <w:tcBorders>
          <w:top w:val="nil"/>
          <w:left w:val="nil"/>
          <w:bottom w:val="single" w:sz="24" w:space="0" w:color="9E007E" w:themeColor="accent4"/>
          <w:right w:val="nil"/>
          <w:insideH w:val="nil"/>
          <w:insideV w:val="nil"/>
        </w:tcBorders>
        <w:shd w:val="clear" w:color="auto" w:fill="FFFFFF" w:themeFill="background1"/>
      </w:tcPr>
    </w:tblStylePr>
    <w:tblStylePr w:type="lastRow">
      <w:tblPr/>
      <w:tcPr>
        <w:tcBorders>
          <w:top w:val="single" w:sz="8" w:space="0" w:color="9E007E"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E007E" w:themeColor="accent4"/>
          <w:insideH w:val="nil"/>
          <w:insideV w:val="nil"/>
        </w:tcBorders>
        <w:shd w:val="clear" w:color="auto" w:fill="FFFFFF" w:themeFill="background1"/>
      </w:tcPr>
    </w:tblStylePr>
    <w:tblStylePr w:type="lastCol">
      <w:tblPr/>
      <w:tcPr>
        <w:tcBorders>
          <w:top w:val="nil"/>
          <w:left w:val="single" w:sz="8" w:space="0" w:color="9E007E"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FA8ED" w:themeFill="accent4" w:themeFillTint="3F"/>
      </w:tcPr>
    </w:tblStylePr>
    <w:tblStylePr w:type="band1Horz">
      <w:tblPr/>
      <w:tcPr>
        <w:tcBorders>
          <w:top w:val="nil"/>
          <w:bottom w:val="nil"/>
          <w:insideH w:val="nil"/>
          <w:insideV w:val="nil"/>
        </w:tcBorders>
        <w:shd w:val="clear" w:color="auto" w:fill="FFA8ED"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9E6ED7"/>
    <w:rPr>
      <w:rFonts w:asciiTheme="majorHAnsi" w:eastAsiaTheme="majorEastAsia" w:hAnsiTheme="majorHAnsi" w:cstheme="majorBidi"/>
      <w:color w:val="000000" w:themeColor="text1"/>
    </w:rPr>
    <w:tblPr>
      <w:tblStyleRowBandSize w:val="1"/>
      <w:tblStyleColBandSize w:val="1"/>
      <w:tblBorders>
        <w:top w:val="single" w:sz="8" w:space="0" w:color="FFE512" w:themeColor="accent5"/>
        <w:left w:val="single" w:sz="8" w:space="0" w:color="FFE512" w:themeColor="accent5"/>
        <w:bottom w:val="single" w:sz="8" w:space="0" w:color="FFE512" w:themeColor="accent5"/>
        <w:right w:val="single" w:sz="8" w:space="0" w:color="FFE512" w:themeColor="accent5"/>
      </w:tblBorders>
    </w:tblPr>
    <w:tblStylePr w:type="firstRow">
      <w:rPr>
        <w:sz w:val="24"/>
        <w:szCs w:val="24"/>
      </w:rPr>
      <w:tblPr/>
      <w:tcPr>
        <w:tcBorders>
          <w:top w:val="nil"/>
          <w:left w:val="nil"/>
          <w:bottom w:val="single" w:sz="24" w:space="0" w:color="FFE512" w:themeColor="accent5"/>
          <w:right w:val="nil"/>
          <w:insideH w:val="nil"/>
          <w:insideV w:val="nil"/>
        </w:tcBorders>
        <w:shd w:val="clear" w:color="auto" w:fill="FFFFFF" w:themeFill="background1"/>
      </w:tcPr>
    </w:tblStylePr>
    <w:tblStylePr w:type="lastRow">
      <w:tblPr/>
      <w:tcPr>
        <w:tcBorders>
          <w:top w:val="single" w:sz="8" w:space="0" w:color="FFE512"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FE512" w:themeColor="accent5"/>
          <w:insideH w:val="nil"/>
          <w:insideV w:val="nil"/>
        </w:tcBorders>
        <w:shd w:val="clear" w:color="auto" w:fill="FFFFFF" w:themeFill="background1"/>
      </w:tcPr>
    </w:tblStylePr>
    <w:tblStylePr w:type="lastCol">
      <w:tblPr/>
      <w:tcPr>
        <w:tcBorders>
          <w:top w:val="nil"/>
          <w:left w:val="single" w:sz="8" w:space="0" w:color="FFE512"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FF8C4" w:themeFill="accent5" w:themeFillTint="3F"/>
      </w:tcPr>
    </w:tblStylePr>
    <w:tblStylePr w:type="band1Horz">
      <w:tblPr/>
      <w:tcPr>
        <w:tcBorders>
          <w:top w:val="nil"/>
          <w:bottom w:val="nil"/>
          <w:insideH w:val="nil"/>
          <w:insideV w:val="nil"/>
        </w:tcBorders>
        <w:shd w:val="clear" w:color="auto" w:fill="FFF8C4"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9E6ED7"/>
    <w:rPr>
      <w:rFonts w:asciiTheme="majorHAnsi" w:eastAsiaTheme="majorEastAsia" w:hAnsiTheme="majorHAnsi" w:cstheme="majorBidi"/>
      <w:color w:val="000000" w:themeColor="text1"/>
    </w:rPr>
    <w:tblPr>
      <w:tblStyleRowBandSize w:val="1"/>
      <w:tblStyleColBandSize w:val="1"/>
      <w:tblBorders>
        <w:top w:val="single" w:sz="8" w:space="0" w:color="8C8279" w:themeColor="accent6"/>
        <w:left w:val="single" w:sz="8" w:space="0" w:color="8C8279" w:themeColor="accent6"/>
        <w:bottom w:val="single" w:sz="8" w:space="0" w:color="8C8279" w:themeColor="accent6"/>
        <w:right w:val="single" w:sz="8" w:space="0" w:color="8C8279" w:themeColor="accent6"/>
      </w:tblBorders>
    </w:tblPr>
    <w:tblStylePr w:type="firstRow">
      <w:rPr>
        <w:sz w:val="24"/>
        <w:szCs w:val="24"/>
      </w:rPr>
      <w:tblPr/>
      <w:tcPr>
        <w:tcBorders>
          <w:top w:val="nil"/>
          <w:left w:val="nil"/>
          <w:bottom w:val="single" w:sz="24" w:space="0" w:color="8C8279" w:themeColor="accent6"/>
          <w:right w:val="nil"/>
          <w:insideH w:val="nil"/>
          <w:insideV w:val="nil"/>
        </w:tcBorders>
        <w:shd w:val="clear" w:color="auto" w:fill="FFFFFF" w:themeFill="background1"/>
      </w:tcPr>
    </w:tblStylePr>
    <w:tblStylePr w:type="lastRow">
      <w:tblPr/>
      <w:tcPr>
        <w:tcBorders>
          <w:top w:val="single" w:sz="8" w:space="0" w:color="8C8279"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C8279" w:themeColor="accent6"/>
          <w:insideH w:val="nil"/>
          <w:insideV w:val="nil"/>
        </w:tcBorders>
        <w:shd w:val="clear" w:color="auto" w:fill="FFFFFF" w:themeFill="background1"/>
      </w:tcPr>
    </w:tblStylePr>
    <w:tblStylePr w:type="lastCol">
      <w:tblPr/>
      <w:tcPr>
        <w:tcBorders>
          <w:top w:val="nil"/>
          <w:left w:val="single" w:sz="8" w:space="0" w:color="8C8279"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2E0DD" w:themeFill="accent6" w:themeFillTint="3F"/>
      </w:tcPr>
    </w:tblStylePr>
    <w:tblStylePr w:type="band1Horz">
      <w:tblPr/>
      <w:tcPr>
        <w:tcBorders>
          <w:top w:val="nil"/>
          <w:bottom w:val="nil"/>
          <w:insideH w:val="nil"/>
          <w:insideV w:val="nil"/>
        </w:tcBorders>
        <w:shd w:val="clear" w:color="auto" w:fill="E2E0DD"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9E6ED7"/>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9E6ED7"/>
    <w:tblPr>
      <w:tblStyleRowBandSize w:val="1"/>
      <w:tblStyleColBandSize w:val="1"/>
      <w:tblBorders>
        <w:top w:val="single" w:sz="8" w:space="0" w:color="2AD4FF" w:themeColor="accent1" w:themeTint="BF"/>
        <w:left w:val="single" w:sz="8" w:space="0" w:color="2AD4FF" w:themeColor="accent1" w:themeTint="BF"/>
        <w:bottom w:val="single" w:sz="8" w:space="0" w:color="2AD4FF" w:themeColor="accent1" w:themeTint="BF"/>
        <w:right w:val="single" w:sz="8" w:space="0" w:color="2AD4FF" w:themeColor="accent1" w:themeTint="BF"/>
        <w:insideH w:val="single" w:sz="8" w:space="0" w:color="2AD4FF" w:themeColor="accent1" w:themeTint="BF"/>
      </w:tblBorders>
    </w:tblPr>
    <w:tblStylePr w:type="firstRow">
      <w:pPr>
        <w:spacing w:before="0" w:after="0" w:line="240" w:lineRule="auto"/>
      </w:pPr>
      <w:rPr>
        <w:b/>
        <w:bCs/>
        <w:color w:val="FFFFFF" w:themeColor="background1"/>
      </w:rPr>
      <w:tblPr/>
      <w:tcPr>
        <w:tcBorders>
          <w:top w:val="single" w:sz="8" w:space="0" w:color="2AD4FF" w:themeColor="accent1" w:themeTint="BF"/>
          <w:left w:val="single" w:sz="8" w:space="0" w:color="2AD4FF" w:themeColor="accent1" w:themeTint="BF"/>
          <w:bottom w:val="single" w:sz="8" w:space="0" w:color="2AD4FF" w:themeColor="accent1" w:themeTint="BF"/>
          <w:right w:val="single" w:sz="8" w:space="0" w:color="2AD4FF" w:themeColor="accent1" w:themeTint="BF"/>
          <w:insideH w:val="nil"/>
          <w:insideV w:val="nil"/>
        </w:tcBorders>
        <w:shd w:val="clear" w:color="auto" w:fill="00B5E2" w:themeFill="accent1"/>
      </w:tcPr>
    </w:tblStylePr>
    <w:tblStylePr w:type="lastRow">
      <w:pPr>
        <w:spacing w:before="0" w:after="0" w:line="240" w:lineRule="auto"/>
      </w:pPr>
      <w:rPr>
        <w:b/>
        <w:bCs/>
      </w:rPr>
      <w:tblPr/>
      <w:tcPr>
        <w:tcBorders>
          <w:top w:val="double" w:sz="6" w:space="0" w:color="2AD4FF" w:themeColor="accent1" w:themeTint="BF"/>
          <w:left w:val="single" w:sz="8" w:space="0" w:color="2AD4FF" w:themeColor="accent1" w:themeTint="BF"/>
          <w:bottom w:val="single" w:sz="8" w:space="0" w:color="2AD4FF" w:themeColor="accent1" w:themeTint="BF"/>
          <w:right w:val="single" w:sz="8" w:space="0" w:color="2AD4FF" w:themeColor="accent1" w:themeTint="BF"/>
          <w:insideH w:val="nil"/>
          <w:insideV w:val="nil"/>
        </w:tcBorders>
      </w:tcPr>
    </w:tblStylePr>
    <w:tblStylePr w:type="firstCol">
      <w:rPr>
        <w:b/>
        <w:bCs/>
      </w:rPr>
    </w:tblStylePr>
    <w:tblStylePr w:type="lastCol">
      <w:rPr>
        <w:b/>
        <w:bCs/>
      </w:rPr>
    </w:tblStylePr>
    <w:tblStylePr w:type="band1Vert">
      <w:tblPr/>
      <w:tcPr>
        <w:shd w:val="clear" w:color="auto" w:fill="B8F0FF" w:themeFill="accent1" w:themeFillTint="3F"/>
      </w:tcPr>
    </w:tblStylePr>
    <w:tblStylePr w:type="band1Horz">
      <w:tblPr/>
      <w:tcPr>
        <w:tcBorders>
          <w:insideH w:val="nil"/>
          <w:insideV w:val="nil"/>
        </w:tcBorders>
        <w:shd w:val="clear" w:color="auto" w:fill="B8F0FF"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9E6ED7"/>
    <w:tblPr>
      <w:tblStyleRowBandSize w:val="1"/>
      <w:tblStyleColBandSize w:val="1"/>
      <w:tblBorders>
        <w:top w:val="single" w:sz="8" w:space="0" w:color="B6FF0E" w:themeColor="accent2" w:themeTint="BF"/>
        <w:left w:val="single" w:sz="8" w:space="0" w:color="B6FF0E" w:themeColor="accent2" w:themeTint="BF"/>
        <w:bottom w:val="single" w:sz="8" w:space="0" w:color="B6FF0E" w:themeColor="accent2" w:themeTint="BF"/>
        <w:right w:val="single" w:sz="8" w:space="0" w:color="B6FF0E" w:themeColor="accent2" w:themeTint="BF"/>
        <w:insideH w:val="single" w:sz="8" w:space="0" w:color="B6FF0E" w:themeColor="accent2" w:themeTint="BF"/>
      </w:tblBorders>
    </w:tblPr>
    <w:tblStylePr w:type="firstRow">
      <w:pPr>
        <w:spacing w:before="0" w:after="0" w:line="240" w:lineRule="auto"/>
      </w:pPr>
      <w:rPr>
        <w:b/>
        <w:bCs/>
        <w:color w:val="FFFFFF" w:themeColor="background1"/>
      </w:rPr>
      <w:tblPr/>
      <w:tcPr>
        <w:tcBorders>
          <w:top w:val="single" w:sz="8" w:space="0" w:color="B6FF0E" w:themeColor="accent2" w:themeTint="BF"/>
          <w:left w:val="single" w:sz="8" w:space="0" w:color="B6FF0E" w:themeColor="accent2" w:themeTint="BF"/>
          <w:bottom w:val="single" w:sz="8" w:space="0" w:color="B6FF0E" w:themeColor="accent2" w:themeTint="BF"/>
          <w:right w:val="single" w:sz="8" w:space="0" w:color="B6FF0E" w:themeColor="accent2" w:themeTint="BF"/>
          <w:insideH w:val="nil"/>
          <w:insideV w:val="nil"/>
        </w:tcBorders>
        <w:shd w:val="clear" w:color="auto" w:fill="84BD00" w:themeFill="accent2"/>
      </w:tcPr>
    </w:tblStylePr>
    <w:tblStylePr w:type="lastRow">
      <w:pPr>
        <w:spacing w:before="0" w:after="0" w:line="240" w:lineRule="auto"/>
      </w:pPr>
      <w:rPr>
        <w:b/>
        <w:bCs/>
      </w:rPr>
      <w:tblPr/>
      <w:tcPr>
        <w:tcBorders>
          <w:top w:val="double" w:sz="6" w:space="0" w:color="B6FF0E" w:themeColor="accent2" w:themeTint="BF"/>
          <w:left w:val="single" w:sz="8" w:space="0" w:color="B6FF0E" w:themeColor="accent2" w:themeTint="BF"/>
          <w:bottom w:val="single" w:sz="8" w:space="0" w:color="B6FF0E" w:themeColor="accent2" w:themeTint="BF"/>
          <w:right w:val="single" w:sz="8" w:space="0" w:color="B6FF0E" w:themeColor="accent2" w:themeTint="BF"/>
          <w:insideH w:val="nil"/>
          <w:insideV w:val="nil"/>
        </w:tcBorders>
      </w:tcPr>
    </w:tblStylePr>
    <w:tblStylePr w:type="firstCol">
      <w:rPr>
        <w:b/>
        <w:bCs/>
      </w:rPr>
    </w:tblStylePr>
    <w:tblStylePr w:type="lastCol">
      <w:rPr>
        <w:b/>
        <w:bCs/>
      </w:rPr>
    </w:tblStylePr>
    <w:tblStylePr w:type="band1Vert">
      <w:tblPr/>
      <w:tcPr>
        <w:shd w:val="clear" w:color="auto" w:fill="E7FFAF" w:themeFill="accent2" w:themeFillTint="3F"/>
      </w:tcPr>
    </w:tblStylePr>
    <w:tblStylePr w:type="band1Horz">
      <w:tblPr/>
      <w:tcPr>
        <w:tcBorders>
          <w:insideH w:val="nil"/>
          <w:insideV w:val="nil"/>
        </w:tcBorders>
        <w:shd w:val="clear" w:color="auto" w:fill="E7FFAF"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9E6ED7"/>
    <w:tblPr>
      <w:tblStyleRowBandSize w:val="1"/>
      <w:tblStyleColBandSize w:val="1"/>
      <w:tblBorders>
        <w:top w:val="single" w:sz="8" w:space="0" w:color="F8A757" w:themeColor="accent3" w:themeTint="BF"/>
        <w:left w:val="single" w:sz="8" w:space="0" w:color="F8A757" w:themeColor="accent3" w:themeTint="BF"/>
        <w:bottom w:val="single" w:sz="8" w:space="0" w:color="F8A757" w:themeColor="accent3" w:themeTint="BF"/>
        <w:right w:val="single" w:sz="8" w:space="0" w:color="F8A757" w:themeColor="accent3" w:themeTint="BF"/>
        <w:insideH w:val="single" w:sz="8" w:space="0" w:color="F8A757" w:themeColor="accent3" w:themeTint="BF"/>
      </w:tblBorders>
    </w:tblPr>
    <w:tblStylePr w:type="firstRow">
      <w:pPr>
        <w:spacing w:before="0" w:after="0" w:line="240" w:lineRule="auto"/>
      </w:pPr>
      <w:rPr>
        <w:b/>
        <w:bCs/>
        <w:color w:val="FFFFFF" w:themeColor="background1"/>
      </w:rPr>
      <w:tblPr/>
      <w:tcPr>
        <w:tcBorders>
          <w:top w:val="single" w:sz="8" w:space="0" w:color="F8A757" w:themeColor="accent3" w:themeTint="BF"/>
          <w:left w:val="single" w:sz="8" w:space="0" w:color="F8A757" w:themeColor="accent3" w:themeTint="BF"/>
          <w:bottom w:val="single" w:sz="8" w:space="0" w:color="F8A757" w:themeColor="accent3" w:themeTint="BF"/>
          <w:right w:val="single" w:sz="8" w:space="0" w:color="F8A757" w:themeColor="accent3" w:themeTint="BF"/>
          <w:insideH w:val="nil"/>
          <w:insideV w:val="nil"/>
        </w:tcBorders>
        <w:shd w:val="clear" w:color="auto" w:fill="F68B1F" w:themeFill="accent3"/>
      </w:tcPr>
    </w:tblStylePr>
    <w:tblStylePr w:type="lastRow">
      <w:pPr>
        <w:spacing w:before="0" w:after="0" w:line="240" w:lineRule="auto"/>
      </w:pPr>
      <w:rPr>
        <w:b/>
        <w:bCs/>
      </w:rPr>
      <w:tblPr/>
      <w:tcPr>
        <w:tcBorders>
          <w:top w:val="double" w:sz="6" w:space="0" w:color="F8A757" w:themeColor="accent3" w:themeTint="BF"/>
          <w:left w:val="single" w:sz="8" w:space="0" w:color="F8A757" w:themeColor="accent3" w:themeTint="BF"/>
          <w:bottom w:val="single" w:sz="8" w:space="0" w:color="F8A757" w:themeColor="accent3" w:themeTint="BF"/>
          <w:right w:val="single" w:sz="8" w:space="0" w:color="F8A757" w:themeColor="accent3" w:themeTint="BF"/>
          <w:insideH w:val="nil"/>
          <w:insideV w:val="nil"/>
        </w:tcBorders>
      </w:tcPr>
    </w:tblStylePr>
    <w:tblStylePr w:type="firstCol">
      <w:rPr>
        <w:b/>
        <w:bCs/>
      </w:rPr>
    </w:tblStylePr>
    <w:tblStylePr w:type="lastCol">
      <w:rPr>
        <w:b/>
        <w:bCs/>
      </w:rPr>
    </w:tblStylePr>
    <w:tblStylePr w:type="band1Vert">
      <w:tblPr/>
      <w:tcPr>
        <w:shd w:val="clear" w:color="auto" w:fill="FCE2C7" w:themeFill="accent3" w:themeFillTint="3F"/>
      </w:tcPr>
    </w:tblStylePr>
    <w:tblStylePr w:type="band1Horz">
      <w:tblPr/>
      <w:tcPr>
        <w:tcBorders>
          <w:insideH w:val="nil"/>
          <w:insideV w:val="nil"/>
        </w:tcBorders>
        <w:shd w:val="clear" w:color="auto" w:fill="FCE2C7"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9E6ED7"/>
    <w:tblPr>
      <w:tblStyleRowBandSize w:val="1"/>
      <w:tblStyleColBandSize w:val="1"/>
      <w:tblBorders>
        <w:top w:val="single" w:sz="8" w:space="0" w:color="F600C4" w:themeColor="accent4" w:themeTint="BF"/>
        <w:left w:val="single" w:sz="8" w:space="0" w:color="F600C4" w:themeColor="accent4" w:themeTint="BF"/>
        <w:bottom w:val="single" w:sz="8" w:space="0" w:color="F600C4" w:themeColor="accent4" w:themeTint="BF"/>
        <w:right w:val="single" w:sz="8" w:space="0" w:color="F600C4" w:themeColor="accent4" w:themeTint="BF"/>
        <w:insideH w:val="single" w:sz="8" w:space="0" w:color="F600C4" w:themeColor="accent4" w:themeTint="BF"/>
      </w:tblBorders>
    </w:tblPr>
    <w:tblStylePr w:type="firstRow">
      <w:pPr>
        <w:spacing w:before="0" w:after="0" w:line="240" w:lineRule="auto"/>
      </w:pPr>
      <w:rPr>
        <w:b/>
        <w:bCs/>
        <w:color w:val="FFFFFF" w:themeColor="background1"/>
      </w:rPr>
      <w:tblPr/>
      <w:tcPr>
        <w:tcBorders>
          <w:top w:val="single" w:sz="8" w:space="0" w:color="F600C4" w:themeColor="accent4" w:themeTint="BF"/>
          <w:left w:val="single" w:sz="8" w:space="0" w:color="F600C4" w:themeColor="accent4" w:themeTint="BF"/>
          <w:bottom w:val="single" w:sz="8" w:space="0" w:color="F600C4" w:themeColor="accent4" w:themeTint="BF"/>
          <w:right w:val="single" w:sz="8" w:space="0" w:color="F600C4" w:themeColor="accent4" w:themeTint="BF"/>
          <w:insideH w:val="nil"/>
          <w:insideV w:val="nil"/>
        </w:tcBorders>
        <w:shd w:val="clear" w:color="auto" w:fill="9E007E" w:themeFill="accent4"/>
      </w:tcPr>
    </w:tblStylePr>
    <w:tblStylePr w:type="lastRow">
      <w:pPr>
        <w:spacing w:before="0" w:after="0" w:line="240" w:lineRule="auto"/>
      </w:pPr>
      <w:rPr>
        <w:b/>
        <w:bCs/>
      </w:rPr>
      <w:tblPr/>
      <w:tcPr>
        <w:tcBorders>
          <w:top w:val="double" w:sz="6" w:space="0" w:color="F600C4" w:themeColor="accent4" w:themeTint="BF"/>
          <w:left w:val="single" w:sz="8" w:space="0" w:color="F600C4" w:themeColor="accent4" w:themeTint="BF"/>
          <w:bottom w:val="single" w:sz="8" w:space="0" w:color="F600C4" w:themeColor="accent4" w:themeTint="BF"/>
          <w:right w:val="single" w:sz="8" w:space="0" w:color="F600C4" w:themeColor="accent4" w:themeTint="BF"/>
          <w:insideH w:val="nil"/>
          <w:insideV w:val="nil"/>
        </w:tcBorders>
      </w:tcPr>
    </w:tblStylePr>
    <w:tblStylePr w:type="firstCol">
      <w:rPr>
        <w:b/>
        <w:bCs/>
      </w:rPr>
    </w:tblStylePr>
    <w:tblStylePr w:type="lastCol">
      <w:rPr>
        <w:b/>
        <w:bCs/>
      </w:rPr>
    </w:tblStylePr>
    <w:tblStylePr w:type="band1Vert">
      <w:tblPr/>
      <w:tcPr>
        <w:shd w:val="clear" w:color="auto" w:fill="FFA8ED" w:themeFill="accent4" w:themeFillTint="3F"/>
      </w:tcPr>
    </w:tblStylePr>
    <w:tblStylePr w:type="band1Horz">
      <w:tblPr/>
      <w:tcPr>
        <w:tcBorders>
          <w:insideH w:val="nil"/>
          <w:insideV w:val="nil"/>
        </w:tcBorders>
        <w:shd w:val="clear" w:color="auto" w:fill="FFA8ED"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9E6ED7"/>
    <w:tblPr>
      <w:tblStyleRowBandSize w:val="1"/>
      <w:tblStyleColBandSize w:val="1"/>
      <w:tblBorders>
        <w:top w:val="single" w:sz="8" w:space="0" w:color="FFEB4D" w:themeColor="accent5" w:themeTint="BF"/>
        <w:left w:val="single" w:sz="8" w:space="0" w:color="FFEB4D" w:themeColor="accent5" w:themeTint="BF"/>
        <w:bottom w:val="single" w:sz="8" w:space="0" w:color="FFEB4D" w:themeColor="accent5" w:themeTint="BF"/>
        <w:right w:val="single" w:sz="8" w:space="0" w:color="FFEB4D" w:themeColor="accent5" w:themeTint="BF"/>
        <w:insideH w:val="single" w:sz="8" w:space="0" w:color="FFEB4D" w:themeColor="accent5" w:themeTint="BF"/>
      </w:tblBorders>
    </w:tblPr>
    <w:tblStylePr w:type="firstRow">
      <w:pPr>
        <w:spacing w:before="0" w:after="0" w:line="240" w:lineRule="auto"/>
      </w:pPr>
      <w:rPr>
        <w:b/>
        <w:bCs/>
        <w:color w:val="FFFFFF" w:themeColor="background1"/>
      </w:rPr>
      <w:tblPr/>
      <w:tcPr>
        <w:tcBorders>
          <w:top w:val="single" w:sz="8" w:space="0" w:color="FFEB4D" w:themeColor="accent5" w:themeTint="BF"/>
          <w:left w:val="single" w:sz="8" w:space="0" w:color="FFEB4D" w:themeColor="accent5" w:themeTint="BF"/>
          <w:bottom w:val="single" w:sz="8" w:space="0" w:color="FFEB4D" w:themeColor="accent5" w:themeTint="BF"/>
          <w:right w:val="single" w:sz="8" w:space="0" w:color="FFEB4D" w:themeColor="accent5" w:themeTint="BF"/>
          <w:insideH w:val="nil"/>
          <w:insideV w:val="nil"/>
        </w:tcBorders>
        <w:shd w:val="clear" w:color="auto" w:fill="FFE512" w:themeFill="accent5"/>
      </w:tcPr>
    </w:tblStylePr>
    <w:tblStylePr w:type="lastRow">
      <w:pPr>
        <w:spacing w:before="0" w:after="0" w:line="240" w:lineRule="auto"/>
      </w:pPr>
      <w:rPr>
        <w:b/>
        <w:bCs/>
      </w:rPr>
      <w:tblPr/>
      <w:tcPr>
        <w:tcBorders>
          <w:top w:val="double" w:sz="6" w:space="0" w:color="FFEB4D" w:themeColor="accent5" w:themeTint="BF"/>
          <w:left w:val="single" w:sz="8" w:space="0" w:color="FFEB4D" w:themeColor="accent5" w:themeTint="BF"/>
          <w:bottom w:val="single" w:sz="8" w:space="0" w:color="FFEB4D" w:themeColor="accent5" w:themeTint="BF"/>
          <w:right w:val="single" w:sz="8" w:space="0" w:color="FFEB4D" w:themeColor="accent5" w:themeTint="BF"/>
          <w:insideH w:val="nil"/>
          <w:insideV w:val="nil"/>
        </w:tcBorders>
      </w:tcPr>
    </w:tblStylePr>
    <w:tblStylePr w:type="firstCol">
      <w:rPr>
        <w:b/>
        <w:bCs/>
      </w:rPr>
    </w:tblStylePr>
    <w:tblStylePr w:type="lastCol">
      <w:rPr>
        <w:b/>
        <w:bCs/>
      </w:rPr>
    </w:tblStylePr>
    <w:tblStylePr w:type="band1Vert">
      <w:tblPr/>
      <w:tcPr>
        <w:shd w:val="clear" w:color="auto" w:fill="FFF8C4" w:themeFill="accent5" w:themeFillTint="3F"/>
      </w:tcPr>
    </w:tblStylePr>
    <w:tblStylePr w:type="band1Horz">
      <w:tblPr/>
      <w:tcPr>
        <w:tcBorders>
          <w:insideH w:val="nil"/>
          <w:insideV w:val="nil"/>
        </w:tcBorders>
        <w:shd w:val="clear" w:color="auto" w:fill="FFF8C4"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9E6ED7"/>
    <w:tblPr>
      <w:tblStyleRowBandSize w:val="1"/>
      <w:tblStyleColBandSize w:val="1"/>
      <w:tblBorders>
        <w:top w:val="single" w:sz="8" w:space="0" w:color="A8A19A" w:themeColor="accent6" w:themeTint="BF"/>
        <w:left w:val="single" w:sz="8" w:space="0" w:color="A8A19A" w:themeColor="accent6" w:themeTint="BF"/>
        <w:bottom w:val="single" w:sz="8" w:space="0" w:color="A8A19A" w:themeColor="accent6" w:themeTint="BF"/>
        <w:right w:val="single" w:sz="8" w:space="0" w:color="A8A19A" w:themeColor="accent6" w:themeTint="BF"/>
        <w:insideH w:val="single" w:sz="8" w:space="0" w:color="A8A19A" w:themeColor="accent6" w:themeTint="BF"/>
      </w:tblBorders>
    </w:tblPr>
    <w:tblStylePr w:type="firstRow">
      <w:pPr>
        <w:spacing w:before="0" w:after="0" w:line="240" w:lineRule="auto"/>
      </w:pPr>
      <w:rPr>
        <w:b/>
        <w:bCs/>
        <w:color w:val="FFFFFF" w:themeColor="background1"/>
      </w:rPr>
      <w:tblPr/>
      <w:tcPr>
        <w:tcBorders>
          <w:top w:val="single" w:sz="8" w:space="0" w:color="A8A19A" w:themeColor="accent6" w:themeTint="BF"/>
          <w:left w:val="single" w:sz="8" w:space="0" w:color="A8A19A" w:themeColor="accent6" w:themeTint="BF"/>
          <w:bottom w:val="single" w:sz="8" w:space="0" w:color="A8A19A" w:themeColor="accent6" w:themeTint="BF"/>
          <w:right w:val="single" w:sz="8" w:space="0" w:color="A8A19A" w:themeColor="accent6" w:themeTint="BF"/>
          <w:insideH w:val="nil"/>
          <w:insideV w:val="nil"/>
        </w:tcBorders>
        <w:shd w:val="clear" w:color="auto" w:fill="8C8279" w:themeFill="accent6"/>
      </w:tcPr>
    </w:tblStylePr>
    <w:tblStylePr w:type="lastRow">
      <w:pPr>
        <w:spacing w:before="0" w:after="0" w:line="240" w:lineRule="auto"/>
      </w:pPr>
      <w:rPr>
        <w:b/>
        <w:bCs/>
      </w:rPr>
      <w:tblPr/>
      <w:tcPr>
        <w:tcBorders>
          <w:top w:val="double" w:sz="6" w:space="0" w:color="A8A19A" w:themeColor="accent6" w:themeTint="BF"/>
          <w:left w:val="single" w:sz="8" w:space="0" w:color="A8A19A" w:themeColor="accent6" w:themeTint="BF"/>
          <w:bottom w:val="single" w:sz="8" w:space="0" w:color="A8A19A" w:themeColor="accent6" w:themeTint="BF"/>
          <w:right w:val="single" w:sz="8" w:space="0" w:color="A8A19A" w:themeColor="accent6" w:themeTint="BF"/>
          <w:insideH w:val="nil"/>
          <w:insideV w:val="nil"/>
        </w:tcBorders>
      </w:tcPr>
    </w:tblStylePr>
    <w:tblStylePr w:type="firstCol">
      <w:rPr>
        <w:b/>
        <w:bCs/>
      </w:rPr>
    </w:tblStylePr>
    <w:tblStylePr w:type="lastCol">
      <w:rPr>
        <w:b/>
        <w:bCs/>
      </w:rPr>
    </w:tblStylePr>
    <w:tblStylePr w:type="band1Vert">
      <w:tblPr/>
      <w:tcPr>
        <w:shd w:val="clear" w:color="auto" w:fill="E2E0DD" w:themeFill="accent6" w:themeFillTint="3F"/>
      </w:tcPr>
    </w:tblStylePr>
    <w:tblStylePr w:type="band1Horz">
      <w:tblPr/>
      <w:tcPr>
        <w:tcBorders>
          <w:insideH w:val="nil"/>
          <w:insideV w:val="nil"/>
        </w:tcBorders>
        <w:shd w:val="clear" w:color="auto" w:fill="E2E0DD"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9E6ED7"/>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9E6ED7"/>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5E2"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5E2" w:themeFill="accent1"/>
      </w:tcPr>
    </w:tblStylePr>
    <w:tblStylePr w:type="lastCol">
      <w:rPr>
        <w:b/>
        <w:bCs/>
        <w:color w:val="FFFFFF" w:themeColor="background1"/>
      </w:rPr>
      <w:tblPr/>
      <w:tcPr>
        <w:tcBorders>
          <w:left w:val="nil"/>
          <w:right w:val="nil"/>
          <w:insideH w:val="nil"/>
          <w:insideV w:val="nil"/>
        </w:tcBorders>
        <w:shd w:val="clear" w:color="auto" w:fill="00B5E2"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9E6ED7"/>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4BD00"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4BD00" w:themeFill="accent2"/>
      </w:tcPr>
    </w:tblStylePr>
    <w:tblStylePr w:type="lastCol">
      <w:rPr>
        <w:b/>
        <w:bCs/>
        <w:color w:val="FFFFFF" w:themeColor="background1"/>
      </w:rPr>
      <w:tblPr/>
      <w:tcPr>
        <w:tcBorders>
          <w:left w:val="nil"/>
          <w:right w:val="nil"/>
          <w:insideH w:val="nil"/>
          <w:insideV w:val="nil"/>
        </w:tcBorders>
        <w:shd w:val="clear" w:color="auto" w:fill="84BD00"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9E6ED7"/>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68B1F"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68B1F" w:themeFill="accent3"/>
      </w:tcPr>
    </w:tblStylePr>
    <w:tblStylePr w:type="lastCol">
      <w:rPr>
        <w:b/>
        <w:bCs/>
        <w:color w:val="FFFFFF" w:themeColor="background1"/>
      </w:rPr>
      <w:tblPr/>
      <w:tcPr>
        <w:tcBorders>
          <w:left w:val="nil"/>
          <w:right w:val="nil"/>
          <w:insideH w:val="nil"/>
          <w:insideV w:val="nil"/>
        </w:tcBorders>
        <w:shd w:val="clear" w:color="auto" w:fill="F68B1F"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9E6ED7"/>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E007E"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E007E" w:themeFill="accent4"/>
      </w:tcPr>
    </w:tblStylePr>
    <w:tblStylePr w:type="lastCol">
      <w:rPr>
        <w:b/>
        <w:bCs/>
        <w:color w:val="FFFFFF" w:themeColor="background1"/>
      </w:rPr>
      <w:tblPr/>
      <w:tcPr>
        <w:tcBorders>
          <w:left w:val="nil"/>
          <w:right w:val="nil"/>
          <w:insideH w:val="nil"/>
          <w:insideV w:val="nil"/>
        </w:tcBorders>
        <w:shd w:val="clear" w:color="auto" w:fill="9E007E"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9E6ED7"/>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FE512"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FE512" w:themeFill="accent5"/>
      </w:tcPr>
    </w:tblStylePr>
    <w:tblStylePr w:type="lastCol">
      <w:rPr>
        <w:b/>
        <w:bCs/>
        <w:color w:val="FFFFFF" w:themeColor="background1"/>
      </w:rPr>
      <w:tblPr/>
      <w:tcPr>
        <w:tcBorders>
          <w:left w:val="nil"/>
          <w:right w:val="nil"/>
          <w:insideH w:val="nil"/>
          <w:insideV w:val="nil"/>
        </w:tcBorders>
        <w:shd w:val="clear" w:color="auto" w:fill="FFE512"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9E6ED7"/>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C8279"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C8279" w:themeFill="accent6"/>
      </w:tcPr>
    </w:tblStylePr>
    <w:tblStylePr w:type="lastCol">
      <w:rPr>
        <w:b/>
        <w:bCs/>
        <w:color w:val="FFFFFF" w:themeColor="background1"/>
      </w:rPr>
      <w:tblPr/>
      <w:tcPr>
        <w:tcBorders>
          <w:left w:val="nil"/>
          <w:right w:val="nil"/>
          <w:insideH w:val="nil"/>
          <w:insideV w:val="nil"/>
        </w:tcBorders>
        <w:shd w:val="clear" w:color="auto" w:fill="8C8279"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Table3Deffects1">
    <w:name w:val="Table 3D effects 1"/>
    <w:basedOn w:val="TableNormal"/>
    <w:uiPriority w:val="99"/>
    <w:semiHidden/>
    <w:unhideWhenUsed/>
    <w:rsid w:val="009E6ED7"/>
    <w:pPr>
      <w:spacing w:line="240" w:lineRule="atLeast"/>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9E6ED7"/>
    <w:pPr>
      <w:spacing w:line="240" w:lineRule="atLeast"/>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9E6ED7"/>
    <w:pPr>
      <w:spacing w:line="240" w:lineRule="atLeast"/>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9E6ED7"/>
    <w:pPr>
      <w:spacing w:line="240" w:lineRule="atLeast"/>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9E6ED7"/>
    <w:pPr>
      <w:spacing w:line="240" w:lineRule="atLeast"/>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9E6ED7"/>
    <w:pPr>
      <w:spacing w:line="240" w:lineRule="atLeast"/>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9E6ED7"/>
    <w:pPr>
      <w:spacing w:line="240" w:lineRule="atLeast"/>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9E6ED7"/>
    <w:pPr>
      <w:spacing w:line="240" w:lineRule="atLeast"/>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9E6ED7"/>
    <w:pPr>
      <w:spacing w:line="240" w:lineRule="atLeast"/>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9E6ED7"/>
    <w:pPr>
      <w:spacing w:line="240" w:lineRule="atLeast"/>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9E6ED7"/>
    <w:pPr>
      <w:spacing w:line="240" w:lineRule="atLeast"/>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9E6ED7"/>
    <w:pPr>
      <w:spacing w:line="240" w:lineRule="atLeast"/>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9E6ED7"/>
    <w:pPr>
      <w:spacing w:line="240" w:lineRule="atLeast"/>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9E6ED7"/>
    <w:pPr>
      <w:spacing w:line="240" w:lineRule="atLeast"/>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9E6ED7"/>
    <w:pPr>
      <w:spacing w:line="240" w:lineRule="atLeast"/>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9E6ED7"/>
    <w:pPr>
      <w:spacing w:line="240" w:lineRule="atLeast"/>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9E6ED7"/>
    <w:pPr>
      <w:spacing w:line="240" w:lineRule="atLeast"/>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uiPriority w:val="99"/>
    <w:semiHidden/>
    <w:unhideWhenUsed/>
    <w:rsid w:val="009E6ED7"/>
    <w:pPr>
      <w:spacing w:line="240" w:lineRule="atLeast"/>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9E6ED7"/>
    <w:pPr>
      <w:spacing w:line="240" w:lineRule="atLeast"/>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9E6ED7"/>
    <w:pPr>
      <w:spacing w:line="240" w:lineRule="atLeast"/>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9E6ED7"/>
    <w:pPr>
      <w:spacing w:line="240" w:lineRule="atLeast"/>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9E6ED7"/>
    <w:pPr>
      <w:spacing w:line="240" w:lineRule="atLeast"/>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9E6ED7"/>
    <w:pPr>
      <w:spacing w:line="240" w:lineRule="atLeast"/>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9E6ED7"/>
    <w:pPr>
      <w:spacing w:line="240" w:lineRule="atLeast"/>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9E6ED7"/>
    <w:pPr>
      <w:spacing w:line="240" w:lineRule="atLeast"/>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List1">
    <w:name w:val="Table List 1"/>
    <w:basedOn w:val="TableNormal"/>
    <w:uiPriority w:val="99"/>
    <w:semiHidden/>
    <w:unhideWhenUsed/>
    <w:rsid w:val="009E6ED7"/>
    <w:pPr>
      <w:spacing w:line="240" w:lineRule="atLeast"/>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9E6ED7"/>
    <w:pPr>
      <w:spacing w:line="240" w:lineRule="atLeast"/>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9E6ED7"/>
    <w:pPr>
      <w:spacing w:line="240" w:lineRule="atLeast"/>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9E6ED7"/>
    <w:pPr>
      <w:spacing w:line="240" w:lineRule="atLeast"/>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9E6ED7"/>
    <w:pPr>
      <w:spacing w:line="240" w:lineRule="atLeast"/>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9E6ED7"/>
    <w:pPr>
      <w:spacing w:line="240" w:lineRule="atLeast"/>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9E6ED7"/>
    <w:pPr>
      <w:spacing w:line="240" w:lineRule="atLeast"/>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9E6ED7"/>
    <w:pPr>
      <w:spacing w:line="240" w:lineRule="atLeast"/>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uiPriority w:val="99"/>
    <w:semiHidden/>
    <w:unhideWhenUsed/>
    <w:rsid w:val="009E6ED7"/>
    <w:pPr>
      <w:spacing w:line="240" w:lineRule="atLeast"/>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9E6ED7"/>
    <w:pPr>
      <w:spacing w:line="240" w:lineRule="atLeast"/>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9E6ED7"/>
    <w:pPr>
      <w:spacing w:line="240" w:lineRule="atLeast"/>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9E6ED7"/>
    <w:pPr>
      <w:spacing w:line="240" w:lineRule="atLeast"/>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9E6ED7"/>
    <w:pPr>
      <w:spacing w:line="240" w:lineRule="atLeast"/>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9E6ED7"/>
    <w:pPr>
      <w:spacing w:line="240" w:lineRule="atLeast"/>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9E6ED7"/>
    <w:pPr>
      <w:spacing w:line="240" w:lineRule="atLeast"/>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9E6ED7"/>
    <w:pPr>
      <w:spacing w:line="240" w:lineRule="atLeast"/>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9E6ED7"/>
    <w:pPr>
      <w:spacing w:line="240" w:lineRule="atLeast"/>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9E6ED7"/>
    <w:pPr>
      <w:spacing w:line="240" w:lineRule="atLeast"/>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Header">
    <w:name w:val="header"/>
    <w:basedOn w:val="Normal"/>
    <w:link w:val="HeaderChar"/>
    <w:uiPriority w:val="99"/>
    <w:unhideWhenUsed/>
    <w:rsid w:val="007F6341"/>
    <w:pPr>
      <w:tabs>
        <w:tab w:val="center" w:pos="4513"/>
        <w:tab w:val="right" w:pos="9026"/>
      </w:tabs>
      <w:spacing w:line="240" w:lineRule="auto"/>
    </w:pPr>
    <w:rPr>
      <w:noProof/>
      <w:sz w:val="14"/>
    </w:rPr>
  </w:style>
  <w:style w:type="character" w:customStyle="1" w:styleId="HeaderChar">
    <w:name w:val="Header Char"/>
    <w:basedOn w:val="DefaultParagraphFont"/>
    <w:link w:val="Header"/>
    <w:uiPriority w:val="99"/>
    <w:rsid w:val="00F66A91"/>
    <w:rPr>
      <w:noProof/>
      <w:kern w:val="18"/>
      <w:sz w:val="14"/>
    </w:rPr>
  </w:style>
  <w:style w:type="paragraph" w:styleId="Footer">
    <w:name w:val="footer"/>
    <w:basedOn w:val="Normal"/>
    <w:link w:val="FooterChar"/>
    <w:uiPriority w:val="99"/>
    <w:unhideWhenUsed/>
    <w:rsid w:val="007F6341"/>
    <w:pPr>
      <w:tabs>
        <w:tab w:val="center" w:pos="4513"/>
        <w:tab w:val="right" w:pos="9026"/>
      </w:tabs>
      <w:spacing w:line="240" w:lineRule="auto"/>
    </w:pPr>
    <w:rPr>
      <w:noProof/>
      <w:sz w:val="14"/>
    </w:rPr>
  </w:style>
  <w:style w:type="character" w:customStyle="1" w:styleId="FooterChar">
    <w:name w:val="Footer Char"/>
    <w:basedOn w:val="DefaultParagraphFont"/>
    <w:link w:val="Footer"/>
    <w:uiPriority w:val="99"/>
    <w:rsid w:val="00F66A91"/>
    <w:rPr>
      <w:noProof/>
      <w:kern w:val="18"/>
      <w:sz w:val="14"/>
    </w:rPr>
  </w:style>
  <w:style w:type="numbering" w:customStyle="1" w:styleId="Headings">
    <w:name w:val="Headings"/>
    <w:uiPriority w:val="99"/>
    <w:rsid w:val="000C5036"/>
    <w:pPr>
      <w:numPr>
        <w:numId w:val="11"/>
      </w:numPr>
    </w:pPr>
  </w:style>
  <w:style w:type="character" w:customStyle="1" w:styleId="Heading6Char">
    <w:name w:val="Heading 6 Char"/>
    <w:basedOn w:val="DefaultParagraphFont"/>
    <w:link w:val="Heading6"/>
    <w:uiPriority w:val="9"/>
    <w:semiHidden/>
    <w:rsid w:val="00F66A91"/>
    <w:rPr>
      <w:rFonts w:asciiTheme="majorHAnsi" w:eastAsiaTheme="majorEastAsia" w:hAnsiTheme="majorHAnsi" w:cstheme="majorBidi"/>
      <w:i/>
      <w:iCs/>
      <w:color w:val="005970" w:themeColor="accent1" w:themeShade="7F"/>
      <w:kern w:val="18"/>
      <w:sz w:val="22"/>
      <w:lang w:val="en-US"/>
    </w:rPr>
  </w:style>
  <w:style w:type="character" w:customStyle="1" w:styleId="Heading7Char">
    <w:name w:val="Heading 7 Char"/>
    <w:basedOn w:val="DefaultParagraphFont"/>
    <w:link w:val="Heading7"/>
    <w:uiPriority w:val="9"/>
    <w:semiHidden/>
    <w:rsid w:val="00F66A91"/>
    <w:rPr>
      <w:rFonts w:asciiTheme="majorHAnsi" w:eastAsiaTheme="majorEastAsia" w:hAnsiTheme="majorHAnsi" w:cstheme="majorBidi"/>
      <w:i/>
      <w:iCs/>
      <w:color w:val="404040" w:themeColor="text1" w:themeTint="BF"/>
      <w:kern w:val="18"/>
      <w:sz w:val="22"/>
      <w:lang w:val="en-US"/>
    </w:rPr>
  </w:style>
  <w:style w:type="character" w:customStyle="1" w:styleId="Heading8Char">
    <w:name w:val="Heading 8 Char"/>
    <w:basedOn w:val="DefaultParagraphFont"/>
    <w:link w:val="Heading8"/>
    <w:uiPriority w:val="9"/>
    <w:semiHidden/>
    <w:rsid w:val="00F66A91"/>
    <w:rPr>
      <w:rFonts w:asciiTheme="majorHAnsi" w:eastAsiaTheme="majorEastAsia" w:hAnsiTheme="majorHAnsi" w:cstheme="majorBidi"/>
      <w:color w:val="404040" w:themeColor="text1" w:themeTint="BF"/>
      <w:kern w:val="18"/>
      <w:sz w:val="20"/>
      <w:szCs w:val="20"/>
      <w:lang w:val="en-US"/>
    </w:rPr>
  </w:style>
  <w:style w:type="character" w:customStyle="1" w:styleId="Heading9Char">
    <w:name w:val="Heading 9 Char"/>
    <w:basedOn w:val="DefaultParagraphFont"/>
    <w:link w:val="Heading9"/>
    <w:uiPriority w:val="9"/>
    <w:semiHidden/>
    <w:rsid w:val="00F66A91"/>
    <w:rPr>
      <w:rFonts w:asciiTheme="majorHAnsi" w:eastAsiaTheme="majorEastAsia" w:hAnsiTheme="majorHAnsi" w:cstheme="majorBidi"/>
      <w:i/>
      <w:iCs/>
      <w:color w:val="404040" w:themeColor="text1" w:themeTint="BF"/>
      <w:kern w:val="18"/>
      <w:sz w:val="20"/>
      <w:szCs w:val="20"/>
      <w:lang w:val="en-US"/>
    </w:rPr>
  </w:style>
  <w:style w:type="table" w:customStyle="1" w:styleId="Plaingrid">
    <w:name w:val="Plain grid"/>
    <w:basedOn w:val="TableNormal"/>
    <w:uiPriority w:val="99"/>
    <w:semiHidden/>
    <w:unhideWhenUsed/>
    <w:rsid w:val="00E772F5"/>
    <w:tblPr>
      <w:tblCellMar>
        <w:left w:w="0" w:type="dxa"/>
      </w:tblCellMar>
    </w:tblPr>
  </w:style>
  <w:style w:type="paragraph" w:styleId="Title">
    <w:name w:val="Title"/>
    <w:basedOn w:val="Normal"/>
    <w:next w:val="Normal"/>
    <w:link w:val="TitleChar"/>
    <w:uiPriority w:val="10"/>
    <w:unhideWhenUsed/>
    <w:rsid w:val="00AA75D4"/>
    <w:pPr>
      <w:spacing w:after="300" w:line="240" w:lineRule="auto"/>
      <w:contextualSpacing/>
    </w:pPr>
    <w:rPr>
      <w:rFonts w:asciiTheme="majorHAnsi" w:eastAsiaTheme="majorEastAsia" w:hAnsiTheme="majorHAnsi" w:cstheme="majorBidi"/>
      <w:color w:val="FFFFFF" w:themeColor="background1"/>
      <w:kern w:val="28"/>
      <w:sz w:val="48"/>
      <w:szCs w:val="52"/>
    </w:rPr>
  </w:style>
  <w:style w:type="character" w:customStyle="1" w:styleId="TitleChar">
    <w:name w:val="Title Char"/>
    <w:basedOn w:val="DefaultParagraphFont"/>
    <w:link w:val="Title"/>
    <w:uiPriority w:val="10"/>
    <w:rsid w:val="00F66A91"/>
    <w:rPr>
      <w:rFonts w:asciiTheme="majorHAnsi" w:eastAsiaTheme="majorEastAsia" w:hAnsiTheme="majorHAnsi" w:cstheme="majorBidi"/>
      <w:color w:val="FFFFFF" w:themeColor="background1"/>
      <w:kern w:val="28"/>
      <w:sz w:val="48"/>
      <w:szCs w:val="52"/>
    </w:rPr>
  </w:style>
  <w:style w:type="paragraph" w:styleId="TOCHeading">
    <w:name w:val="TOC Heading"/>
    <w:basedOn w:val="Heading1"/>
    <w:next w:val="Normal"/>
    <w:uiPriority w:val="39"/>
    <w:unhideWhenUsed/>
    <w:qFormat/>
    <w:rsid w:val="00D91F04"/>
    <w:pPr>
      <w:numPr>
        <w:numId w:val="0"/>
      </w:numPr>
    </w:pPr>
    <w:rPr>
      <w:noProof/>
      <w:sz w:val="28"/>
    </w:rPr>
  </w:style>
  <w:style w:type="paragraph" w:styleId="TOC1">
    <w:name w:val="toc 1"/>
    <w:basedOn w:val="Normal"/>
    <w:next w:val="Normal"/>
    <w:autoRedefine/>
    <w:uiPriority w:val="39"/>
    <w:unhideWhenUsed/>
    <w:rsid w:val="00767BA8"/>
    <w:pPr>
      <w:tabs>
        <w:tab w:val="clear" w:pos="284"/>
        <w:tab w:val="right" w:leader="dot" w:pos="9360"/>
      </w:tabs>
      <w:spacing w:after="40" w:line="240" w:lineRule="auto"/>
      <w:ind w:left="562" w:right="518" w:hanging="562"/>
    </w:pPr>
    <w:rPr>
      <w:rFonts w:ascii="Avenir Next LT Pro Demi" w:hAnsi="Avenir Next LT Pro Demi"/>
    </w:rPr>
  </w:style>
  <w:style w:type="paragraph" w:styleId="TOC2">
    <w:name w:val="toc 2"/>
    <w:basedOn w:val="Normal"/>
    <w:next w:val="Normal"/>
    <w:autoRedefine/>
    <w:uiPriority w:val="39"/>
    <w:unhideWhenUsed/>
    <w:rsid w:val="00767BA8"/>
    <w:pPr>
      <w:tabs>
        <w:tab w:val="clear" w:pos="284"/>
        <w:tab w:val="left" w:pos="1134"/>
        <w:tab w:val="right" w:leader="dot" w:pos="9360"/>
      </w:tabs>
      <w:spacing w:after="40" w:line="240" w:lineRule="auto"/>
      <w:ind w:left="1124" w:right="518" w:hanging="562"/>
    </w:pPr>
    <w:rPr>
      <w:rFonts w:ascii="Avenir Next LT Pro Light" w:hAnsi="Avenir Next LT Pro Light"/>
    </w:rPr>
  </w:style>
  <w:style w:type="paragraph" w:styleId="TOC3">
    <w:name w:val="toc 3"/>
    <w:basedOn w:val="Normal"/>
    <w:next w:val="Normal"/>
    <w:autoRedefine/>
    <w:uiPriority w:val="39"/>
    <w:unhideWhenUsed/>
    <w:rsid w:val="000F1077"/>
    <w:pPr>
      <w:tabs>
        <w:tab w:val="clear" w:pos="284"/>
        <w:tab w:val="left" w:leader="dot" w:pos="1584"/>
        <w:tab w:val="right" w:leader="dot" w:pos="9360"/>
      </w:tabs>
      <w:spacing w:after="40" w:line="240" w:lineRule="auto"/>
      <w:ind w:left="1886" w:hanging="720"/>
    </w:pPr>
    <w:rPr>
      <w:rFonts w:ascii="Avenir Next LT Pro Light" w:hAnsi="Avenir Next LT Pro Light"/>
      <w:noProof/>
    </w:rPr>
  </w:style>
  <w:style w:type="character" w:styleId="Strong">
    <w:name w:val="Strong"/>
    <w:basedOn w:val="DefaultParagraphFont"/>
    <w:uiPriority w:val="22"/>
    <w:semiHidden/>
    <w:unhideWhenUsed/>
    <w:rsid w:val="00542F08"/>
    <w:rPr>
      <w:b/>
      <w:bCs/>
    </w:rPr>
  </w:style>
  <w:style w:type="paragraph" w:styleId="CommentText">
    <w:name w:val="annotation text"/>
    <w:basedOn w:val="Normal"/>
    <w:link w:val="CommentTextChar"/>
    <w:uiPriority w:val="99"/>
    <w:unhideWhenUsed/>
    <w:rsid w:val="00542F08"/>
    <w:pPr>
      <w:spacing w:line="240" w:lineRule="auto"/>
    </w:pPr>
    <w:rPr>
      <w:sz w:val="20"/>
      <w:szCs w:val="20"/>
    </w:rPr>
  </w:style>
  <w:style w:type="character" w:customStyle="1" w:styleId="CommentTextChar">
    <w:name w:val="Comment Text Char"/>
    <w:basedOn w:val="DefaultParagraphFont"/>
    <w:link w:val="CommentText"/>
    <w:uiPriority w:val="99"/>
    <w:rsid w:val="00F66A91"/>
    <w:rPr>
      <w:kern w:val="18"/>
      <w:sz w:val="20"/>
      <w:szCs w:val="20"/>
    </w:rPr>
  </w:style>
  <w:style w:type="paragraph" w:styleId="CommentSubject">
    <w:name w:val="annotation subject"/>
    <w:basedOn w:val="CommentText"/>
    <w:next w:val="CommentText"/>
    <w:link w:val="CommentSubjectChar"/>
    <w:uiPriority w:val="99"/>
    <w:semiHidden/>
    <w:unhideWhenUsed/>
    <w:rsid w:val="00542F08"/>
    <w:rPr>
      <w:b/>
      <w:bCs/>
    </w:rPr>
  </w:style>
  <w:style w:type="character" w:customStyle="1" w:styleId="CommentSubjectChar">
    <w:name w:val="Comment Subject Char"/>
    <w:basedOn w:val="CommentTextChar"/>
    <w:link w:val="CommentSubject"/>
    <w:uiPriority w:val="99"/>
    <w:semiHidden/>
    <w:rsid w:val="00F66A91"/>
    <w:rPr>
      <w:b/>
      <w:bCs/>
      <w:kern w:val="18"/>
      <w:sz w:val="20"/>
      <w:szCs w:val="20"/>
    </w:rPr>
  </w:style>
  <w:style w:type="paragraph" w:customStyle="1" w:styleId="Heading">
    <w:name w:val="Heading"/>
    <w:basedOn w:val="BodyText"/>
    <w:next w:val="BodyText"/>
    <w:uiPriority w:val="1"/>
    <w:semiHidden/>
    <w:unhideWhenUsed/>
    <w:rsid w:val="008952D6"/>
    <w:rPr>
      <w:rFonts w:asciiTheme="majorHAnsi" w:hAnsiTheme="majorHAnsi" w:cstheme="majorHAnsi"/>
      <w:color w:val="000000" w:themeColor="text2"/>
      <w:sz w:val="24"/>
    </w:rPr>
  </w:style>
  <w:style w:type="paragraph" w:styleId="TableofFigures">
    <w:name w:val="table of figures"/>
    <w:basedOn w:val="Normal"/>
    <w:next w:val="Normal"/>
    <w:uiPriority w:val="99"/>
    <w:unhideWhenUsed/>
    <w:rsid w:val="00E844A1"/>
    <w:pPr>
      <w:tabs>
        <w:tab w:val="clear" w:pos="284"/>
        <w:tab w:val="right" w:leader="dot" w:pos="9360"/>
      </w:tabs>
      <w:spacing w:line="240" w:lineRule="auto"/>
      <w:ind w:right="432"/>
    </w:pPr>
    <w:rPr>
      <w:rFonts w:ascii="Avenir Next LT Pro Light" w:hAnsi="Avenir Next LT Pro Light"/>
    </w:rPr>
  </w:style>
  <w:style w:type="numbering" w:styleId="1ai">
    <w:name w:val="Outline List 1"/>
    <w:basedOn w:val="NoList"/>
    <w:uiPriority w:val="99"/>
    <w:semiHidden/>
    <w:unhideWhenUsed/>
    <w:rsid w:val="004C255D"/>
    <w:pPr>
      <w:numPr>
        <w:numId w:val="5"/>
      </w:numPr>
    </w:pPr>
  </w:style>
  <w:style w:type="paragraph" w:styleId="BodyText2">
    <w:name w:val="Body Text 2"/>
    <w:basedOn w:val="Normal"/>
    <w:link w:val="BodyText2Char"/>
    <w:uiPriority w:val="99"/>
    <w:semiHidden/>
    <w:unhideWhenUsed/>
    <w:rsid w:val="004C255D"/>
    <w:pPr>
      <w:spacing w:after="120" w:line="480" w:lineRule="auto"/>
    </w:pPr>
  </w:style>
  <w:style w:type="character" w:customStyle="1" w:styleId="BodyText2Char">
    <w:name w:val="Body Text 2 Char"/>
    <w:basedOn w:val="DefaultParagraphFont"/>
    <w:link w:val="BodyText2"/>
    <w:uiPriority w:val="99"/>
    <w:semiHidden/>
    <w:rsid w:val="00F66A91"/>
    <w:rPr>
      <w:kern w:val="18"/>
    </w:rPr>
  </w:style>
  <w:style w:type="paragraph" w:styleId="Closing">
    <w:name w:val="Closing"/>
    <w:basedOn w:val="Normal"/>
    <w:link w:val="ClosingChar"/>
    <w:uiPriority w:val="99"/>
    <w:semiHidden/>
    <w:unhideWhenUsed/>
    <w:rsid w:val="004C255D"/>
    <w:pPr>
      <w:spacing w:line="240" w:lineRule="auto"/>
      <w:ind w:left="4252"/>
    </w:pPr>
  </w:style>
  <w:style w:type="character" w:customStyle="1" w:styleId="ClosingChar">
    <w:name w:val="Closing Char"/>
    <w:basedOn w:val="DefaultParagraphFont"/>
    <w:link w:val="Closing"/>
    <w:uiPriority w:val="99"/>
    <w:semiHidden/>
    <w:rsid w:val="00F66A91"/>
    <w:rPr>
      <w:kern w:val="18"/>
    </w:rPr>
  </w:style>
  <w:style w:type="character" w:styleId="CommentReference">
    <w:name w:val="annotation reference"/>
    <w:basedOn w:val="DefaultParagraphFont"/>
    <w:uiPriority w:val="99"/>
    <w:semiHidden/>
    <w:unhideWhenUsed/>
    <w:rsid w:val="004C255D"/>
    <w:rPr>
      <w:sz w:val="16"/>
      <w:szCs w:val="16"/>
    </w:rPr>
  </w:style>
  <w:style w:type="paragraph" w:styleId="Date">
    <w:name w:val="Date"/>
    <w:basedOn w:val="Normal"/>
    <w:next w:val="Normal"/>
    <w:link w:val="DateChar"/>
    <w:uiPriority w:val="99"/>
    <w:semiHidden/>
    <w:unhideWhenUsed/>
    <w:rsid w:val="004C255D"/>
  </w:style>
  <w:style w:type="character" w:customStyle="1" w:styleId="DateChar">
    <w:name w:val="Date Char"/>
    <w:basedOn w:val="DefaultParagraphFont"/>
    <w:link w:val="Date"/>
    <w:uiPriority w:val="99"/>
    <w:semiHidden/>
    <w:rsid w:val="00F66A91"/>
    <w:rPr>
      <w:kern w:val="18"/>
    </w:rPr>
  </w:style>
  <w:style w:type="character" w:styleId="Emphasis">
    <w:name w:val="Emphasis"/>
    <w:basedOn w:val="DefaultParagraphFont"/>
    <w:uiPriority w:val="20"/>
    <w:semiHidden/>
    <w:unhideWhenUsed/>
    <w:rsid w:val="004C255D"/>
    <w:rPr>
      <w:i/>
      <w:iCs/>
    </w:rPr>
  </w:style>
  <w:style w:type="character" w:styleId="EndnoteReference">
    <w:name w:val="endnote reference"/>
    <w:basedOn w:val="DefaultParagraphFont"/>
    <w:uiPriority w:val="99"/>
    <w:semiHidden/>
    <w:unhideWhenUsed/>
    <w:rsid w:val="004C255D"/>
    <w:rPr>
      <w:vertAlign w:val="superscript"/>
    </w:rPr>
  </w:style>
  <w:style w:type="paragraph" w:styleId="EndnoteText">
    <w:name w:val="endnote text"/>
    <w:basedOn w:val="Normal"/>
    <w:link w:val="EndnoteTextChar"/>
    <w:uiPriority w:val="99"/>
    <w:semiHidden/>
    <w:unhideWhenUsed/>
    <w:rsid w:val="004C255D"/>
    <w:pPr>
      <w:spacing w:line="240" w:lineRule="auto"/>
    </w:pPr>
    <w:rPr>
      <w:sz w:val="20"/>
      <w:szCs w:val="20"/>
    </w:rPr>
  </w:style>
  <w:style w:type="character" w:customStyle="1" w:styleId="EndnoteTextChar">
    <w:name w:val="Endnote Text Char"/>
    <w:basedOn w:val="DefaultParagraphFont"/>
    <w:link w:val="EndnoteText"/>
    <w:uiPriority w:val="99"/>
    <w:semiHidden/>
    <w:rsid w:val="00F66A91"/>
    <w:rPr>
      <w:kern w:val="18"/>
      <w:sz w:val="20"/>
      <w:szCs w:val="20"/>
    </w:rPr>
  </w:style>
  <w:style w:type="character" w:styleId="HTMLAcronym">
    <w:name w:val="HTML Acronym"/>
    <w:basedOn w:val="DefaultParagraphFont"/>
    <w:uiPriority w:val="99"/>
    <w:semiHidden/>
    <w:unhideWhenUsed/>
    <w:rsid w:val="004C255D"/>
  </w:style>
  <w:style w:type="paragraph" w:styleId="HTMLAddress">
    <w:name w:val="HTML Address"/>
    <w:basedOn w:val="Normal"/>
    <w:link w:val="HTMLAddressChar"/>
    <w:uiPriority w:val="99"/>
    <w:semiHidden/>
    <w:unhideWhenUsed/>
    <w:rsid w:val="004C255D"/>
    <w:pPr>
      <w:spacing w:line="240" w:lineRule="auto"/>
    </w:pPr>
    <w:rPr>
      <w:i/>
      <w:iCs/>
    </w:rPr>
  </w:style>
  <w:style w:type="character" w:customStyle="1" w:styleId="HTMLAddressChar">
    <w:name w:val="HTML Address Char"/>
    <w:basedOn w:val="DefaultParagraphFont"/>
    <w:link w:val="HTMLAddress"/>
    <w:uiPriority w:val="99"/>
    <w:semiHidden/>
    <w:rsid w:val="00F66A91"/>
    <w:rPr>
      <w:i/>
      <w:iCs/>
      <w:kern w:val="18"/>
    </w:rPr>
  </w:style>
  <w:style w:type="character" w:styleId="HTMLCite">
    <w:name w:val="HTML Cite"/>
    <w:basedOn w:val="DefaultParagraphFont"/>
    <w:uiPriority w:val="99"/>
    <w:semiHidden/>
    <w:unhideWhenUsed/>
    <w:rsid w:val="004C255D"/>
    <w:rPr>
      <w:i/>
      <w:iCs/>
    </w:rPr>
  </w:style>
  <w:style w:type="character" w:styleId="HTMLCode">
    <w:name w:val="HTML Code"/>
    <w:basedOn w:val="DefaultParagraphFont"/>
    <w:uiPriority w:val="99"/>
    <w:semiHidden/>
    <w:unhideWhenUsed/>
    <w:rsid w:val="004C255D"/>
    <w:rPr>
      <w:rFonts w:ascii="Consolas" w:hAnsi="Consolas"/>
      <w:sz w:val="20"/>
      <w:szCs w:val="20"/>
    </w:rPr>
  </w:style>
  <w:style w:type="character" w:styleId="HTMLDefinition">
    <w:name w:val="HTML Definition"/>
    <w:basedOn w:val="DefaultParagraphFont"/>
    <w:uiPriority w:val="99"/>
    <w:semiHidden/>
    <w:unhideWhenUsed/>
    <w:rsid w:val="004C255D"/>
    <w:rPr>
      <w:i/>
      <w:iCs/>
    </w:rPr>
  </w:style>
  <w:style w:type="character" w:styleId="HTMLKeyboard">
    <w:name w:val="HTML Keyboard"/>
    <w:basedOn w:val="DefaultParagraphFont"/>
    <w:uiPriority w:val="99"/>
    <w:semiHidden/>
    <w:unhideWhenUsed/>
    <w:rsid w:val="004C255D"/>
    <w:rPr>
      <w:rFonts w:ascii="Consolas" w:hAnsi="Consolas"/>
      <w:sz w:val="20"/>
      <w:szCs w:val="20"/>
    </w:rPr>
  </w:style>
  <w:style w:type="paragraph" w:styleId="HTMLPreformatted">
    <w:name w:val="HTML Preformatted"/>
    <w:basedOn w:val="Normal"/>
    <w:link w:val="HTMLPreformattedChar"/>
    <w:uiPriority w:val="99"/>
    <w:semiHidden/>
    <w:unhideWhenUsed/>
    <w:rsid w:val="004C255D"/>
    <w:pPr>
      <w:spacing w:line="240" w:lineRule="auto"/>
    </w:pPr>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F66A91"/>
    <w:rPr>
      <w:rFonts w:ascii="Consolas" w:hAnsi="Consolas"/>
      <w:kern w:val="18"/>
      <w:sz w:val="20"/>
      <w:szCs w:val="20"/>
    </w:rPr>
  </w:style>
  <w:style w:type="character" w:styleId="HTMLSample">
    <w:name w:val="HTML Sample"/>
    <w:basedOn w:val="DefaultParagraphFont"/>
    <w:uiPriority w:val="99"/>
    <w:semiHidden/>
    <w:unhideWhenUsed/>
    <w:rsid w:val="004C255D"/>
    <w:rPr>
      <w:rFonts w:ascii="Consolas" w:hAnsi="Consolas"/>
      <w:sz w:val="24"/>
      <w:szCs w:val="24"/>
    </w:rPr>
  </w:style>
  <w:style w:type="character" w:styleId="HTMLTypewriter">
    <w:name w:val="HTML Typewriter"/>
    <w:basedOn w:val="DefaultParagraphFont"/>
    <w:uiPriority w:val="99"/>
    <w:semiHidden/>
    <w:unhideWhenUsed/>
    <w:rsid w:val="004C255D"/>
    <w:rPr>
      <w:rFonts w:ascii="Consolas" w:hAnsi="Consolas"/>
      <w:sz w:val="20"/>
      <w:szCs w:val="20"/>
    </w:rPr>
  </w:style>
  <w:style w:type="character" w:styleId="HTMLVariable">
    <w:name w:val="HTML Variable"/>
    <w:basedOn w:val="DefaultParagraphFont"/>
    <w:uiPriority w:val="99"/>
    <w:semiHidden/>
    <w:unhideWhenUsed/>
    <w:rsid w:val="004C255D"/>
    <w:rPr>
      <w:i/>
      <w:iCs/>
    </w:rPr>
  </w:style>
  <w:style w:type="paragraph" w:styleId="Index1">
    <w:name w:val="index 1"/>
    <w:basedOn w:val="Normal"/>
    <w:next w:val="Normal"/>
    <w:autoRedefine/>
    <w:uiPriority w:val="99"/>
    <w:semiHidden/>
    <w:unhideWhenUsed/>
    <w:rsid w:val="004C255D"/>
    <w:pPr>
      <w:tabs>
        <w:tab w:val="clear" w:pos="284"/>
      </w:tabs>
      <w:spacing w:line="240" w:lineRule="auto"/>
      <w:ind w:left="180" w:hanging="180"/>
    </w:pPr>
  </w:style>
  <w:style w:type="paragraph" w:styleId="Index2">
    <w:name w:val="index 2"/>
    <w:basedOn w:val="Normal"/>
    <w:next w:val="Normal"/>
    <w:autoRedefine/>
    <w:uiPriority w:val="99"/>
    <w:semiHidden/>
    <w:unhideWhenUsed/>
    <w:rsid w:val="004C255D"/>
    <w:pPr>
      <w:tabs>
        <w:tab w:val="clear" w:pos="284"/>
      </w:tabs>
      <w:spacing w:line="240" w:lineRule="auto"/>
      <w:ind w:left="360" w:hanging="180"/>
    </w:pPr>
  </w:style>
  <w:style w:type="paragraph" w:styleId="Index3">
    <w:name w:val="index 3"/>
    <w:basedOn w:val="Normal"/>
    <w:next w:val="Normal"/>
    <w:autoRedefine/>
    <w:uiPriority w:val="99"/>
    <w:semiHidden/>
    <w:unhideWhenUsed/>
    <w:rsid w:val="004C255D"/>
    <w:pPr>
      <w:tabs>
        <w:tab w:val="clear" w:pos="284"/>
      </w:tabs>
      <w:spacing w:line="240" w:lineRule="auto"/>
      <w:ind w:left="540" w:hanging="180"/>
    </w:pPr>
  </w:style>
  <w:style w:type="paragraph" w:styleId="Index4">
    <w:name w:val="index 4"/>
    <w:basedOn w:val="Normal"/>
    <w:next w:val="Normal"/>
    <w:autoRedefine/>
    <w:uiPriority w:val="99"/>
    <w:semiHidden/>
    <w:unhideWhenUsed/>
    <w:rsid w:val="004C255D"/>
    <w:pPr>
      <w:tabs>
        <w:tab w:val="clear" w:pos="284"/>
      </w:tabs>
      <w:spacing w:line="240" w:lineRule="auto"/>
      <w:ind w:left="720" w:hanging="180"/>
    </w:pPr>
  </w:style>
  <w:style w:type="paragraph" w:styleId="Index5">
    <w:name w:val="index 5"/>
    <w:basedOn w:val="Normal"/>
    <w:next w:val="Normal"/>
    <w:autoRedefine/>
    <w:uiPriority w:val="99"/>
    <w:semiHidden/>
    <w:unhideWhenUsed/>
    <w:rsid w:val="004C255D"/>
    <w:pPr>
      <w:tabs>
        <w:tab w:val="clear" w:pos="284"/>
      </w:tabs>
      <w:spacing w:line="240" w:lineRule="auto"/>
      <w:ind w:left="900" w:hanging="180"/>
    </w:pPr>
  </w:style>
  <w:style w:type="paragraph" w:styleId="Index6">
    <w:name w:val="index 6"/>
    <w:basedOn w:val="Normal"/>
    <w:next w:val="Normal"/>
    <w:autoRedefine/>
    <w:uiPriority w:val="99"/>
    <w:semiHidden/>
    <w:unhideWhenUsed/>
    <w:rsid w:val="004C255D"/>
    <w:pPr>
      <w:tabs>
        <w:tab w:val="clear" w:pos="284"/>
      </w:tabs>
      <w:spacing w:line="240" w:lineRule="auto"/>
      <w:ind w:left="1080" w:hanging="180"/>
    </w:pPr>
  </w:style>
  <w:style w:type="paragraph" w:styleId="Index7">
    <w:name w:val="index 7"/>
    <w:basedOn w:val="Normal"/>
    <w:next w:val="Normal"/>
    <w:autoRedefine/>
    <w:uiPriority w:val="99"/>
    <w:semiHidden/>
    <w:unhideWhenUsed/>
    <w:rsid w:val="004C255D"/>
    <w:pPr>
      <w:tabs>
        <w:tab w:val="clear" w:pos="284"/>
      </w:tabs>
      <w:spacing w:line="240" w:lineRule="auto"/>
      <w:ind w:left="1260" w:hanging="180"/>
    </w:pPr>
  </w:style>
  <w:style w:type="paragraph" w:styleId="Index8">
    <w:name w:val="index 8"/>
    <w:basedOn w:val="Normal"/>
    <w:next w:val="Normal"/>
    <w:autoRedefine/>
    <w:uiPriority w:val="99"/>
    <w:semiHidden/>
    <w:unhideWhenUsed/>
    <w:rsid w:val="004C255D"/>
    <w:pPr>
      <w:tabs>
        <w:tab w:val="clear" w:pos="284"/>
      </w:tabs>
      <w:spacing w:line="240" w:lineRule="auto"/>
      <w:ind w:left="1440" w:hanging="180"/>
    </w:pPr>
  </w:style>
  <w:style w:type="paragraph" w:styleId="Index9">
    <w:name w:val="index 9"/>
    <w:basedOn w:val="Normal"/>
    <w:next w:val="Normal"/>
    <w:autoRedefine/>
    <w:uiPriority w:val="99"/>
    <w:semiHidden/>
    <w:unhideWhenUsed/>
    <w:rsid w:val="004C255D"/>
    <w:pPr>
      <w:tabs>
        <w:tab w:val="clear" w:pos="284"/>
      </w:tabs>
      <w:spacing w:line="240" w:lineRule="auto"/>
      <w:ind w:left="1620" w:hanging="180"/>
    </w:pPr>
  </w:style>
  <w:style w:type="paragraph" w:styleId="IndexHeading">
    <w:name w:val="index heading"/>
    <w:basedOn w:val="Normal"/>
    <w:next w:val="Index1"/>
    <w:uiPriority w:val="99"/>
    <w:semiHidden/>
    <w:unhideWhenUsed/>
    <w:rsid w:val="004C255D"/>
    <w:rPr>
      <w:rFonts w:asciiTheme="majorHAnsi" w:eastAsiaTheme="majorEastAsia" w:hAnsiTheme="majorHAnsi" w:cstheme="majorBidi"/>
      <w:b/>
      <w:bCs/>
    </w:rPr>
  </w:style>
  <w:style w:type="character" w:styleId="IntenseEmphasis">
    <w:name w:val="Intense Emphasis"/>
    <w:basedOn w:val="DefaultParagraphFont"/>
    <w:uiPriority w:val="21"/>
    <w:semiHidden/>
    <w:unhideWhenUsed/>
    <w:rsid w:val="004C255D"/>
    <w:rPr>
      <w:b/>
      <w:bCs/>
      <w:i/>
      <w:iCs/>
      <w:color w:val="00B5E2" w:themeColor="accent1"/>
    </w:rPr>
  </w:style>
  <w:style w:type="paragraph" w:styleId="IntenseQuote">
    <w:name w:val="Intense Quote"/>
    <w:basedOn w:val="Normal"/>
    <w:next w:val="Normal"/>
    <w:link w:val="IntenseQuoteChar"/>
    <w:uiPriority w:val="30"/>
    <w:semiHidden/>
    <w:unhideWhenUsed/>
    <w:rsid w:val="004C255D"/>
    <w:pPr>
      <w:pBdr>
        <w:bottom w:val="single" w:sz="4" w:space="4" w:color="00B5E2" w:themeColor="accent1"/>
      </w:pBdr>
      <w:spacing w:before="200" w:after="280"/>
      <w:ind w:left="936" w:right="936"/>
    </w:pPr>
    <w:rPr>
      <w:b/>
      <w:bCs/>
      <w:i/>
      <w:iCs/>
      <w:color w:val="00B5E2" w:themeColor="accent1"/>
    </w:rPr>
  </w:style>
  <w:style w:type="character" w:customStyle="1" w:styleId="IntenseQuoteChar">
    <w:name w:val="Intense Quote Char"/>
    <w:basedOn w:val="DefaultParagraphFont"/>
    <w:link w:val="IntenseQuote"/>
    <w:uiPriority w:val="30"/>
    <w:semiHidden/>
    <w:rsid w:val="00F66A91"/>
    <w:rPr>
      <w:b/>
      <w:bCs/>
      <w:i/>
      <w:iCs/>
      <w:color w:val="00B5E2" w:themeColor="accent1"/>
      <w:kern w:val="18"/>
    </w:rPr>
  </w:style>
  <w:style w:type="character" w:styleId="IntenseReference">
    <w:name w:val="Intense Reference"/>
    <w:basedOn w:val="DefaultParagraphFont"/>
    <w:uiPriority w:val="32"/>
    <w:semiHidden/>
    <w:unhideWhenUsed/>
    <w:rsid w:val="004C255D"/>
    <w:rPr>
      <w:b/>
      <w:bCs/>
      <w:smallCaps/>
      <w:color w:val="84BD00" w:themeColor="accent2"/>
      <w:spacing w:val="5"/>
      <w:u w:val="single"/>
    </w:rPr>
  </w:style>
  <w:style w:type="character" w:styleId="LineNumber">
    <w:name w:val="line number"/>
    <w:basedOn w:val="DefaultParagraphFont"/>
    <w:uiPriority w:val="99"/>
    <w:semiHidden/>
    <w:unhideWhenUsed/>
    <w:rsid w:val="004C255D"/>
  </w:style>
  <w:style w:type="paragraph" w:styleId="List2">
    <w:name w:val="List 2"/>
    <w:basedOn w:val="Normal"/>
    <w:uiPriority w:val="99"/>
    <w:semiHidden/>
    <w:unhideWhenUsed/>
    <w:rsid w:val="004C255D"/>
    <w:pPr>
      <w:ind w:left="566" w:hanging="283"/>
      <w:contextualSpacing/>
    </w:pPr>
  </w:style>
  <w:style w:type="paragraph" w:styleId="List3">
    <w:name w:val="List 3"/>
    <w:basedOn w:val="Normal"/>
    <w:uiPriority w:val="99"/>
    <w:semiHidden/>
    <w:unhideWhenUsed/>
    <w:rsid w:val="004C255D"/>
    <w:pPr>
      <w:ind w:left="849" w:hanging="283"/>
      <w:contextualSpacing/>
    </w:pPr>
  </w:style>
  <w:style w:type="paragraph" w:styleId="List4">
    <w:name w:val="List 4"/>
    <w:basedOn w:val="Normal"/>
    <w:uiPriority w:val="99"/>
    <w:semiHidden/>
    <w:unhideWhenUsed/>
    <w:rsid w:val="004C255D"/>
    <w:pPr>
      <w:ind w:left="1132" w:hanging="283"/>
      <w:contextualSpacing/>
    </w:pPr>
  </w:style>
  <w:style w:type="paragraph" w:styleId="List5">
    <w:name w:val="List 5"/>
    <w:basedOn w:val="Normal"/>
    <w:uiPriority w:val="99"/>
    <w:semiHidden/>
    <w:unhideWhenUsed/>
    <w:rsid w:val="004C255D"/>
    <w:pPr>
      <w:ind w:left="1415" w:hanging="283"/>
      <w:contextualSpacing/>
    </w:pPr>
  </w:style>
  <w:style w:type="paragraph" w:styleId="ListBullet4">
    <w:name w:val="List Bullet 4"/>
    <w:basedOn w:val="Normal"/>
    <w:uiPriority w:val="99"/>
    <w:semiHidden/>
    <w:unhideWhenUsed/>
    <w:rsid w:val="004C255D"/>
    <w:pPr>
      <w:numPr>
        <w:numId w:val="1"/>
      </w:numPr>
      <w:contextualSpacing/>
    </w:pPr>
  </w:style>
  <w:style w:type="paragraph" w:styleId="ListBullet5">
    <w:name w:val="List Bullet 5"/>
    <w:basedOn w:val="Normal"/>
    <w:uiPriority w:val="99"/>
    <w:semiHidden/>
    <w:unhideWhenUsed/>
    <w:rsid w:val="004C255D"/>
    <w:pPr>
      <w:numPr>
        <w:numId w:val="2"/>
      </w:numPr>
      <w:contextualSpacing/>
    </w:pPr>
  </w:style>
  <w:style w:type="paragraph" w:styleId="ListContinue">
    <w:name w:val="List Continue"/>
    <w:basedOn w:val="Normal"/>
    <w:uiPriority w:val="99"/>
    <w:semiHidden/>
    <w:unhideWhenUsed/>
    <w:rsid w:val="004C255D"/>
    <w:pPr>
      <w:spacing w:after="120"/>
      <w:ind w:left="283"/>
      <w:contextualSpacing/>
    </w:pPr>
  </w:style>
  <w:style w:type="paragraph" w:styleId="ListContinue2">
    <w:name w:val="List Continue 2"/>
    <w:basedOn w:val="Normal"/>
    <w:uiPriority w:val="99"/>
    <w:semiHidden/>
    <w:unhideWhenUsed/>
    <w:rsid w:val="004C255D"/>
    <w:pPr>
      <w:spacing w:after="120"/>
      <w:ind w:left="566"/>
      <w:contextualSpacing/>
    </w:pPr>
  </w:style>
  <w:style w:type="paragraph" w:styleId="ListContinue3">
    <w:name w:val="List Continue 3"/>
    <w:basedOn w:val="Normal"/>
    <w:uiPriority w:val="99"/>
    <w:semiHidden/>
    <w:unhideWhenUsed/>
    <w:rsid w:val="004C255D"/>
    <w:pPr>
      <w:spacing w:after="120"/>
      <w:ind w:left="849"/>
      <w:contextualSpacing/>
    </w:pPr>
  </w:style>
  <w:style w:type="paragraph" w:styleId="ListContinue4">
    <w:name w:val="List Continue 4"/>
    <w:basedOn w:val="Normal"/>
    <w:uiPriority w:val="99"/>
    <w:semiHidden/>
    <w:unhideWhenUsed/>
    <w:rsid w:val="004C255D"/>
    <w:pPr>
      <w:spacing w:after="120"/>
      <w:ind w:left="1132"/>
      <w:contextualSpacing/>
    </w:pPr>
  </w:style>
  <w:style w:type="paragraph" w:styleId="ListContinue5">
    <w:name w:val="List Continue 5"/>
    <w:basedOn w:val="Normal"/>
    <w:uiPriority w:val="99"/>
    <w:semiHidden/>
    <w:unhideWhenUsed/>
    <w:rsid w:val="004C255D"/>
    <w:pPr>
      <w:spacing w:after="120"/>
      <w:ind w:left="1415"/>
      <w:contextualSpacing/>
    </w:pPr>
  </w:style>
  <w:style w:type="paragraph" w:styleId="ListNumber4">
    <w:name w:val="List Number 4"/>
    <w:basedOn w:val="Normal"/>
    <w:uiPriority w:val="99"/>
    <w:semiHidden/>
    <w:unhideWhenUsed/>
    <w:rsid w:val="004C255D"/>
    <w:pPr>
      <w:numPr>
        <w:numId w:val="3"/>
      </w:numPr>
      <w:contextualSpacing/>
    </w:pPr>
  </w:style>
  <w:style w:type="paragraph" w:styleId="ListNumber5">
    <w:name w:val="List Number 5"/>
    <w:basedOn w:val="Normal"/>
    <w:uiPriority w:val="99"/>
    <w:semiHidden/>
    <w:unhideWhenUsed/>
    <w:rsid w:val="004C255D"/>
    <w:pPr>
      <w:numPr>
        <w:numId w:val="4"/>
      </w:numPr>
      <w:contextualSpacing/>
    </w:pPr>
  </w:style>
  <w:style w:type="paragraph" w:styleId="MacroText">
    <w:name w:val="macro"/>
    <w:link w:val="MacroTextChar"/>
    <w:uiPriority w:val="99"/>
    <w:semiHidden/>
    <w:unhideWhenUsed/>
    <w:rsid w:val="004C255D"/>
    <w:pPr>
      <w:tabs>
        <w:tab w:val="left" w:pos="480"/>
        <w:tab w:val="left" w:pos="960"/>
        <w:tab w:val="left" w:pos="1440"/>
        <w:tab w:val="left" w:pos="1920"/>
        <w:tab w:val="left" w:pos="2400"/>
        <w:tab w:val="left" w:pos="2880"/>
        <w:tab w:val="left" w:pos="3360"/>
        <w:tab w:val="left" w:pos="3840"/>
        <w:tab w:val="left" w:pos="4320"/>
      </w:tabs>
      <w:spacing w:line="240" w:lineRule="atLeast"/>
    </w:pPr>
    <w:rPr>
      <w:rFonts w:ascii="Consolas" w:hAnsi="Consolas"/>
      <w:sz w:val="20"/>
      <w:szCs w:val="20"/>
    </w:rPr>
  </w:style>
  <w:style w:type="character" w:customStyle="1" w:styleId="MacroTextChar">
    <w:name w:val="Macro Text Char"/>
    <w:basedOn w:val="DefaultParagraphFont"/>
    <w:link w:val="MacroText"/>
    <w:uiPriority w:val="99"/>
    <w:semiHidden/>
    <w:rsid w:val="00F66A91"/>
    <w:rPr>
      <w:rFonts w:ascii="Consolas" w:hAnsi="Consolas"/>
      <w:sz w:val="20"/>
      <w:szCs w:val="20"/>
    </w:rPr>
  </w:style>
  <w:style w:type="paragraph" w:styleId="MessageHeader">
    <w:name w:val="Message Header"/>
    <w:basedOn w:val="Normal"/>
    <w:link w:val="MessageHeaderChar"/>
    <w:uiPriority w:val="99"/>
    <w:semiHidden/>
    <w:unhideWhenUsed/>
    <w:rsid w:val="004C255D"/>
    <w:pPr>
      <w:pBdr>
        <w:top w:val="single" w:sz="6" w:space="1" w:color="auto"/>
        <w:left w:val="single" w:sz="6" w:space="1" w:color="auto"/>
        <w:bottom w:val="single" w:sz="6" w:space="1" w:color="auto"/>
        <w:right w:val="single" w:sz="6" w:space="1" w:color="auto"/>
      </w:pBdr>
      <w:shd w:val="pct20" w:color="auto" w:fill="auto"/>
      <w:spacing w:line="240" w:lineRule="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F66A91"/>
    <w:rPr>
      <w:rFonts w:asciiTheme="majorHAnsi" w:eastAsiaTheme="majorEastAsia" w:hAnsiTheme="majorHAnsi" w:cstheme="majorBidi"/>
      <w:kern w:val="18"/>
      <w:sz w:val="24"/>
      <w:szCs w:val="24"/>
      <w:shd w:val="pct20" w:color="auto" w:fill="auto"/>
    </w:rPr>
  </w:style>
  <w:style w:type="paragraph" w:styleId="NoSpacing">
    <w:name w:val="No Spacing"/>
    <w:link w:val="NoSpacingChar"/>
    <w:unhideWhenUsed/>
    <w:qFormat/>
    <w:rsid w:val="004C255D"/>
    <w:pPr>
      <w:tabs>
        <w:tab w:val="left" w:pos="284"/>
      </w:tabs>
    </w:pPr>
  </w:style>
  <w:style w:type="paragraph" w:styleId="NoteHeading">
    <w:name w:val="Note Heading"/>
    <w:basedOn w:val="Normal"/>
    <w:next w:val="Normal"/>
    <w:link w:val="NoteHeadingChar"/>
    <w:uiPriority w:val="99"/>
    <w:semiHidden/>
    <w:unhideWhenUsed/>
    <w:rsid w:val="004C255D"/>
    <w:pPr>
      <w:spacing w:line="240" w:lineRule="auto"/>
    </w:pPr>
  </w:style>
  <w:style w:type="character" w:customStyle="1" w:styleId="NoteHeadingChar">
    <w:name w:val="Note Heading Char"/>
    <w:basedOn w:val="DefaultParagraphFont"/>
    <w:link w:val="NoteHeading"/>
    <w:uiPriority w:val="99"/>
    <w:semiHidden/>
    <w:rsid w:val="00F66A91"/>
    <w:rPr>
      <w:kern w:val="18"/>
    </w:rPr>
  </w:style>
  <w:style w:type="character" w:styleId="PageNumber">
    <w:name w:val="page number"/>
    <w:basedOn w:val="DefaultParagraphFont"/>
    <w:uiPriority w:val="99"/>
    <w:semiHidden/>
    <w:unhideWhenUsed/>
    <w:rsid w:val="004C255D"/>
  </w:style>
  <w:style w:type="character" w:styleId="PlaceholderText">
    <w:name w:val="Placeholder Text"/>
    <w:basedOn w:val="DefaultParagraphFont"/>
    <w:uiPriority w:val="99"/>
    <w:semiHidden/>
    <w:unhideWhenUsed/>
    <w:rsid w:val="004C255D"/>
    <w:rPr>
      <w:color w:val="808080"/>
    </w:rPr>
  </w:style>
  <w:style w:type="paragraph" w:styleId="PlainText">
    <w:name w:val="Plain Text"/>
    <w:basedOn w:val="Normal"/>
    <w:link w:val="PlainTextChar"/>
    <w:uiPriority w:val="99"/>
    <w:semiHidden/>
    <w:unhideWhenUsed/>
    <w:rsid w:val="004C255D"/>
    <w:pPr>
      <w:spacing w:line="240" w:lineRule="auto"/>
    </w:pPr>
    <w:rPr>
      <w:rFonts w:ascii="Consolas" w:hAnsi="Consolas"/>
      <w:sz w:val="21"/>
      <w:szCs w:val="21"/>
    </w:rPr>
  </w:style>
  <w:style w:type="character" w:customStyle="1" w:styleId="PlainTextChar">
    <w:name w:val="Plain Text Char"/>
    <w:basedOn w:val="DefaultParagraphFont"/>
    <w:link w:val="PlainText"/>
    <w:uiPriority w:val="99"/>
    <w:semiHidden/>
    <w:rsid w:val="00F66A91"/>
    <w:rPr>
      <w:rFonts w:ascii="Consolas" w:hAnsi="Consolas"/>
      <w:kern w:val="18"/>
      <w:sz w:val="21"/>
      <w:szCs w:val="21"/>
    </w:rPr>
  </w:style>
  <w:style w:type="paragraph" w:styleId="Salutation">
    <w:name w:val="Salutation"/>
    <w:basedOn w:val="Normal"/>
    <w:next w:val="Normal"/>
    <w:link w:val="SalutationChar"/>
    <w:uiPriority w:val="99"/>
    <w:semiHidden/>
    <w:unhideWhenUsed/>
    <w:rsid w:val="004C255D"/>
  </w:style>
  <w:style w:type="character" w:customStyle="1" w:styleId="SalutationChar">
    <w:name w:val="Salutation Char"/>
    <w:basedOn w:val="DefaultParagraphFont"/>
    <w:link w:val="Salutation"/>
    <w:uiPriority w:val="99"/>
    <w:semiHidden/>
    <w:rsid w:val="00F66A91"/>
    <w:rPr>
      <w:kern w:val="18"/>
    </w:rPr>
  </w:style>
  <w:style w:type="paragraph" w:styleId="Signature">
    <w:name w:val="Signature"/>
    <w:basedOn w:val="Normal"/>
    <w:link w:val="SignatureChar"/>
    <w:uiPriority w:val="99"/>
    <w:semiHidden/>
    <w:unhideWhenUsed/>
    <w:rsid w:val="004C255D"/>
    <w:pPr>
      <w:spacing w:line="240" w:lineRule="auto"/>
      <w:ind w:left="4252"/>
    </w:pPr>
  </w:style>
  <w:style w:type="character" w:customStyle="1" w:styleId="SignatureChar">
    <w:name w:val="Signature Char"/>
    <w:basedOn w:val="DefaultParagraphFont"/>
    <w:link w:val="Signature"/>
    <w:uiPriority w:val="99"/>
    <w:semiHidden/>
    <w:rsid w:val="00F66A91"/>
    <w:rPr>
      <w:kern w:val="18"/>
    </w:rPr>
  </w:style>
  <w:style w:type="character" w:styleId="SubtleEmphasis">
    <w:name w:val="Subtle Emphasis"/>
    <w:basedOn w:val="DefaultParagraphFont"/>
    <w:uiPriority w:val="19"/>
    <w:semiHidden/>
    <w:unhideWhenUsed/>
    <w:rsid w:val="004C255D"/>
    <w:rPr>
      <w:i/>
      <w:iCs/>
      <w:color w:val="808080" w:themeColor="text1" w:themeTint="7F"/>
    </w:rPr>
  </w:style>
  <w:style w:type="character" w:styleId="SubtleReference">
    <w:name w:val="Subtle Reference"/>
    <w:basedOn w:val="DefaultParagraphFont"/>
    <w:uiPriority w:val="31"/>
    <w:semiHidden/>
    <w:unhideWhenUsed/>
    <w:rsid w:val="004C255D"/>
    <w:rPr>
      <w:smallCaps/>
      <w:color w:val="84BD00" w:themeColor="accent2"/>
      <w:u w:val="single"/>
    </w:rPr>
  </w:style>
  <w:style w:type="paragraph" w:styleId="TableofAuthorities">
    <w:name w:val="table of authorities"/>
    <w:basedOn w:val="Normal"/>
    <w:next w:val="Normal"/>
    <w:uiPriority w:val="99"/>
    <w:semiHidden/>
    <w:unhideWhenUsed/>
    <w:rsid w:val="004C255D"/>
    <w:pPr>
      <w:tabs>
        <w:tab w:val="clear" w:pos="284"/>
      </w:tabs>
      <w:ind w:left="180" w:hanging="180"/>
    </w:pPr>
  </w:style>
  <w:style w:type="paragraph" w:styleId="TOAHeading">
    <w:name w:val="toa heading"/>
    <w:basedOn w:val="Normal"/>
    <w:next w:val="Normal"/>
    <w:uiPriority w:val="99"/>
    <w:semiHidden/>
    <w:unhideWhenUsed/>
    <w:rsid w:val="004C255D"/>
    <w:pPr>
      <w:spacing w:before="120"/>
    </w:pPr>
    <w:rPr>
      <w:rFonts w:asciiTheme="majorHAnsi" w:eastAsiaTheme="majorEastAsia" w:hAnsiTheme="majorHAnsi" w:cstheme="majorBidi"/>
      <w:b/>
      <w:bCs/>
      <w:sz w:val="24"/>
      <w:szCs w:val="24"/>
    </w:rPr>
  </w:style>
  <w:style w:type="paragraph" w:styleId="TOC4">
    <w:name w:val="toc 4"/>
    <w:basedOn w:val="Normal"/>
    <w:next w:val="Normal"/>
    <w:autoRedefine/>
    <w:uiPriority w:val="39"/>
    <w:unhideWhenUsed/>
    <w:rsid w:val="003964F2"/>
    <w:pPr>
      <w:tabs>
        <w:tab w:val="clear" w:pos="284"/>
        <w:tab w:val="right" w:leader="dot" w:pos="9360"/>
      </w:tabs>
      <w:spacing w:after="40"/>
      <w:ind w:left="1134" w:hanging="567"/>
    </w:pPr>
  </w:style>
  <w:style w:type="paragraph" w:styleId="TOC5">
    <w:name w:val="toc 5"/>
    <w:basedOn w:val="Normal"/>
    <w:next w:val="Normal"/>
    <w:autoRedefine/>
    <w:uiPriority w:val="39"/>
    <w:unhideWhenUsed/>
    <w:rsid w:val="004C255D"/>
    <w:pPr>
      <w:tabs>
        <w:tab w:val="clear" w:pos="284"/>
      </w:tabs>
      <w:spacing w:after="100"/>
      <w:ind w:left="720"/>
    </w:pPr>
  </w:style>
  <w:style w:type="paragraph" w:styleId="TOC6">
    <w:name w:val="toc 6"/>
    <w:basedOn w:val="Normal"/>
    <w:next w:val="Normal"/>
    <w:autoRedefine/>
    <w:uiPriority w:val="39"/>
    <w:unhideWhenUsed/>
    <w:rsid w:val="004C255D"/>
    <w:pPr>
      <w:tabs>
        <w:tab w:val="clear" w:pos="284"/>
      </w:tabs>
      <w:spacing w:after="100"/>
      <w:ind w:left="900"/>
    </w:pPr>
  </w:style>
  <w:style w:type="paragraph" w:styleId="TOC7">
    <w:name w:val="toc 7"/>
    <w:basedOn w:val="Normal"/>
    <w:next w:val="Normal"/>
    <w:autoRedefine/>
    <w:uiPriority w:val="39"/>
    <w:unhideWhenUsed/>
    <w:rsid w:val="004C255D"/>
    <w:pPr>
      <w:tabs>
        <w:tab w:val="clear" w:pos="284"/>
      </w:tabs>
      <w:spacing w:after="100"/>
      <w:ind w:left="1080"/>
    </w:pPr>
  </w:style>
  <w:style w:type="paragraph" w:styleId="TOC8">
    <w:name w:val="toc 8"/>
    <w:basedOn w:val="Normal"/>
    <w:next w:val="Normal"/>
    <w:autoRedefine/>
    <w:uiPriority w:val="39"/>
    <w:unhideWhenUsed/>
    <w:rsid w:val="004C255D"/>
    <w:pPr>
      <w:tabs>
        <w:tab w:val="clear" w:pos="284"/>
      </w:tabs>
      <w:spacing w:after="100"/>
      <w:ind w:left="1260"/>
    </w:pPr>
  </w:style>
  <w:style w:type="paragraph" w:styleId="TOC9">
    <w:name w:val="toc 9"/>
    <w:basedOn w:val="Normal"/>
    <w:next w:val="Normal"/>
    <w:autoRedefine/>
    <w:uiPriority w:val="39"/>
    <w:unhideWhenUsed/>
    <w:rsid w:val="004C255D"/>
    <w:pPr>
      <w:tabs>
        <w:tab w:val="clear" w:pos="284"/>
      </w:tabs>
      <w:spacing w:after="100"/>
      <w:ind w:left="1440"/>
    </w:pPr>
  </w:style>
  <w:style w:type="paragraph" w:customStyle="1" w:styleId="TableHeading">
    <w:name w:val="Table Heading"/>
    <w:basedOn w:val="BodyText"/>
    <w:uiPriority w:val="1"/>
    <w:qFormat/>
    <w:rsid w:val="00D91F04"/>
    <w:pPr>
      <w:keepNext/>
      <w:spacing w:before="40" w:after="40"/>
    </w:pPr>
    <w:rPr>
      <w:rFonts w:ascii="Avenir Next LT Pro Demi" w:hAnsi="Avenir Next LT Pro Demi"/>
      <w:b/>
      <w:color w:val="020065"/>
      <w:szCs w:val="20"/>
    </w:rPr>
  </w:style>
  <w:style w:type="paragraph" w:customStyle="1" w:styleId="TableBody">
    <w:name w:val="Table Body"/>
    <w:basedOn w:val="BodyText"/>
    <w:qFormat/>
    <w:rsid w:val="00A417DA"/>
    <w:pPr>
      <w:spacing w:before="40" w:after="40"/>
    </w:pPr>
    <w:rPr>
      <w:szCs w:val="20"/>
    </w:rPr>
  </w:style>
  <w:style w:type="table" w:customStyle="1" w:styleId="Tablenoborders">
    <w:name w:val="Table no borders"/>
    <w:basedOn w:val="TableNormal"/>
    <w:uiPriority w:val="99"/>
    <w:semiHidden/>
    <w:unhideWhenUsed/>
    <w:rsid w:val="00C314D3"/>
    <w:tblPr>
      <w:tblCellMar>
        <w:left w:w="0" w:type="dxa"/>
        <w:right w:w="0" w:type="dxa"/>
      </w:tblCellMar>
    </w:tblPr>
  </w:style>
  <w:style w:type="paragraph" w:customStyle="1" w:styleId="TableListBullet">
    <w:name w:val="Table List Bullet"/>
    <w:basedOn w:val="Normal"/>
    <w:uiPriority w:val="15"/>
    <w:qFormat/>
    <w:rsid w:val="00D73DD3"/>
    <w:pPr>
      <w:numPr>
        <w:numId w:val="9"/>
      </w:numPr>
      <w:tabs>
        <w:tab w:val="clear" w:pos="284"/>
      </w:tabs>
      <w:spacing w:after="40" w:line="240" w:lineRule="auto"/>
    </w:pPr>
  </w:style>
  <w:style w:type="paragraph" w:customStyle="1" w:styleId="TableListBullet2">
    <w:name w:val="Table List Bullet 2"/>
    <w:basedOn w:val="Normal"/>
    <w:uiPriority w:val="16"/>
    <w:qFormat/>
    <w:rsid w:val="002740A7"/>
    <w:pPr>
      <w:numPr>
        <w:ilvl w:val="1"/>
        <w:numId w:val="9"/>
      </w:numPr>
      <w:tabs>
        <w:tab w:val="clear" w:pos="284"/>
      </w:tabs>
      <w:spacing w:after="40" w:line="240" w:lineRule="auto"/>
    </w:pPr>
    <w:rPr>
      <w:sz w:val="18"/>
    </w:rPr>
  </w:style>
  <w:style w:type="paragraph" w:customStyle="1" w:styleId="TableListBullet3">
    <w:name w:val="Table List Bullet 3"/>
    <w:basedOn w:val="Normal"/>
    <w:uiPriority w:val="17"/>
    <w:qFormat/>
    <w:rsid w:val="002740A7"/>
    <w:pPr>
      <w:numPr>
        <w:ilvl w:val="2"/>
        <w:numId w:val="9"/>
      </w:numPr>
      <w:tabs>
        <w:tab w:val="clear" w:pos="284"/>
      </w:tabs>
      <w:spacing w:after="40" w:line="240" w:lineRule="auto"/>
    </w:pPr>
    <w:rPr>
      <w:sz w:val="18"/>
    </w:rPr>
  </w:style>
  <w:style w:type="paragraph" w:customStyle="1" w:styleId="TableListNumber">
    <w:name w:val="Table List Number"/>
    <w:basedOn w:val="BodyText"/>
    <w:uiPriority w:val="18"/>
    <w:qFormat/>
    <w:rsid w:val="002740A7"/>
    <w:pPr>
      <w:numPr>
        <w:numId w:val="8"/>
      </w:numPr>
      <w:spacing w:after="40"/>
    </w:pPr>
    <w:rPr>
      <w:sz w:val="18"/>
    </w:rPr>
  </w:style>
  <w:style w:type="paragraph" w:customStyle="1" w:styleId="TableListNumber2">
    <w:name w:val="Table List Number 2"/>
    <w:basedOn w:val="Normal"/>
    <w:uiPriority w:val="19"/>
    <w:qFormat/>
    <w:rsid w:val="002740A7"/>
    <w:pPr>
      <w:numPr>
        <w:ilvl w:val="1"/>
        <w:numId w:val="8"/>
      </w:numPr>
      <w:tabs>
        <w:tab w:val="clear" w:pos="284"/>
      </w:tabs>
      <w:spacing w:after="40" w:line="240" w:lineRule="auto"/>
    </w:pPr>
    <w:rPr>
      <w:sz w:val="18"/>
    </w:rPr>
  </w:style>
  <w:style w:type="paragraph" w:customStyle="1" w:styleId="TableListNumber3">
    <w:name w:val="Table List Number 3"/>
    <w:basedOn w:val="Normal"/>
    <w:uiPriority w:val="20"/>
    <w:qFormat/>
    <w:rsid w:val="002740A7"/>
    <w:pPr>
      <w:numPr>
        <w:ilvl w:val="2"/>
        <w:numId w:val="8"/>
      </w:numPr>
      <w:tabs>
        <w:tab w:val="clear" w:pos="284"/>
      </w:tabs>
      <w:spacing w:after="40" w:line="240" w:lineRule="auto"/>
    </w:pPr>
    <w:rPr>
      <w:sz w:val="18"/>
    </w:rPr>
  </w:style>
  <w:style w:type="paragraph" w:customStyle="1" w:styleId="Heading3NoNumber">
    <w:name w:val="Heading 3 (No Number)"/>
    <w:basedOn w:val="Heading3"/>
    <w:uiPriority w:val="1"/>
    <w:qFormat/>
    <w:rsid w:val="009F7052"/>
    <w:pPr>
      <w:numPr>
        <w:ilvl w:val="0"/>
        <w:numId w:val="0"/>
      </w:numPr>
      <w:ind w:left="720" w:hanging="720"/>
    </w:pPr>
  </w:style>
  <w:style w:type="paragraph" w:styleId="Revision">
    <w:name w:val="Revision"/>
    <w:hidden/>
    <w:uiPriority w:val="99"/>
    <w:semiHidden/>
    <w:rsid w:val="00ED57D6"/>
    <w:rPr>
      <w:kern w:val="18"/>
      <w:sz w:val="22"/>
      <w:lang w:val="en-US"/>
    </w:rPr>
  </w:style>
  <w:style w:type="table" w:customStyle="1" w:styleId="TableStyleOptionE">
    <w:name w:val="Table Style Option E"/>
    <w:basedOn w:val="TableNormal"/>
    <w:uiPriority w:val="99"/>
    <w:rsid w:val="00A74BDA"/>
    <w:rPr>
      <w:sz w:val="22"/>
      <w:szCs w:val="22"/>
      <w:lang w:val="en-US"/>
    </w:rPr>
    <w:tblPr>
      <w:tblStyleRowBandSize w:val="1"/>
      <w:tblInd w:w="115" w:type="dxa"/>
      <w:tblBorders>
        <w:bottom w:val="single" w:sz="12" w:space="0" w:color="auto"/>
      </w:tblBorders>
      <w:tblCellMar>
        <w:top w:w="43" w:type="dxa"/>
        <w:left w:w="115" w:type="dxa"/>
        <w:bottom w:w="43" w:type="dxa"/>
        <w:right w:w="115" w:type="dxa"/>
      </w:tblCellMar>
    </w:tblPr>
    <w:tblStylePr w:type="firstRow">
      <w:rPr>
        <w:color w:val="FFFFFF" w:themeColor="background2"/>
      </w:rPr>
      <w:tblPr/>
      <w:tcPr>
        <w:shd w:val="clear" w:color="auto" w:fill="84BD00" w:themeFill="accent2"/>
      </w:tcPr>
    </w:tblStylePr>
    <w:tblStylePr w:type="band2Horz">
      <w:tblPr/>
      <w:tcPr>
        <w:tcBorders>
          <w:bottom w:val="nil"/>
        </w:tcBorders>
        <w:shd w:val="clear" w:color="auto" w:fill="EBFFBE" w:themeFill="accent2" w:themeFillTint="33"/>
      </w:tcPr>
    </w:tblStylePr>
  </w:style>
  <w:style w:type="character" w:customStyle="1" w:styleId="NoSpacingChar">
    <w:name w:val="No Spacing Char"/>
    <w:basedOn w:val="DefaultParagraphFont"/>
    <w:link w:val="NoSpacing"/>
    <w:rsid w:val="00576CA1"/>
  </w:style>
  <w:style w:type="table" w:styleId="GridTable4-Accent1">
    <w:name w:val="Grid Table 4 Accent 1"/>
    <w:basedOn w:val="TableNormal"/>
    <w:uiPriority w:val="49"/>
    <w:rsid w:val="00F40E30"/>
    <w:tblPr>
      <w:tblStyleRowBandSize w:val="1"/>
      <w:tblStyleColBandSize w:val="1"/>
      <w:tblBorders>
        <w:top w:val="single" w:sz="4" w:space="0" w:color="54DCFF" w:themeColor="accent1" w:themeTint="99"/>
        <w:left w:val="single" w:sz="4" w:space="0" w:color="54DCFF" w:themeColor="accent1" w:themeTint="99"/>
        <w:bottom w:val="single" w:sz="4" w:space="0" w:color="54DCFF" w:themeColor="accent1" w:themeTint="99"/>
        <w:right w:val="single" w:sz="4" w:space="0" w:color="54DCFF" w:themeColor="accent1" w:themeTint="99"/>
        <w:insideH w:val="single" w:sz="4" w:space="0" w:color="54DCFF" w:themeColor="accent1" w:themeTint="99"/>
        <w:insideV w:val="single" w:sz="4" w:space="0" w:color="54DCFF" w:themeColor="accent1" w:themeTint="99"/>
      </w:tblBorders>
    </w:tblPr>
    <w:tblStylePr w:type="firstRow">
      <w:rPr>
        <w:b/>
        <w:bCs/>
        <w:color w:val="FFFFFF" w:themeColor="background1"/>
      </w:rPr>
      <w:tblPr/>
      <w:tcPr>
        <w:tcBorders>
          <w:top w:val="single" w:sz="4" w:space="0" w:color="00B5E2" w:themeColor="accent1"/>
          <w:left w:val="single" w:sz="4" w:space="0" w:color="00B5E2" w:themeColor="accent1"/>
          <w:bottom w:val="single" w:sz="4" w:space="0" w:color="00B5E2" w:themeColor="accent1"/>
          <w:right w:val="single" w:sz="4" w:space="0" w:color="00B5E2" w:themeColor="accent1"/>
          <w:insideH w:val="nil"/>
          <w:insideV w:val="nil"/>
        </w:tcBorders>
        <w:shd w:val="clear" w:color="auto" w:fill="00B5E2" w:themeFill="accent1"/>
      </w:tcPr>
    </w:tblStylePr>
    <w:tblStylePr w:type="lastRow">
      <w:rPr>
        <w:b/>
        <w:bCs/>
      </w:rPr>
      <w:tblPr/>
      <w:tcPr>
        <w:tcBorders>
          <w:top w:val="double" w:sz="4" w:space="0" w:color="00B5E2" w:themeColor="accent1"/>
        </w:tcBorders>
      </w:tcPr>
    </w:tblStylePr>
    <w:tblStylePr w:type="firstCol">
      <w:rPr>
        <w:b/>
        <w:bCs/>
      </w:rPr>
    </w:tblStylePr>
    <w:tblStylePr w:type="lastCol">
      <w:rPr>
        <w:b/>
        <w:bCs/>
      </w:rPr>
    </w:tblStylePr>
    <w:tblStylePr w:type="band1Vert">
      <w:tblPr/>
      <w:tcPr>
        <w:shd w:val="clear" w:color="auto" w:fill="C6F3FF" w:themeFill="accent1" w:themeFillTint="33"/>
      </w:tcPr>
    </w:tblStylePr>
    <w:tblStylePr w:type="band1Horz">
      <w:tblPr/>
      <w:tcPr>
        <w:shd w:val="clear" w:color="auto" w:fill="C6F3FF" w:themeFill="accent1" w:themeFillTint="33"/>
      </w:tcPr>
    </w:tblStylePr>
  </w:style>
  <w:style w:type="table" w:customStyle="1" w:styleId="ListTable3-Accent11">
    <w:name w:val="List Table 3 - Accent 11"/>
    <w:basedOn w:val="TableNormal"/>
    <w:uiPriority w:val="48"/>
    <w:rsid w:val="008E53FA"/>
    <w:tblPr>
      <w:tblStyleRowBandSize w:val="1"/>
      <w:tblStyleColBandSize w:val="1"/>
    </w:tblPr>
    <w:tblStylePr w:type="firstRow">
      <w:rPr>
        <w:b/>
        <w:bCs/>
        <w:color w:val="FFFFFF" w:themeColor="background1"/>
      </w:rPr>
      <w:tblPr/>
      <w:tcPr>
        <w:shd w:val="clear" w:color="auto" w:fill="00B5E2" w:themeFill="accent1"/>
      </w:tcPr>
    </w:tblStylePr>
    <w:tblStylePr w:type="lastRow">
      <w:rPr>
        <w:b/>
        <w:bCs/>
      </w:rPr>
      <w:tblPr/>
      <w:tcPr>
        <w:tcBorders>
          <w:top w:val="double" w:sz="4" w:space="0" w:color="00B5E2"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5E2" w:themeColor="accent1"/>
          <w:right w:val="single" w:sz="4" w:space="0" w:color="00B5E2" w:themeColor="accent1"/>
        </w:tcBorders>
      </w:tcPr>
    </w:tblStylePr>
    <w:tblStylePr w:type="band1Horz">
      <w:tblPr/>
      <w:tcPr>
        <w:tcBorders>
          <w:top w:val="single" w:sz="4" w:space="0" w:color="00B5E2" w:themeColor="accent1"/>
          <w:bottom w:val="single" w:sz="4" w:space="0" w:color="00B5E2"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5E2" w:themeColor="accent1"/>
          <w:left w:val="nil"/>
        </w:tcBorders>
      </w:tcPr>
    </w:tblStylePr>
    <w:tblStylePr w:type="swCell">
      <w:tblPr/>
      <w:tcPr>
        <w:tcBorders>
          <w:top w:val="double" w:sz="4" w:space="0" w:color="00B5E2" w:themeColor="accent1"/>
          <w:right w:val="nil"/>
        </w:tcBorders>
      </w:tcPr>
    </w:tblStylePr>
  </w:style>
  <w:style w:type="table" w:styleId="ListTable3-Accent1">
    <w:name w:val="List Table 3 Accent 1"/>
    <w:basedOn w:val="TableNormal"/>
    <w:uiPriority w:val="48"/>
    <w:rsid w:val="008E53FA"/>
    <w:tblPr>
      <w:tblStyleRowBandSize w:val="1"/>
      <w:tblStyleColBandSize w:val="1"/>
      <w:tblBorders>
        <w:top w:val="single" w:sz="4" w:space="0" w:color="00B5E2" w:themeColor="accent1"/>
        <w:left w:val="single" w:sz="4" w:space="0" w:color="00B5E2" w:themeColor="accent1"/>
        <w:bottom w:val="single" w:sz="4" w:space="0" w:color="00B5E2" w:themeColor="accent1"/>
        <w:right w:val="single" w:sz="4" w:space="0" w:color="00B5E2" w:themeColor="accent1"/>
      </w:tblBorders>
    </w:tblPr>
    <w:tblStylePr w:type="firstRow">
      <w:rPr>
        <w:b/>
        <w:bCs/>
        <w:color w:val="FFFFFF" w:themeColor="background1"/>
      </w:rPr>
      <w:tblPr/>
      <w:tcPr>
        <w:shd w:val="clear" w:color="auto" w:fill="00B5E2" w:themeFill="accent1"/>
      </w:tcPr>
    </w:tblStylePr>
    <w:tblStylePr w:type="lastRow">
      <w:rPr>
        <w:b/>
        <w:bCs/>
      </w:rPr>
      <w:tblPr/>
      <w:tcPr>
        <w:tcBorders>
          <w:top w:val="double" w:sz="4" w:space="0" w:color="00B5E2"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5E2" w:themeColor="accent1"/>
          <w:right w:val="single" w:sz="4" w:space="0" w:color="00B5E2" w:themeColor="accent1"/>
        </w:tcBorders>
      </w:tcPr>
    </w:tblStylePr>
    <w:tblStylePr w:type="band1Horz">
      <w:tblPr/>
      <w:tcPr>
        <w:tcBorders>
          <w:top w:val="single" w:sz="4" w:space="0" w:color="00B5E2" w:themeColor="accent1"/>
          <w:bottom w:val="single" w:sz="4" w:space="0" w:color="00B5E2"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5E2" w:themeColor="accent1"/>
          <w:left w:val="nil"/>
        </w:tcBorders>
      </w:tcPr>
    </w:tblStylePr>
    <w:tblStylePr w:type="swCell">
      <w:tblPr/>
      <w:tcPr>
        <w:tcBorders>
          <w:top w:val="double" w:sz="4" w:space="0" w:color="00B5E2" w:themeColor="accent1"/>
          <w:right w:val="nil"/>
        </w:tcBorders>
      </w:tcPr>
    </w:tblStylePr>
  </w:style>
  <w:style w:type="table" w:styleId="TableGridLight">
    <w:name w:val="Grid Table Light"/>
    <w:basedOn w:val="TableNormal"/>
    <w:uiPriority w:val="40"/>
    <w:rsid w:val="00F81107"/>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paragraph" w:customStyle="1" w:styleId="Heading2NoNumber">
    <w:name w:val="Heading 2 (No Number)"/>
    <w:basedOn w:val="Heading2"/>
    <w:uiPriority w:val="1"/>
    <w:qFormat/>
    <w:rsid w:val="009F7052"/>
    <w:pPr>
      <w:numPr>
        <w:ilvl w:val="0"/>
        <w:numId w:val="0"/>
      </w:numPr>
    </w:pPr>
  </w:style>
  <w:style w:type="paragraph" w:customStyle="1" w:styleId="Heading4NoNumber">
    <w:name w:val="Heading 4 (No Number)"/>
    <w:basedOn w:val="Heading4"/>
    <w:uiPriority w:val="1"/>
    <w:qFormat/>
    <w:rsid w:val="009F7052"/>
    <w:pPr>
      <w:numPr>
        <w:ilvl w:val="0"/>
        <w:numId w:val="0"/>
      </w:numPr>
    </w:pPr>
  </w:style>
  <w:style w:type="paragraph" w:customStyle="1" w:styleId="FigureParagraph">
    <w:name w:val="Figure Paragraph"/>
    <w:basedOn w:val="BodyText"/>
    <w:uiPriority w:val="1"/>
    <w:qFormat/>
    <w:rsid w:val="0088768E"/>
    <w:pPr>
      <w:keepNext/>
    </w:pPr>
  </w:style>
  <w:style w:type="paragraph" w:customStyle="1" w:styleId="TableBullet">
    <w:name w:val="Table Bullet"/>
    <w:basedOn w:val="ListBullet"/>
    <w:uiPriority w:val="1"/>
    <w:qFormat/>
    <w:rsid w:val="00D177D1"/>
    <w:pPr>
      <w:spacing w:before="40" w:after="40"/>
      <w:ind w:left="360"/>
      <w:contextualSpacing/>
    </w:pPr>
  </w:style>
  <w:style w:type="paragraph" w:customStyle="1" w:styleId="TableSubheading">
    <w:name w:val="Table Subheading"/>
    <w:basedOn w:val="TableHeading"/>
    <w:uiPriority w:val="1"/>
    <w:qFormat/>
    <w:rsid w:val="00D1042C"/>
  </w:style>
  <w:style w:type="paragraph" w:styleId="Quote">
    <w:name w:val="Quote"/>
    <w:basedOn w:val="BodyText"/>
    <w:next w:val="Normal"/>
    <w:link w:val="QuoteChar"/>
    <w:uiPriority w:val="21"/>
    <w:qFormat/>
    <w:rsid w:val="00534427"/>
    <w:pPr>
      <w:ind w:left="284"/>
    </w:pPr>
  </w:style>
  <w:style w:type="character" w:customStyle="1" w:styleId="QuoteChar">
    <w:name w:val="Quote Char"/>
    <w:basedOn w:val="DefaultParagraphFont"/>
    <w:link w:val="Quote"/>
    <w:uiPriority w:val="21"/>
    <w:rsid w:val="00534427"/>
    <w:rPr>
      <w:rFonts w:ascii="Avenir Next LT Pro Light" w:hAnsi="Avenir Next LT Pro Light"/>
      <w:kern w:val="18"/>
      <w:sz w:val="22"/>
      <w:lang w:val="en-US"/>
    </w:rPr>
  </w:style>
  <w:style w:type="character" w:styleId="Mention">
    <w:name w:val="Mention"/>
    <w:basedOn w:val="DefaultParagraphFont"/>
    <w:uiPriority w:val="99"/>
    <w:unhideWhenUsed/>
    <w:rsid w:val="00C87024"/>
    <w:rPr>
      <w:color w:val="2B579A"/>
      <w:shd w:val="clear" w:color="auto" w:fill="E1DFDD"/>
    </w:rPr>
  </w:style>
  <w:style w:type="character" w:styleId="UnresolvedMention">
    <w:name w:val="Unresolved Mention"/>
    <w:basedOn w:val="DefaultParagraphFont"/>
    <w:uiPriority w:val="99"/>
    <w:semiHidden/>
    <w:unhideWhenUsed/>
    <w:rsid w:val="00C87024"/>
    <w:rPr>
      <w:color w:val="605E5C"/>
      <w:shd w:val="clear" w:color="auto" w:fill="E1DFDD"/>
    </w:rPr>
  </w:style>
  <w:style w:type="paragraph" w:styleId="NormalWeb">
    <w:name w:val="Normal (Web)"/>
    <w:basedOn w:val="Normal"/>
    <w:uiPriority w:val="99"/>
    <w:semiHidden/>
    <w:unhideWhenUsed/>
    <w:rsid w:val="00C87024"/>
    <w:pPr>
      <w:tabs>
        <w:tab w:val="clear" w:pos="284"/>
      </w:tabs>
      <w:spacing w:before="100" w:beforeAutospacing="1" w:after="100" w:afterAutospacing="1" w:line="240" w:lineRule="auto"/>
    </w:pPr>
    <w:rPr>
      <w:rFonts w:ascii="Times New Roman" w:eastAsia="Times New Roman" w:hAnsi="Times New Roman" w:cs="Times New Roman"/>
      <w:kern w:val="0"/>
      <w:sz w:val="24"/>
      <w:szCs w:val="24"/>
    </w:rPr>
  </w:style>
  <w:style w:type="paragraph" w:styleId="ListParagraph">
    <w:name w:val="List Paragraph"/>
    <w:basedOn w:val="Normal"/>
    <w:uiPriority w:val="34"/>
    <w:qFormat/>
    <w:rsid w:val="00D67821"/>
    <w:pPr>
      <w:tabs>
        <w:tab w:val="clear" w:pos="284"/>
      </w:tabs>
      <w:spacing w:after="160" w:line="278" w:lineRule="auto"/>
      <w:ind w:left="720"/>
      <w:contextualSpacing/>
    </w:pPr>
    <w:rPr>
      <w:kern w:val="2"/>
      <w:sz w:val="24"/>
      <w:szCs w:val="24"/>
      <w14:ligatures w14:val="standardContextual"/>
    </w:rPr>
  </w:style>
  <w:style w:type="character" w:styleId="FollowedHyperlink">
    <w:name w:val="FollowedHyperlink"/>
    <w:basedOn w:val="DefaultParagraphFont"/>
    <w:uiPriority w:val="27"/>
    <w:semiHidden/>
    <w:qFormat/>
    <w:rsid w:val="00F614CF"/>
    <w:rPr>
      <w:color w:val="9C0880" w:themeColor="followedHyperlink"/>
      <w:u w:val="single"/>
    </w:rPr>
  </w:style>
  <w:style w:type="paragraph" w:styleId="Subtitle">
    <w:name w:val="Subtitle"/>
    <w:basedOn w:val="Normal"/>
    <w:next w:val="Normal"/>
    <w:link w:val="SubtitleChar"/>
    <w:uiPriority w:val="11"/>
    <w:qFormat/>
    <w:rsid w:val="00D442B9"/>
    <w:pPr>
      <w:numPr>
        <w:ilvl w:val="1"/>
      </w:numPr>
      <w:tabs>
        <w:tab w:val="clear" w:pos="284"/>
      </w:tabs>
      <w:spacing w:after="160" w:line="278" w:lineRule="auto"/>
    </w:pPr>
    <w:rPr>
      <w:rFonts w:eastAsiaTheme="majorEastAsia" w:cstheme="majorBidi"/>
      <w:color w:val="595959" w:themeColor="text1" w:themeTint="A6"/>
      <w:spacing w:val="15"/>
      <w:kern w:val="2"/>
      <w:sz w:val="28"/>
      <w:szCs w:val="28"/>
      <w14:ligatures w14:val="standardContextual"/>
    </w:rPr>
  </w:style>
  <w:style w:type="character" w:customStyle="1" w:styleId="SubtitleChar">
    <w:name w:val="Subtitle Char"/>
    <w:basedOn w:val="DefaultParagraphFont"/>
    <w:link w:val="Subtitle"/>
    <w:uiPriority w:val="11"/>
    <w:rsid w:val="00D442B9"/>
    <w:rPr>
      <w:rFonts w:eastAsiaTheme="majorEastAsia" w:cstheme="majorBidi"/>
      <w:color w:val="595959" w:themeColor="text1" w:themeTint="A6"/>
      <w:spacing w:val="15"/>
      <w:kern w:val="2"/>
      <w:sz w:val="28"/>
      <w:szCs w:val="28"/>
      <w:lang w:val="en-US"/>
      <w14:ligatures w14:val="standardContextua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4677396">
      <w:bodyDiv w:val="1"/>
      <w:marLeft w:val="0"/>
      <w:marRight w:val="0"/>
      <w:marTop w:val="0"/>
      <w:marBottom w:val="0"/>
      <w:divBdr>
        <w:top w:val="none" w:sz="0" w:space="0" w:color="auto"/>
        <w:left w:val="none" w:sz="0" w:space="0" w:color="auto"/>
        <w:bottom w:val="none" w:sz="0" w:space="0" w:color="auto"/>
        <w:right w:val="none" w:sz="0" w:space="0" w:color="auto"/>
      </w:divBdr>
    </w:div>
    <w:div w:id="61950186">
      <w:bodyDiv w:val="1"/>
      <w:marLeft w:val="0"/>
      <w:marRight w:val="0"/>
      <w:marTop w:val="0"/>
      <w:marBottom w:val="0"/>
      <w:divBdr>
        <w:top w:val="none" w:sz="0" w:space="0" w:color="auto"/>
        <w:left w:val="none" w:sz="0" w:space="0" w:color="auto"/>
        <w:bottom w:val="none" w:sz="0" w:space="0" w:color="auto"/>
        <w:right w:val="none" w:sz="0" w:space="0" w:color="auto"/>
      </w:divBdr>
    </w:div>
    <w:div w:id="415788814">
      <w:bodyDiv w:val="1"/>
      <w:marLeft w:val="0"/>
      <w:marRight w:val="0"/>
      <w:marTop w:val="0"/>
      <w:marBottom w:val="0"/>
      <w:divBdr>
        <w:top w:val="none" w:sz="0" w:space="0" w:color="auto"/>
        <w:left w:val="none" w:sz="0" w:space="0" w:color="auto"/>
        <w:bottom w:val="none" w:sz="0" w:space="0" w:color="auto"/>
        <w:right w:val="none" w:sz="0" w:space="0" w:color="auto"/>
      </w:divBdr>
    </w:div>
    <w:div w:id="948925589">
      <w:bodyDiv w:val="1"/>
      <w:marLeft w:val="0"/>
      <w:marRight w:val="0"/>
      <w:marTop w:val="0"/>
      <w:marBottom w:val="0"/>
      <w:divBdr>
        <w:top w:val="none" w:sz="0" w:space="0" w:color="auto"/>
        <w:left w:val="none" w:sz="0" w:space="0" w:color="auto"/>
        <w:bottom w:val="none" w:sz="0" w:space="0" w:color="auto"/>
        <w:right w:val="none" w:sz="0" w:space="0" w:color="auto"/>
      </w:divBdr>
    </w:div>
    <w:div w:id="1052923954">
      <w:bodyDiv w:val="1"/>
      <w:marLeft w:val="0"/>
      <w:marRight w:val="0"/>
      <w:marTop w:val="0"/>
      <w:marBottom w:val="0"/>
      <w:divBdr>
        <w:top w:val="none" w:sz="0" w:space="0" w:color="auto"/>
        <w:left w:val="none" w:sz="0" w:space="0" w:color="auto"/>
        <w:bottom w:val="none" w:sz="0" w:space="0" w:color="auto"/>
        <w:right w:val="none" w:sz="0" w:space="0" w:color="auto"/>
      </w:divBdr>
    </w:div>
    <w:div w:id="1182814138">
      <w:bodyDiv w:val="1"/>
      <w:marLeft w:val="0"/>
      <w:marRight w:val="0"/>
      <w:marTop w:val="0"/>
      <w:marBottom w:val="0"/>
      <w:divBdr>
        <w:top w:val="none" w:sz="0" w:space="0" w:color="auto"/>
        <w:left w:val="none" w:sz="0" w:space="0" w:color="auto"/>
        <w:bottom w:val="none" w:sz="0" w:space="0" w:color="auto"/>
        <w:right w:val="none" w:sz="0" w:space="0" w:color="auto"/>
      </w:divBdr>
    </w:div>
    <w:div w:id="154556019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17" Type="http://schemas.openxmlformats.org/officeDocument/2006/relationships/hyperlink" Target="https://pep.donahue-institute.org/downloads/2015/new/UMDI_LongTermPopulationProjectionsReport_2015%2004%20_29.pdf" TargetMode="External"/><Relationship Id="rId21" Type="http://schemas.openxmlformats.org/officeDocument/2006/relationships/image" Target="media/image5.emf"/><Relationship Id="rId42" Type="http://schemas.openxmlformats.org/officeDocument/2006/relationships/chart" Target="charts/chart19.xml"/><Relationship Id="rId63" Type="http://schemas.openxmlformats.org/officeDocument/2006/relationships/chart" Target="charts/chart25.xml"/><Relationship Id="rId84" Type="http://schemas.openxmlformats.org/officeDocument/2006/relationships/hyperlink" Target="https://data.bts.gov/stories/s/Infrastructure-Investment-and-Jobs-Act-IIJA-Transp/7fjw-dp4g/" TargetMode="External"/><Relationship Id="rId138" Type="http://schemas.openxmlformats.org/officeDocument/2006/relationships/header" Target="header11.xml"/><Relationship Id="rId16" Type="http://schemas.openxmlformats.org/officeDocument/2006/relationships/footer" Target="footer2.xml"/><Relationship Id="rId107" Type="http://schemas.openxmlformats.org/officeDocument/2006/relationships/hyperlink" Target="https://www.mass.gov/news/healey-driscoll-administration-announces-fare-free-regional-transit-across-state" TargetMode="External"/><Relationship Id="rId11" Type="http://schemas.openxmlformats.org/officeDocument/2006/relationships/image" Target="media/image1.png"/><Relationship Id="rId32" Type="http://schemas.openxmlformats.org/officeDocument/2006/relationships/chart" Target="charts/chart9.xml"/><Relationship Id="rId37" Type="http://schemas.openxmlformats.org/officeDocument/2006/relationships/chart" Target="charts/chart14.xml"/><Relationship Id="rId53" Type="http://schemas.openxmlformats.org/officeDocument/2006/relationships/image" Target="media/image12.png"/><Relationship Id="rId58" Type="http://schemas.openxmlformats.org/officeDocument/2006/relationships/image" Target="media/image17.png"/><Relationship Id="rId74" Type="http://schemas.openxmlformats.org/officeDocument/2006/relationships/image" Target="media/image21.jpeg"/><Relationship Id="rId79" Type="http://schemas.openxmlformats.org/officeDocument/2006/relationships/header" Target="header7.xml"/><Relationship Id="rId102" Type="http://schemas.openxmlformats.org/officeDocument/2006/relationships/hyperlink" Target="https://www.transit.dot.gov/funding/grants/fy23-fta-bus-and-low-and-no-emission-grant-awards" TargetMode="External"/><Relationship Id="rId123" Type="http://schemas.openxmlformats.org/officeDocument/2006/relationships/hyperlink" Target="https://www.transitworkforce.org/resource_library/briefing-reportbus-driver-recruitment-and-retention-in-challenging-times/" TargetMode="External"/><Relationship Id="rId128" Type="http://schemas.openxmlformats.org/officeDocument/2006/relationships/hyperlink" Target="https://www.census.gov/programs-surveys/acs.html" TargetMode="External"/><Relationship Id="rId5" Type="http://schemas.openxmlformats.org/officeDocument/2006/relationships/numbering" Target="numbering.xml"/><Relationship Id="rId90" Type="http://schemas.openxmlformats.org/officeDocument/2006/relationships/hyperlink" Target="https://www.mass.gov/doc/2050-clean-energy-and-climate-plan" TargetMode="External"/><Relationship Id="rId95" Type="http://schemas.openxmlformats.org/officeDocument/2006/relationships/hyperlink" Target="https://www.mass.gov/info-details/community-transportation-coordination" TargetMode="External"/><Relationship Id="rId22" Type="http://schemas.openxmlformats.org/officeDocument/2006/relationships/oleObject" Target="embeddings/oleObject2.bin"/><Relationship Id="rId27" Type="http://schemas.openxmlformats.org/officeDocument/2006/relationships/chart" Target="charts/chart4.xml"/><Relationship Id="rId43" Type="http://schemas.openxmlformats.org/officeDocument/2006/relationships/chart" Target="charts/chart20.xml"/><Relationship Id="rId48" Type="http://schemas.openxmlformats.org/officeDocument/2006/relationships/image" Target="media/image7.png"/><Relationship Id="rId64" Type="http://schemas.openxmlformats.org/officeDocument/2006/relationships/chart" Target="charts/chart26.xml"/><Relationship Id="rId69" Type="http://schemas.openxmlformats.org/officeDocument/2006/relationships/chart" Target="charts/chart31.xml"/><Relationship Id="rId113" Type="http://schemas.openxmlformats.org/officeDocument/2006/relationships/hyperlink" Target="https://www.transit.dot.gov/sites/fta.dot.gov/files/transit_agency_profile_doc/2024/10006.pdf" TargetMode="External"/><Relationship Id="rId118" Type="http://schemas.openxmlformats.org/officeDocument/2006/relationships/hyperlink" Target="https://srpedd.org/regional-resilience-plan//" TargetMode="External"/><Relationship Id="rId134" Type="http://schemas.openxmlformats.org/officeDocument/2006/relationships/hyperlink" Target="https://www.wrrb.org/reports/2019/05/the-implications-of-a-fare-free-wrta/" TargetMode="External"/><Relationship Id="rId139" Type="http://schemas.openxmlformats.org/officeDocument/2006/relationships/fontTable" Target="fontTable.xml"/><Relationship Id="rId80" Type="http://schemas.openxmlformats.org/officeDocument/2006/relationships/header" Target="header8.xml"/><Relationship Id="rId85" Type="http://schemas.openxmlformats.org/officeDocument/2006/relationships/hyperlink" Target="https://htaindex.cnt.org/map/" TargetMode="External"/><Relationship Id="rId12" Type="http://schemas.openxmlformats.org/officeDocument/2006/relationships/header" Target="header1.xml"/><Relationship Id="rId17" Type="http://schemas.openxmlformats.org/officeDocument/2006/relationships/image" Target="media/image3.jpeg"/><Relationship Id="rId33" Type="http://schemas.openxmlformats.org/officeDocument/2006/relationships/chart" Target="charts/chart10.xml"/><Relationship Id="rId38" Type="http://schemas.openxmlformats.org/officeDocument/2006/relationships/chart" Target="charts/chart15.xml"/><Relationship Id="rId59" Type="http://schemas.openxmlformats.org/officeDocument/2006/relationships/image" Target="media/image18.png"/><Relationship Id="rId103" Type="http://schemas.openxmlformats.org/officeDocument/2006/relationships/hyperlink" Target="https://gotriangle.org/news/collaborative-effort-draws-fresh-ideas-help-people-without-homes" TargetMode="External"/><Relationship Id="rId108" Type="http://schemas.openxmlformats.org/officeDocument/2006/relationships/hyperlink" Target="https://www.mass.gov/doc/massdot-regional-bus-network-assessment/download" TargetMode="External"/><Relationship Id="rId124" Type="http://schemas.openxmlformats.org/officeDocument/2006/relationships/hyperlink" Target="https://t4ma.org/poll-massachusetts-residents-feeling-the-squeeze-from-housing-and-transportation-costs/" TargetMode="External"/><Relationship Id="rId129" Type="http://schemas.openxmlformats.org/officeDocument/2006/relationships/hyperlink" Target="https://www.census.gov/newsroom/press-releases/2025/older-adults-outnumber-children.html" TargetMode="External"/><Relationship Id="rId54" Type="http://schemas.openxmlformats.org/officeDocument/2006/relationships/image" Target="media/image13.png"/><Relationship Id="rId70" Type="http://schemas.openxmlformats.org/officeDocument/2006/relationships/chart" Target="charts/chart32.xml"/><Relationship Id="rId75" Type="http://schemas.openxmlformats.org/officeDocument/2006/relationships/chart" Target="charts/chart34.xml"/><Relationship Id="rId91" Type="http://schemas.openxmlformats.org/officeDocument/2006/relationships/hyperlink" Target="https://www.mass.gov/doc/massdot-beyond-mobility-full-plan/download" TargetMode="External"/><Relationship Id="rId96" Type="http://schemas.openxmlformats.org/officeDocument/2006/relationships/hyperlink" Target="https://www.mass.gov/orgs/massmobility" TargetMode="External"/><Relationship Id="rId14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tyles" Target="styles.xml"/><Relationship Id="rId23" Type="http://schemas.openxmlformats.org/officeDocument/2006/relationships/image" Target="media/image6.png"/><Relationship Id="rId28" Type="http://schemas.openxmlformats.org/officeDocument/2006/relationships/chart" Target="charts/chart5.xml"/><Relationship Id="rId49" Type="http://schemas.openxmlformats.org/officeDocument/2006/relationships/image" Target="media/image8.png"/><Relationship Id="rId114" Type="http://schemas.openxmlformats.org/officeDocument/2006/relationships/hyperlink" Target="https://www.transit.dot.gov/sites/fta.dot.gov/files/transit_agency_profile_doc/2024/90162.pdf" TargetMode="External"/><Relationship Id="rId119" Type="http://schemas.openxmlformats.org/officeDocument/2006/relationships/hyperlink" Target="https://www.srtabus.com/wp-content/uploads/SRTA_CRTPU_MASTER_2021.0505_508.pdf" TargetMode="External"/><Relationship Id="rId44" Type="http://schemas.openxmlformats.org/officeDocument/2006/relationships/chart" Target="charts/chart21.xml"/><Relationship Id="rId60" Type="http://schemas.openxmlformats.org/officeDocument/2006/relationships/image" Target="media/image19.png"/><Relationship Id="rId65" Type="http://schemas.openxmlformats.org/officeDocument/2006/relationships/chart" Target="charts/chart27.xml"/><Relationship Id="rId81" Type="http://schemas.openxmlformats.org/officeDocument/2006/relationships/hyperlink" Target="https://www.mass.gov/executive-orders/no-579-establishing-the-commission-on-the-future-of-transportation-in-the-commonwealth" TargetMode="External"/><Relationship Id="rId86" Type="http://schemas.openxmlformats.org/officeDocument/2006/relationships/hyperlink" Target="https://kladashboard-clientsourcefiles.s3.amazonaws.com/New+Bedford/NB+Resilient+Plan+-+Final+3-20.pdf" TargetMode="External"/><Relationship Id="rId130" Type="http://schemas.openxmlformats.org/officeDocument/2006/relationships/hyperlink" Target="https://onthemap.ces.census.gov" TargetMode="External"/><Relationship Id="rId135" Type="http://schemas.openxmlformats.org/officeDocument/2006/relationships/header" Target="header9.xml"/><Relationship Id="rId13" Type="http://schemas.openxmlformats.org/officeDocument/2006/relationships/footer" Target="footer1.xml"/><Relationship Id="rId18" Type="http://schemas.openxmlformats.org/officeDocument/2006/relationships/header" Target="header3.xml"/><Relationship Id="rId39" Type="http://schemas.openxmlformats.org/officeDocument/2006/relationships/chart" Target="charts/chart16.xml"/><Relationship Id="rId109" Type="http://schemas.openxmlformats.org/officeDocument/2006/relationships/hyperlink" Target="https://www.mbta.com/schedules/CR-NewBedford/line?schedule_direction%5Bdirection_id%5D=0&amp;schedule_direction%5Bvariant%5D=CR-NewBedford-e455f611-0" TargetMode="External"/><Relationship Id="rId34" Type="http://schemas.openxmlformats.org/officeDocument/2006/relationships/chart" Target="charts/chart11.xml"/><Relationship Id="rId50" Type="http://schemas.openxmlformats.org/officeDocument/2006/relationships/image" Target="media/image9.png"/><Relationship Id="rId55" Type="http://schemas.openxmlformats.org/officeDocument/2006/relationships/image" Target="media/image14.png"/><Relationship Id="rId76" Type="http://schemas.openxmlformats.org/officeDocument/2006/relationships/image" Target="media/image22.png"/><Relationship Id="rId97" Type="http://schemas.openxmlformats.org/officeDocument/2006/relationships/hyperlink" Target="https://www.mass.gov/info-details/multi-family-zoning-requirement-for-mbta-communities" TargetMode="External"/><Relationship Id="rId104" Type="http://schemas.openxmlformats.org/officeDocument/2006/relationships/hyperlink" Target="https://www.mass.gov/doc/massachusetts-state-plan-on-aging-2021-2025/download" TargetMode="External"/><Relationship Id="rId120" Type="http://schemas.openxmlformats.org/officeDocument/2006/relationships/hyperlink" Target="http://www.srtabus.com/south-coast-rail-service-plan/" TargetMode="External"/><Relationship Id="rId125" Type="http://schemas.openxmlformats.org/officeDocument/2006/relationships/hyperlink" Target="https://www.uhaul.com/About/Migration/" TargetMode="External"/><Relationship Id="rId7" Type="http://schemas.openxmlformats.org/officeDocument/2006/relationships/settings" Target="settings.xml"/><Relationship Id="rId71" Type="http://schemas.openxmlformats.org/officeDocument/2006/relationships/header" Target="header5.xml"/><Relationship Id="rId92" Type="http://schemas.openxmlformats.org/officeDocument/2006/relationships/hyperlink" Target="https://www.mass.gov/how-to/regional-transit-innovation-grant" TargetMode="External"/><Relationship Id="rId2" Type="http://schemas.openxmlformats.org/officeDocument/2006/relationships/customXml" Target="../customXml/item2.xml"/><Relationship Id="rId29" Type="http://schemas.openxmlformats.org/officeDocument/2006/relationships/chart" Target="charts/chart6.xml"/><Relationship Id="rId24" Type="http://schemas.openxmlformats.org/officeDocument/2006/relationships/chart" Target="charts/chart1.xml"/><Relationship Id="rId40" Type="http://schemas.openxmlformats.org/officeDocument/2006/relationships/chart" Target="charts/chart17.xml"/><Relationship Id="rId45" Type="http://schemas.openxmlformats.org/officeDocument/2006/relationships/chart" Target="charts/chart22.xml"/><Relationship Id="rId66" Type="http://schemas.openxmlformats.org/officeDocument/2006/relationships/chart" Target="charts/chart28.xml"/><Relationship Id="rId87" Type="http://schemas.openxmlformats.org/officeDocument/2006/relationships/hyperlink" Target="https://malegislature.gov/Laws/SessionLaws/Acts/2008/Chapter169" TargetMode="External"/><Relationship Id="rId110" Type="http://schemas.openxmlformats.org/officeDocument/2006/relationships/hyperlink" Target="https://www.transit.dot.gov/sites/fta.dot.gov/files/transit_agency_profile_doc/2024/90171.pdf" TargetMode="External"/><Relationship Id="rId115" Type="http://schemas.openxmlformats.org/officeDocument/2006/relationships/hyperlink" Target="https://optibus.com/wp-content/uploads/2025/02/eBook-2025-State-of-Public-Transportation-Report.pdf" TargetMode="External"/><Relationship Id="rId131" Type="http://schemas.openxmlformats.org/officeDocument/2006/relationships/hyperlink" Target="https://transitcenter.org/publication/bus-operators-in-crisis/" TargetMode="External"/><Relationship Id="rId136" Type="http://schemas.openxmlformats.org/officeDocument/2006/relationships/header" Target="header10.xml"/><Relationship Id="rId61" Type="http://schemas.openxmlformats.org/officeDocument/2006/relationships/image" Target="media/image20.png"/><Relationship Id="rId82" Type="http://schemas.openxmlformats.org/officeDocument/2006/relationships/hyperlink" Target="https://massbudget.org/2025/01/13/fare-free-srta/" TargetMode="External"/><Relationship Id="rId19" Type="http://schemas.openxmlformats.org/officeDocument/2006/relationships/image" Target="media/image4.emf"/><Relationship Id="rId14" Type="http://schemas.openxmlformats.org/officeDocument/2006/relationships/image" Target="media/image2.jpeg"/><Relationship Id="rId30" Type="http://schemas.openxmlformats.org/officeDocument/2006/relationships/chart" Target="charts/chart7.xml"/><Relationship Id="rId35" Type="http://schemas.openxmlformats.org/officeDocument/2006/relationships/chart" Target="charts/chart12.xml"/><Relationship Id="rId56" Type="http://schemas.openxmlformats.org/officeDocument/2006/relationships/image" Target="media/image15.png"/><Relationship Id="rId77" Type="http://schemas.openxmlformats.org/officeDocument/2006/relationships/chart" Target="charts/chart35.xml"/><Relationship Id="rId100" Type="http://schemas.openxmlformats.org/officeDocument/2006/relationships/hyperlink" Target="https://www.transit.dot.gov/sites/fta.dot.gov/files/docs/FTA_Title_VI_FINAL.pdf" TargetMode="External"/><Relationship Id="rId105" Type="http://schemas.openxmlformats.org/officeDocument/2006/relationships/hyperlink" Target="https://www.mass.gov/doc/a-vision-for-the-future-of-massachusetts-regional-transit-authorities/download" TargetMode="External"/><Relationship Id="rId126" Type="http://schemas.openxmlformats.org/officeDocument/2006/relationships/hyperlink" Target="https://donahue.umass.edu/business-groups/economic-public-policy-research/massachusetts-population-estimates-program/population-estimates-by-massachusetts-geography/by-state" TargetMode="External"/><Relationship Id="rId8" Type="http://schemas.openxmlformats.org/officeDocument/2006/relationships/webSettings" Target="webSettings.xml"/><Relationship Id="rId51" Type="http://schemas.openxmlformats.org/officeDocument/2006/relationships/image" Target="media/image10.png"/><Relationship Id="rId72" Type="http://schemas.openxmlformats.org/officeDocument/2006/relationships/header" Target="header6.xml"/><Relationship Id="rId93" Type="http://schemas.openxmlformats.org/officeDocument/2006/relationships/hyperlink" Target="https://www.mass.gov/doc/a-home-for-everyone/download" TargetMode="External"/><Relationship Id="rId98" Type="http://schemas.openxmlformats.org/officeDocument/2006/relationships/hyperlink" Target="https://t4america.org/2025/07/23/five-reasons-why-iija-will-expire-without-a-replacement-in-september-2026/" TargetMode="External"/><Relationship Id="rId121" Type="http://schemas.openxmlformats.org/officeDocument/2006/relationships/hyperlink" Target="https://www.srtabus.com/performance-measures/" TargetMode="External"/><Relationship Id="rId3" Type="http://schemas.openxmlformats.org/officeDocument/2006/relationships/customXml" Target="../customXml/item3.xml"/><Relationship Id="rId25" Type="http://schemas.openxmlformats.org/officeDocument/2006/relationships/chart" Target="charts/chart2.xml"/><Relationship Id="rId46" Type="http://schemas.openxmlformats.org/officeDocument/2006/relationships/chart" Target="charts/chart23.xml"/><Relationship Id="rId67" Type="http://schemas.openxmlformats.org/officeDocument/2006/relationships/chart" Target="charts/chart29.xml"/><Relationship Id="rId116" Type="http://schemas.openxmlformats.org/officeDocument/2006/relationships/hyperlink" Target="https://mahealthyagingcollaborative.org/wp-content/uploads/2025/05/MA_Highlights_2025.pdf" TargetMode="External"/><Relationship Id="rId137" Type="http://schemas.openxmlformats.org/officeDocument/2006/relationships/footer" Target="footer3.xml"/><Relationship Id="rId20" Type="http://schemas.openxmlformats.org/officeDocument/2006/relationships/oleObject" Target="embeddings/oleObject1.bin"/><Relationship Id="rId41" Type="http://schemas.openxmlformats.org/officeDocument/2006/relationships/chart" Target="charts/chart18.xml"/><Relationship Id="rId62" Type="http://schemas.openxmlformats.org/officeDocument/2006/relationships/chart" Target="charts/chart24.xml"/><Relationship Id="rId83" Type="http://schemas.openxmlformats.org/officeDocument/2006/relationships/hyperlink" Target="https://malegislature.gov/Bills/192/H5060" TargetMode="External"/><Relationship Id="rId88" Type="http://schemas.openxmlformats.org/officeDocument/2006/relationships/hyperlink" Target="https://www.mass.gov/info-details/global-warming-solutions-act-background" TargetMode="External"/><Relationship Id="rId111" Type="http://schemas.openxmlformats.org/officeDocument/2006/relationships/hyperlink" Target="https://www.transit.dot.gov/sites/fta.dot.gov/files/transit_agency_profile_doc/2024/60101.pdf" TargetMode="External"/><Relationship Id="rId132" Type="http://schemas.openxmlformats.org/officeDocument/2006/relationships/hyperlink" Target="https://www.census.gov/library/stories/2018/03/graying-america.html" TargetMode="External"/><Relationship Id="rId15" Type="http://schemas.openxmlformats.org/officeDocument/2006/relationships/header" Target="header2.xml"/><Relationship Id="rId36" Type="http://schemas.openxmlformats.org/officeDocument/2006/relationships/chart" Target="charts/chart13.xml"/><Relationship Id="rId57" Type="http://schemas.openxmlformats.org/officeDocument/2006/relationships/image" Target="media/image16.png"/><Relationship Id="rId106" Type="http://schemas.openxmlformats.org/officeDocument/2006/relationships/hyperlink" Target="https://www.mass.gov/doc/would-a-system-of-regional-mobility-managers-benefit-massachusetts/download" TargetMode="External"/><Relationship Id="rId127" Type="http://schemas.openxmlformats.org/officeDocument/2006/relationships/hyperlink" Target="https://www.census.gov/programs-surveys/acs.html" TargetMode="External"/><Relationship Id="rId10" Type="http://schemas.openxmlformats.org/officeDocument/2006/relationships/endnotes" Target="endnotes.xml"/><Relationship Id="rId31" Type="http://schemas.openxmlformats.org/officeDocument/2006/relationships/chart" Target="charts/chart8.xml"/><Relationship Id="rId52" Type="http://schemas.openxmlformats.org/officeDocument/2006/relationships/image" Target="media/image11.png"/><Relationship Id="rId73" Type="http://schemas.openxmlformats.org/officeDocument/2006/relationships/chart" Target="charts/chart33.xml"/><Relationship Id="rId78" Type="http://schemas.openxmlformats.org/officeDocument/2006/relationships/chart" Target="charts/chart36.xml"/><Relationship Id="rId94" Type="http://schemas.openxmlformats.org/officeDocument/2006/relationships/hyperlink" Target="https://www.mass.gov/info-details/chapter-40r" TargetMode="External"/><Relationship Id="rId99" Type="http://schemas.openxmlformats.org/officeDocument/2006/relationships/hyperlink" Target="https://stnonline.com/news/report-highlights-shift-in-federal-policy-from-evs-to-conventional-fuels/" TargetMode="External"/><Relationship Id="rId101" Type="http://schemas.openxmlformats.org/officeDocument/2006/relationships/hyperlink" Target="https://www.transit.dot.gov/sites/fta.dot.gov/files/2020-08/SafetyPerformanceTargetFactSheet_20200814.pdf" TargetMode="External"/><Relationship Id="rId122" Type="http://schemas.openxmlformats.org/officeDocument/2006/relationships/hyperlink" Target="https://www.srtabus.com/rules-for-riding/" TargetMode="External"/><Relationship Id="rId4" Type="http://schemas.openxmlformats.org/officeDocument/2006/relationships/customXml" Target="../customXml/item4.xml"/><Relationship Id="rId9" Type="http://schemas.openxmlformats.org/officeDocument/2006/relationships/footnotes" Target="footnotes.xml"/><Relationship Id="rId26" Type="http://schemas.openxmlformats.org/officeDocument/2006/relationships/chart" Target="charts/chart3.xml"/><Relationship Id="rId47" Type="http://schemas.openxmlformats.org/officeDocument/2006/relationships/header" Target="header4.xml"/><Relationship Id="rId68" Type="http://schemas.openxmlformats.org/officeDocument/2006/relationships/chart" Target="charts/chart30.xml"/><Relationship Id="rId89" Type="http://schemas.openxmlformats.org/officeDocument/2006/relationships/hyperlink" Target="https://www.mass.gov/info-details/ma-decarbonization-roadmap" TargetMode="External"/><Relationship Id="rId112" Type="http://schemas.openxmlformats.org/officeDocument/2006/relationships/hyperlink" Target="https://www.transit.dot.gov/sites/fta.dot.gov/files/transit_agency_profile_doc/2024/30001.pdf" TargetMode="External"/><Relationship Id="rId133" Type="http://schemas.openxmlformats.org/officeDocument/2006/relationships/hyperlink" Target="https://doi.org/10.17226/22753" TargetMode="External"/></Relationships>
</file>

<file path=word/_rels/fontTable.xml.rels><?xml version="1.0" encoding="UTF-8" standalone="yes"?>
<Relationships xmlns="http://schemas.openxmlformats.org/package/2006/relationships"><Relationship Id="rId8" Type="http://schemas.openxmlformats.org/officeDocument/2006/relationships/font" Target="fonts/font8.odttf"/><Relationship Id="rId13" Type="http://schemas.openxmlformats.org/officeDocument/2006/relationships/font" Target="fonts/font13.odttf"/><Relationship Id="rId18" Type="http://schemas.openxmlformats.org/officeDocument/2006/relationships/font" Target="fonts/font18.odttf"/><Relationship Id="rId3" Type="http://schemas.openxmlformats.org/officeDocument/2006/relationships/font" Target="fonts/font3.odttf"/><Relationship Id="rId21" Type="http://schemas.openxmlformats.org/officeDocument/2006/relationships/font" Target="fonts/font21.odttf"/><Relationship Id="rId7" Type="http://schemas.openxmlformats.org/officeDocument/2006/relationships/font" Target="fonts/font7.odttf"/><Relationship Id="rId12" Type="http://schemas.openxmlformats.org/officeDocument/2006/relationships/font" Target="fonts/font12.odttf"/><Relationship Id="rId17" Type="http://schemas.openxmlformats.org/officeDocument/2006/relationships/font" Target="fonts/font17.odttf"/><Relationship Id="rId2" Type="http://schemas.openxmlformats.org/officeDocument/2006/relationships/font" Target="fonts/font2.odttf"/><Relationship Id="rId16" Type="http://schemas.openxmlformats.org/officeDocument/2006/relationships/font" Target="fonts/font16.odttf"/><Relationship Id="rId20" Type="http://schemas.openxmlformats.org/officeDocument/2006/relationships/font" Target="fonts/font20.odttf"/><Relationship Id="rId1" Type="http://schemas.openxmlformats.org/officeDocument/2006/relationships/font" Target="fonts/font1.odttf"/><Relationship Id="rId6" Type="http://schemas.openxmlformats.org/officeDocument/2006/relationships/font" Target="fonts/font6.odttf"/><Relationship Id="rId11" Type="http://schemas.openxmlformats.org/officeDocument/2006/relationships/font" Target="fonts/font11.odttf"/><Relationship Id="rId5" Type="http://schemas.openxmlformats.org/officeDocument/2006/relationships/font" Target="fonts/font5.odttf"/><Relationship Id="rId15" Type="http://schemas.openxmlformats.org/officeDocument/2006/relationships/font" Target="fonts/font15.odttf"/><Relationship Id="rId10" Type="http://schemas.openxmlformats.org/officeDocument/2006/relationships/font" Target="fonts/font10.odttf"/><Relationship Id="rId19" Type="http://schemas.openxmlformats.org/officeDocument/2006/relationships/font" Target="fonts/font19.odttf"/><Relationship Id="rId4" Type="http://schemas.openxmlformats.org/officeDocument/2006/relationships/font" Target="fonts/font4.odttf"/><Relationship Id="rId9" Type="http://schemas.openxmlformats.org/officeDocument/2006/relationships/font" Target="fonts/font9.odttf"/><Relationship Id="rId14" Type="http://schemas.openxmlformats.org/officeDocument/2006/relationships/font" Target="fonts/font14.odttf"/><Relationship Id="rId22" Type="http://schemas.openxmlformats.org/officeDocument/2006/relationships/font" Target="fonts/font22.odttf"/></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robin.marshall\AppData\Roaming\Microsoft\Templates\AECOM_Report.dotm" TargetMode="External"/></Relationships>
</file>

<file path=word/charts/_rels/chart1.xml.rels><?xml version="1.0" encoding="UTF-8" standalone="yes"?>
<Relationships xmlns="http://schemas.openxmlformats.org/package/2006/relationships"><Relationship Id="rId2" Type="http://schemas.openxmlformats.org/officeDocument/2006/relationships/package" Target="../embeddings/Microsoft_Excel_Worksheet.xlsx"/><Relationship Id="rId1" Type="http://schemas.openxmlformats.org/officeDocument/2006/relationships/themeOverride" Target="../theme/themeOverride1.xml"/></Relationships>
</file>

<file path=word/charts/_rels/chart2.xml.rels><?xml version="1.0" encoding="UTF-8" standalone="yes"?>
<Relationships xmlns="http://schemas.openxmlformats.org/package/2006/relationships"><Relationship Id="rId3" Type="http://schemas.openxmlformats.org/officeDocument/2006/relationships/themeOverride" Target="../theme/themeOverride2.xm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package" Target="../embeddings/Microsoft_Excel_Worksheet1.xlsx"/></Relationships>
</file>

<file path=word/charts/_rels/chart3.xml.rels><?xml version="1.0" encoding="UTF-8" standalone="yes"?>
<Relationships xmlns="http://schemas.openxmlformats.org/package/2006/relationships"><Relationship Id="rId2" Type="http://schemas.openxmlformats.org/officeDocument/2006/relationships/package" Target="../embeddings/Microsoft_Excel_Worksheet2.xlsx"/><Relationship Id="rId1" Type="http://schemas.openxmlformats.org/officeDocument/2006/relationships/themeOverride" Target="../theme/themeOverride3.xml"/></Relationships>
</file>

<file path=word/charts/_rels/chart4.xml.rels><?xml version="1.0" encoding="UTF-8" standalone="yes"?>
<Relationships xmlns="http://schemas.openxmlformats.org/package/2006/relationships"><Relationship Id="rId2" Type="http://schemas.openxmlformats.org/officeDocument/2006/relationships/package" Target="../embeddings/Microsoft_Excel_Worksheet3.xlsx"/><Relationship Id="rId1" Type="http://schemas.openxmlformats.org/officeDocument/2006/relationships/themeOverride" Target="../theme/themeOverride4.xml"/></Relationships>
</file>

<file path=word/charts/_rels/chart5.xml.rels><?xml version="1.0" encoding="UTF-8" standalone="yes"?>
<Relationships xmlns="http://schemas.openxmlformats.org/package/2006/relationships"><Relationship Id="rId3" Type="http://schemas.openxmlformats.org/officeDocument/2006/relationships/oleObject" Target="Chart%20in%20Microsoft%20Word" TargetMode="External"/><Relationship Id="rId2" Type="http://schemas.microsoft.com/office/2011/relationships/chartColorStyle" Target="colors2.xml"/><Relationship Id="rId1" Type="http://schemas.microsoft.com/office/2011/relationships/chartStyle" Target="style2.xml"/></Relationships>
</file>

<file path=word/charts/_rels/chart6.xml.rels><?xml version="1.0" encoding="UTF-8" standalone="yes"?>
<Relationships xmlns="http://schemas.openxmlformats.org/package/2006/relationships"><Relationship Id="rId3" Type="http://schemas.openxmlformats.org/officeDocument/2006/relationships/oleObject" Target="https://aecom.sharepoint.com/sites/MassDOTRTDGCS/Shared%20Documents/CRTP%20Updates/400_Technical/433_Group%202%20(Steph)/SRTA/2B_Data%20Collection/Service%20Data%20Template%20-%20SRTA_v2.xlsx" TargetMode="External"/><Relationship Id="rId2" Type="http://schemas.microsoft.com/office/2011/relationships/chartColorStyle" Target="colors3.xml"/><Relationship Id="rId1" Type="http://schemas.microsoft.com/office/2011/relationships/chartStyle" Target="style3.xml"/></Relationships>
</file>

<file path=word/charts/_rels/chart7.xml.rels><?xml version="1.0" encoding="UTF-8" standalone="yes"?>
<Relationships xmlns="http://schemas.openxmlformats.org/package/2006/relationships"><Relationship Id="rId3" Type="http://schemas.openxmlformats.org/officeDocument/2006/relationships/themeOverride" Target="../theme/themeOverride5.xml"/><Relationship Id="rId2" Type="http://schemas.microsoft.com/office/2011/relationships/chartColorStyle" Target="colors4.xml"/><Relationship Id="rId1" Type="http://schemas.microsoft.com/office/2011/relationships/chartStyle" Target="style4.xml"/><Relationship Id="rId4" Type="http://schemas.openxmlformats.org/officeDocument/2006/relationships/package" Target="../embeddings/Microsoft_Excel_Worksheet4.xlsx"/></Relationships>
</file>

<file path=word/charts/_rels/chart8.xml.rels><?xml version="1.0" encoding="UTF-8" standalone="yes"?>
<Relationships xmlns="http://schemas.openxmlformats.org/package/2006/relationships"><Relationship Id="rId2" Type="http://schemas.openxmlformats.org/officeDocument/2006/relationships/package" Target="../embeddings/Microsoft_Excel_Worksheet5.xlsx"/><Relationship Id="rId1" Type="http://schemas.openxmlformats.org/officeDocument/2006/relationships/themeOverride" Target="../theme/themeOverride6.xml"/></Relationships>
</file>

<file path=word/charts/_rels/chart9.xml.rels><?xml version="1.0" encoding="UTF-8" standalone="yes"?>
<Relationships xmlns="http://schemas.openxmlformats.org/package/2006/relationships"><Relationship Id="rId2" Type="http://schemas.openxmlformats.org/officeDocument/2006/relationships/package" Target="../embeddings/Microsoft_Excel_Worksheet6.xlsx"/><Relationship Id="rId1" Type="http://schemas.openxmlformats.org/officeDocument/2006/relationships/themeOverride" Target="../theme/themeOverride7.xml"/></Relationships>
</file>

<file path=word/charts/_rels/chart10.xml.rels><?xml version="1.0" encoding="UTF-8" standalone="yes"?>
<Relationships xmlns="http://schemas.openxmlformats.org/package/2006/relationships"><Relationship Id="rId2" Type="http://schemas.openxmlformats.org/officeDocument/2006/relationships/package" Target="../embeddings/Microsoft_Excel_Worksheet7.xlsx"/><Relationship Id="rId1" Type="http://schemas.openxmlformats.org/officeDocument/2006/relationships/themeOverride" Target="../theme/themeOverride8.xml"/></Relationships>
</file>

<file path=word/charts/_rels/chart11.xml.rels><?xml version="1.0" encoding="UTF-8" standalone="yes"?>
<Relationships xmlns="http://schemas.openxmlformats.org/package/2006/relationships"><Relationship Id="rId3" Type="http://schemas.openxmlformats.org/officeDocument/2006/relationships/themeOverride" Target="../theme/themeOverride9.xml"/><Relationship Id="rId2" Type="http://schemas.microsoft.com/office/2011/relationships/chartColorStyle" Target="colors5.xml"/><Relationship Id="rId1" Type="http://schemas.microsoft.com/office/2011/relationships/chartStyle" Target="style5.xml"/><Relationship Id="rId4" Type="http://schemas.openxmlformats.org/officeDocument/2006/relationships/package" Target="../embeddings/Microsoft_Excel_Worksheet8.xlsx"/></Relationships>
</file>

<file path=word/charts/_rels/chart12.xml.rels><?xml version="1.0" encoding="UTF-8" standalone="yes"?>
<Relationships xmlns="http://schemas.openxmlformats.org/package/2006/relationships"><Relationship Id="rId3" Type="http://schemas.openxmlformats.org/officeDocument/2006/relationships/oleObject" Target="https://aecom.sharepoint.com/sites/MassDOTRTDGCS/Shared%20Documents/CRTP%20Updates/400_Technical/433_Group%202%20(Steph)/SRTA/2B_Data%20Collection/Service%20Data%20Template%20-%20SRTA_v2.xlsx" TargetMode="External"/><Relationship Id="rId2" Type="http://schemas.microsoft.com/office/2011/relationships/chartColorStyle" Target="colors6.xml"/><Relationship Id="rId1" Type="http://schemas.microsoft.com/office/2011/relationships/chartStyle" Target="style6.xml"/></Relationships>
</file>

<file path=word/charts/_rels/chart13.xml.rels><?xml version="1.0" encoding="UTF-8" standalone="yes"?>
<Relationships xmlns="http://schemas.openxmlformats.org/package/2006/relationships"><Relationship Id="rId3" Type="http://schemas.openxmlformats.org/officeDocument/2006/relationships/themeOverride" Target="../theme/themeOverride10.xml"/><Relationship Id="rId2" Type="http://schemas.microsoft.com/office/2011/relationships/chartColorStyle" Target="colors7.xml"/><Relationship Id="rId1" Type="http://schemas.microsoft.com/office/2011/relationships/chartStyle" Target="style7.xml"/><Relationship Id="rId4" Type="http://schemas.openxmlformats.org/officeDocument/2006/relationships/package" Target="../embeddings/Microsoft_Excel_Worksheet9.xlsx"/></Relationships>
</file>

<file path=word/charts/_rels/chart14.xml.rels><?xml version="1.0" encoding="UTF-8" standalone="yes"?>
<Relationships xmlns="http://schemas.openxmlformats.org/package/2006/relationships"><Relationship Id="rId3" Type="http://schemas.openxmlformats.org/officeDocument/2006/relationships/themeOverride" Target="../theme/themeOverride11.xml"/><Relationship Id="rId2" Type="http://schemas.microsoft.com/office/2011/relationships/chartColorStyle" Target="colors8.xml"/><Relationship Id="rId1" Type="http://schemas.microsoft.com/office/2011/relationships/chartStyle" Target="style8.xml"/><Relationship Id="rId4" Type="http://schemas.openxmlformats.org/officeDocument/2006/relationships/package" Target="../embeddings/Microsoft_Excel_Worksheet10.xlsx"/></Relationships>
</file>

<file path=word/charts/_rels/chart15.xml.rels><?xml version="1.0" encoding="UTF-8" standalone="yes"?>
<Relationships xmlns="http://schemas.openxmlformats.org/package/2006/relationships"><Relationship Id="rId3" Type="http://schemas.openxmlformats.org/officeDocument/2006/relationships/themeOverride" Target="../theme/themeOverride12.xml"/><Relationship Id="rId2" Type="http://schemas.microsoft.com/office/2011/relationships/chartColorStyle" Target="colors9.xml"/><Relationship Id="rId1" Type="http://schemas.microsoft.com/office/2011/relationships/chartStyle" Target="style9.xml"/><Relationship Id="rId4" Type="http://schemas.openxmlformats.org/officeDocument/2006/relationships/package" Target="../embeddings/Microsoft_Excel_Worksheet11.xlsx"/></Relationships>
</file>

<file path=word/charts/_rels/chart16.xml.rels><?xml version="1.0" encoding="UTF-8" standalone="yes"?>
<Relationships xmlns="http://schemas.openxmlformats.org/package/2006/relationships"><Relationship Id="rId3" Type="http://schemas.openxmlformats.org/officeDocument/2006/relationships/themeOverride" Target="../theme/themeOverride13.xml"/><Relationship Id="rId2" Type="http://schemas.microsoft.com/office/2011/relationships/chartColorStyle" Target="colors10.xml"/><Relationship Id="rId1" Type="http://schemas.microsoft.com/office/2011/relationships/chartStyle" Target="style10.xml"/><Relationship Id="rId4" Type="http://schemas.openxmlformats.org/officeDocument/2006/relationships/package" Target="../embeddings/Microsoft_Excel_Worksheet12.xlsx"/></Relationships>
</file>

<file path=word/charts/_rels/chart17.xml.rels><?xml version="1.0" encoding="UTF-8" standalone="yes"?>
<Relationships xmlns="http://schemas.openxmlformats.org/package/2006/relationships"><Relationship Id="rId3" Type="http://schemas.openxmlformats.org/officeDocument/2006/relationships/themeOverride" Target="../theme/themeOverride14.xml"/><Relationship Id="rId2" Type="http://schemas.microsoft.com/office/2011/relationships/chartColorStyle" Target="colors11.xml"/><Relationship Id="rId1" Type="http://schemas.microsoft.com/office/2011/relationships/chartStyle" Target="style11.xml"/><Relationship Id="rId4" Type="http://schemas.openxmlformats.org/officeDocument/2006/relationships/package" Target="../embeddings/Microsoft_Excel_Worksheet13.xlsx"/></Relationships>
</file>

<file path=word/charts/_rels/chart18.xml.rels><?xml version="1.0" encoding="UTF-8" standalone="yes"?>
<Relationships xmlns="http://schemas.openxmlformats.org/package/2006/relationships"><Relationship Id="rId3" Type="http://schemas.openxmlformats.org/officeDocument/2006/relationships/themeOverride" Target="../theme/themeOverride15.xml"/><Relationship Id="rId2" Type="http://schemas.microsoft.com/office/2011/relationships/chartColorStyle" Target="colors12.xml"/><Relationship Id="rId1" Type="http://schemas.microsoft.com/office/2011/relationships/chartStyle" Target="style12.xml"/><Relationship Id="rId4" Type="http://schemas.openxmlformats.org/officeDocument/2006/relationships/package" Target="../embeddings/Microsoft_Excel_Worksheet14.xlsx"/></Relationships>
</file>

<file path=word/charts/_rels/chart19.xml.rels><?xml version="1.0" encoding="UTF-8" standalone="yes"?>
<Relationships xmlns="http://schemas.openxmlformats.org/package/2006/relationships"><Relationship Id="rId2" Type="http://schemas.openxmlformats.org/officeDocument/2006/relationships/oleObject" Target="Chart%20in%20Microsoft%20Word" TargetMode="External"/><Relationship Id="rId1" Type="http://schemas.openxmlformats.org/officeDocument/2006/relationships/themeOverride" Target="../theme/themeOverride16.xml"/></Relationships>
</file>

<file path=word/charts/_rels/chart20.xml.rels><?xml version="1.0" encoding="UTF-8" standalone="yes"?>
<Relationships xmlns="http://schemas.openxmlformats.org/package/2006/relationships"><Relationship Id="rId3" Type="http://schemas.openxmlformats.org/officeDocument/2006/relationships/themeOverride" Target="../theme/themeOverride17.xml"/><Relationship Id="rId2" Type="http://schemas.microsoft.com/office/2011/relationships/chartColorStyle" Target="colors13.xml"/><Relationship Id="rId1" Type="http://schemas.microsoft.com/office/2011/relationships/chartStyle" Target="style13.xml"/><Relationship Id="rId4" Type="http://schemas.openxmlformats.org/officeDocument/2006/relationships/package" Target="../embeddings/Microsoft_Excel_Worksheet15.xlsx"/></Relationships>
</file>

<file path=word/charts/_rels/chart21.xml.rels><?xml version="1.0" encoding="UTF-8" standalone="yes"?>
<Relationships xmlns="http://schemas.openxmlformats.org/package/2006/relationships"><Relationship Id="rId2" Type="http://schemas.openxmlformats.org/officeDocument/2006/relationships/package" Target="../embeddings/Microsoft_Excel_Worksheet16.xlsx"/><Relationship Id="rId1" Type="http://schemas.openxmlformats.org/officeDocument/2006/relationships/themeOverride" Target="../theme/themeOverride18.xml"/></Relationships>
</file>

<file path=word/charts/_rels/chart22.xml.rels><?xml version="1.0" encoding="UTF-8" standalone="yes"?>
<Relationships xmlns="http://schemas.openxmlformats.org/package/2006/relationships"><Relationship Id="rId3" Type="http://schemas.openxmlformats.org/officeDocument/2006/relationships/themeOverride" Target="../theme/themeOverride19.xml"/><Relationship Id="rId2" Type="http://schemas.microsoft.com/office/2011/relationships/chartColorStyle" Target="colors14.xml"/><Relationship Id="rId1" Type="http://schemas.microsoft.com/office/2011/relationships/chartStyle" Target="style14.xml"/><Relationship Id="rId4" Type="http://schemas.openxmlformats.org/officeDocument/2006/relationships/package" Target="../embeddings/Microsoft_Excel_Worksheet17.xlsx"/></Relationships>
</file>

<file path=word/charts/_rels/chart23.xml.rels><?xml version="1.0" encoding="UTF-8" standalone="yes"?>
<Relationships xmlns="http://schemas.openxmlformats.org/package/2006/relationships"><Relationship Id="rId2" Type="http://schemas.openxmlformats.org/officeDocument/2006/relationships/package" Target="../embeddings/Microsoft_Excel_Worksheet18.xlsx"/><Relationship Id="rId1" Type="http://schemas.openxmlformats.org/officeDocument/2006/relationships/themeOverride" Target="../theme/themeOverride20.xml"/></Relationships>
</file>

<file path=word/charts/_rels/chart24.xml.rels><?xml version="1.0" encoding="UTF-8" standalone="yes"?>
<Relationships xmlns="http://schemas.openxmlformats.org/package/2006/relationships"><Relationship Id="rId3" Type="http://schemas.openxmlformats.org/officeDocument/2006/relationships/oleObject" Target="file:///\\BOS-SRV3\STRAT_COMM\MassDOT\Comprehensive%20Regional%20Transit%20Plans\5.0_Proj_Dev\Team%202_Joe\SRTA\_Final%20Report%20Materials\SRTA%20Rider%20Survey%20-%20English(1-134).xlsx" TargetMode="External"/><Relationship Id="rId2" Type="http://schemas.microsoft.com/office/2011/relationships/chartColorStyle" Target="colors15.xml"/><Relationship Id="rId1" Type="http://schemas.microsoft.com/office/2011/relationships/chartStyle" Target="style15.xml"/></Relationships>
</file>

<file path=word/charts/_rels/chart25.xml.rels><?xml version="1.0" encoding="UTF-8" standalone="yes"?>
<Relationships xmlns="http://schemas.openxmlformats.org/package/2006/relationships"><Relationship Id="rId3" Type="http://schemas.openxmlformats.org/officeDocument/2006/relationships/oleObject" Target="file:///\\BOS-SRV3\STRAT_COMM\MassDOT\Comprehensive%20Regional%20Transit%20Plans\5.0_Proj_Dev\Team%202_Joe\SRTA\_Final%20Report%20Materials\SRTA%20Rider%20Survey%20-%20English(1-134).xlsx" TargetMode="External"/><Relationship Id="rId2" Type="http://schemas.microsoft.com/office/2011/relationships/chartColorStyle" Target="colors16.xml"/><Relationship Id="rId1" Type="http://schemas.microsoft.com/office/2011/relationships/chartStyle" Target="style16.xml"/></Relationships>
</file>

<file path=word/charts/_rels/chart26.xml.rels><?xml version="1.0" encoding="UTF-8" standalone="yes"?>
<Relationships xmlns="http://schemas.openxmlformats.org/package/2006/relationships"><Relationship Id="rId3" Type="http://schemas.openxmlformats.org/officeDocument/2006/relationships/oleObject" Target="file:///\\BOS-SRV3\STRAT_COMM\MassDOT\Comprehensive%20Regional%20Transit%20Plans\5.0_Proj_Dev\Team%202_Joe\SRTA\_Final%20Report%20Materials\SRTA%20Rider%20Survey%20-%20English(1-134).xlsx" TargetMode="External"/><Relationship Id="rId2" Type="http://schemas.microsoft.com/office/2011/relationships/chartColorStyle" Target="colors17.xml"/><Relationship Id="rId1" Type="http://schemas.microsoft.com/office/2011/relationships/chartStyle" Target="style17.xml"/></Relationships>
</file>

<file path=word/charts/_rels/chart27.xml.rels><?xml version="1.0" encoding="UTF-8" standalone="yes"?>
<Relationships xmlns="http://schemas.openxmlformats.org/package/2006/relationships"><Relationship Id="rId3" Type="http://schemas.openxmlformats.org/officeDocument/2006/relationships/oleObject" Target="file:///\\BOS-SRV3\STRAT_COMM\MassDOT\Comprehensive%20Regional%20Transit%20Plans\5.0_Proj_Dev\Team%202_Joe\SRTA\_Final%20Report%20Materials\SRTA%20Rider%20Survey%20-%20English(1-134).xlsx" TargetMode="External"/><Relationship Id="rId2" Type="http://schemas.microsoft.com/office/2011/relationships/chartColorStyle" Target="colors18.xml"/><Relationship Id="rId1" Type="http://schemas.microsoft.com/office/2011/relationships/chartStyle" Target="style18.xml"/></Relationships>
</file>

<file path=word/charts/_rels/chart28.xml.rels><?xml version="1.0" encoding="UTF-8" standalone="yes"?>
<Relationships xmlns="http://schemas.openxmlformats.org/package/2006/relationships"><Relationship Id="rId3" Type="http://schemas.openxmlformats.org/officeDocument/2006/relationships/oleObject" Target="file:///\\BOS-SRV3\STRAT_COMM\MassDOT\Comprehensive%20Regional%20Transit%20Plans\5.0_Proj_Dev\Team%202_Joe\SRTA\_Final%20Report%20Materials\SRTA%20Rider%20Survey%20-%20English(1-134).xlsx" TargetMode="External"/><Relationship Id="rId2" Type="http://schemas.microsoft.com/office/2011/relationships/chartColorStyle" Target="colors19.xml"/><Relationship Id="rId1" Type="http://schemas.microsoft.com/office/2011/relationships/chartStyle" Target="style19.xml"/></Relationships>
</file>

<file path=word/charts/_rels/chart29.xml.rels><?xml version="1.0" encoding="UTF-8" standalone="yes"?>
<Relationships xmlns="http://schemas.openxmlformats.org/package/2006/relationships"><Relationship Id="rId3" Type="http://schemas.openxmlformats.org/officeDocument/2006/relationships/package" Target="../embeddings/Microsoft_Excel_Worksheet19.xlsx"/><Relationship Id="rId2" Type="http://schemas.microsoft.com/office/2011/relationships/chartColorStyle" Target="colors20.xml"/><Relationship Id="rId1" Type="http://schemas.microsoft.com/office/2011/relationships/chartStyle" Target="style20.xml"/></Relationships>
</file>

<file path=word/charts/_rels/chart30.xml.rels><?xml version="1.0" encoding="UTF-8" standalone="yes"?>
<Relationships xmlns="http://schemas.openxmlformats.org/package/2006/relationships"><Relationship Id="rId3" Type="http://schemas.openxmlformats.org/officeDocument/2006/relationships/package" Target="../embeddings/Microsoft_Excel_Worksheet20.xlsx"/><Relationship Id="rId2" Type="http://schemas.microsoft.com/office/2011/relationships/chartColorStyle" Target="colors21.xml"/><Relationship Id="rId1" Type="http://schemas.microsoft.com/office/2011/relationships/chartStyle" Target="style21.xml"/></Relationships>
</file>

<file path=word/charts/_rels/chart31.xml.rels><?xml version="1.0" encoding="UTF-8" standalone="yes"?>
<Relationships xmlns="http://schemas.openxmlformats.org/package/2006/relationships"><Relationship Id="rId3" Type="http://schemas.openxmlformats.org/officeDocument/2006/relationships/oleObject" Target="file:///\\BOS-srv3\OfficeShare\STRAT_COMM\MassDOT\Comprehensive%20Regional%20Transit%20Plans\5.0_Proj_Dev\Team%202_Joe\SRTA\_Final%20Report%20Materials\Materials\SRTA%20Rider%20Survey%20-%20English(1-134).xlsx" TargetMode="External"/><Relationship Id="rId2" Type="http://schemas.microsoft.com/office/2011/relationships/chartColorStyle" Target="colors22.xml"/><Relationship Id="rId1" Type="http://schemas.microsoft.com/office/2011/relationships/chartStyle" Target="style22.xml"/></Relationships>
</file>

<file path=word/charts/_rels/chart32.xml.rels><?xml version="1.0" encoding="UTF-8" standalone="yes"?>
<Relationships xmlns="http://schemas.openxmlformats.org/package/2006/relationships"><Relationship Id="rId3" Type="http://schemas.openxmlformats.org/officeDocument/2006/relationships/package" Target="../embeddings/Microsoft_Excel_Worksheet21.xlsx"/><Relationship Id="rId2" Type="http://schemas.microsoft.com/office/2011/relationships/chartColorStyle" Target="colors23.xml"/><Relationship Id="rId1" Type="http://schemas.microsoft.com/office/2011/relationships/chartStyle" Target="style23.xml"/></Relationships>
</file>

<file path=word/charts/_rels/chart33.xml.rels><?xml version="1.0" encoding="UTF-8" standalone="yes"?>
<Relationships xmlns="http://schemas.openxmlformats.org/package/2006/relationships"><Relationship Id="rId3" Type="http://schemas.openxmlformats.org/officeDocument/2006/relationships/oleObject" Target="https://aecom.sharepoint.com/sites/MassDOTRTDGCS/Shared%20Documents/CRTP%20Updates/400_Technical/436_General%20Reference/Alternatives%20Workshops/Alternatives%20Memo%20Figure%201%20Graph.xlsx" TargetMode="External"/><Relationship Id="rId2" Type="http://schemas.microsoft.com/office/2011/relationships/chartColorStyle" Target="colors24.xml"/><Relationship Id="rId1" Type="http://schemas.microsoft.com/office/2011/relationships/chartStyle" Target="style24.xml"/></Relationships>
</file>

<file path=word/charts/_rels/chart34.xml.rels><?xml version="1.0" encoding="UTF-8" standalone="yes"?>
<Relationships xmlns="http://schemas.openxmlformats.org/package/2006/relationships"><Relationship Id="rId3" Type="http://schemas.openxmlformats.org/officeDocument/2006/relationships/themeOverride" Target="../theme/themeOverride21.xml"/><Relationship Id="rId2" Type="http://schemas.microsoft.com/office/2011/relationships/chartColorStyle" Target="colors25.xml"/><Relationship Id="rId1" Type="http://schemas.microsoft.com/office/2011/relationships/chartStyle" Target="style25.xml"/><Relationship Id="rId4" Type="http://schemas.openxmlformats.org/officeDocument/2006/relationships/oleObject" Target="https://aecom.sharepoint.com/sites/MassDOTRTDGCS/Shared%20Documents/CRTP%20Updates/400_Technical/436_General%20Reference/Alternatives%20Workshops/Alternatives%20Memo%20Figure%203%20Graph.xlsx" TargetMode="External"/></Relationships>
</file>

<file path=word/charts/_rels/chart35.xml.rels><?xml version="1.0" encoding="UTF-8" standalone="yes"?>
<Relationships xmlns="http://schemas.openxmlformats.org/package/2006/relationships"><Relationship Id="rId3" Type="http://schemas.openxmlformats.org/officeDocument/2006/relationships/themeOverride" Target="../theme/themeOverride22.xml"/><Relationship Id="rId2" Type="http://schemas.microsoft.com/office/2011/relationships/chartColorStyle" Target="colors26.xml"/><Relationship Id="rId1" Type="http://schemas.microsoft.com/office/2011/relationships/chartStyle" Target="style26.xml"/><Relationship Id="rId4" Type="http://schemas.openxmlformats.org/officeDocument/2006/relationships/oleObject" Target="https://aecom.sharepoint.com/sites/MassDOTRTDGCS/Shared%20Documents/CRTP%20Updates/400_Technical/436_General%20Reference/Alternatives%20Workshops/Alternatives%20Memo%20Figure%205%20Graph.xlsx" TargetMode="External"/></Relationships>
</file>

<file path=word/charts/_rels/chart36.xml.rels><?xml version="1.0" encoding="UTF-8" standalone="yes"?>
<Relationships xmlns="http://schemas.openxmlformats.org/package/2006/relationships"><Relationship Id="rId3" Type="http://schemas.openxmlformats.org/officeDocument/2006/relationships/themeOverride" Target="../theme/themeOverride23.xml"/><Relationship Id="rId2" Type="http://schemas.microsoft.com/office/2011/relationships/chartColorStyle" Target="colors27.xml"/><Relationship Id="rId1" Type="http://schemas.microsoft.com/office/2011/relationships/chartStyle" Target="style27.xml"/><Relationship Id="rId4" Type="http://schemas.openxmlformats.org/officeDocument/2006/relationships/oleObject" Target="../embeddings/oleObject3.bin"/></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lineChart>
        <c:grouping val="standard"/>
        <c:varyColors val="0"/>
        <c:ser>
          <c:idx val="0"/>
          <c:order val="0"/>
          <c:tx>
            <c:strRef>
              <c:f>'Operating Cost Trends'!$A$12</c:f>
              <c:strCache>
                <c:ptCount val="1"/>
                <c:pt idx="0">
                  <c:v>Fixed Route</c:v>
                </c:pt>
              </c:strCache>
            </c:strRef>
          </c:tx>
          <c:spPr>
            <a:ln w="28575" cap="rnd">
              <a:solidFill>
                <a:srgbClr val="4577B5"/>
              </a:solidFill>
              <a:round/>
            </a:ln>
            <a:effectLst/>
          </c:spPr>
          <c:marker>
            <c:symbol val="x"/>
            <c:size val="7"/>
            <c:spPr>
              <a:noFill/>
              <a:ln w="9525" cmpd="dbl">
                <a:solidFill>
                  <a:sysClr val="windowText" lastClr="000000"/>
                </a:solidFill>
              </a:ln>
              <a:effectLst/>
            </c:spPr>
          </c:marker>
          <c:dLbls>
            <c:spPr>
              <a:noFill/>
              <a:ln>
                <a:noFill/>
              </a:ln>
              <a:effectLst/>
            </c:spPr>
            <c:txPr>
              <a:bodyPr wrap="square" lIns="38100" tIns="19050" rIns="38100" bIns="19050" anchor="ctr">
                <a:spAutoFit/>
              </a:bodyPr>
              <a:lstStyle/>
              <a:p>
                <a:pPr>
                  <a:defRPr b="1"/>
                </a:pPr>
                <a:endParaRPr lang="en-US"/>
              </a:p>
            </c:txPr>
            <c:dLblPos val="b"/>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'Operating Cost Trends'!$B$11:$F$11</c:f>
              <c:strCache>
                <c:ptCount val="5"/>
                <c:pt idx="0">
                  <c:v>FY2020</c:v>
                </c:pt>
                <c:pt idx="1">
                  <c:v>FY2021</c:v>
                </c:pt>
                <c:pt idx="2">
                  <c:v>FY2022</c:v>
                </c:pt>
                <c:pt idx="3">
                  <c:v>FY2023</c:v>
                </c:pt>
                <c:pt idx="4">
                  <c:v>FY2024</c:v>
                </c:pt>
              </c:strCache>
            </c:strRef>
          </c:cat>
          <c:val>
            <c:numRef>
              <c:f>'Operating Cost Trends'!$B$12:$F$12</c:f>
              <c:numCache>
                <c:formatCode>_("$"* #,##0_);_("$"* \(#,##0\);_("$"* "-"??_);_(@_)</c:formatCode>
                <c:ptCount val="5"/>
                <c:pt idx="0">
                  <c:v>15193408</c:v>
                </c:pt>
                <c:pt idx="1">
                  <c:v>16089181</c:v>
                </c:pt>
                <c:pt idx="2">
                  <c:v>17051605</c:v>
                </c:pt>
                <c:pt idx="3">
                  <c:v>17693595</c:v>
                </c:pt>
                <c:pt idx="4">
                  <c:v>18976171</c:v>
                </c:pt>
              </c:numCache>
            </c:numRef>
          </c:val>
          <c:smooth val="0"/>
          <c:extLst>
            <c:ext xmlns:c16="http://schemas.microsoft.com/office/drawing/2014/chart" uri="{C3380CC4-5D6E-409C-BE32-E72D297353CC}">
              <c16:uniqueId val="{00000000-278F-48B1-BDCE-687B81030308}"/>
            </c:ext>
          </c:extLst>
        </c:ser>
        <c:ser>
          <c:idx val="1"/>
          <c:order val="2"/>
          <c:tx>
            <c:strRef>
              <c:f>'Operating Cost Trends'!$A$14</c:f>
              <c:strCache>
                <c:ptCount val="1"/>
                <c:pt idx="0">
                  <c:v>Demand Response</c:v>
                </c:pt>
              </c:strCache>
            </c:strRef>
          </c:tx>
          <c:spPr>
            <a:ln>
              <a:solidFill>
                <a:srgbClr val="E97132"/>
              </a:solidFill>
            </a:ln>
          </c:spPr>
          <c:marker>
            <c:spPr>
              <a:solidFill>
                <a:srgbClr val="E97132"/>
              </a:solidFill>
              <a:ln>
                <a:solidFill>
                  <a:srgbClr val="E97132"/>
                </a:solidFill>
              </a:ln>
            </c:spPr>
          </c:marker>
          <c:dLbls>
            <c:spPr>
              <a:noFill/>
              <a:ln>
                <a:noFill/>
              </a:ln>
              <a:effectLst/>
            </c:spPr>
            <c:txPr>
              <a:bodyPr wrap="square" lIns="38100" tIns="19050" rIns="38100" bIns="19050" anchor="ctr">
                <a:spAutoFit/>
              </a:bodyPr>
              <a:lstStyle/>
              <a:p>
                <a:pPr>
                  <a:defRPr b="1"/>
                </a:pPr>
                <a:endParaRPr lang="en-US"/>
              </a:p>
            </c:txPr>
            <c:dLblPos val="b"/>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'Operating Cost Trends'!$B$11:$F$11</c:f>
              <c:strCache>
                <c:ptCount val="5"/>
                <c:pt idx="0">
                  <c:v>FY2020</c:v>
                </c:pt>
                <c:pt idx="1">
                  <c:v>FY2021</c:v>
                </c:pt>
                <c:pt idx="2">
                  <c:v>FY2022</c:v>
                </c:pt>
                <c:pt idx="3">
                  <c:v>FY2023</c:v>
                </c:pt>
                <c:pt idx="4">
                  <c:v>FY2024</c:v>
                </c:pt>
              </c:strCache>
            </c:strRef>
          </c:cat>
          <c:val>
            <c:numRef>
              <c:f>'Operating Cost Trends'!$B$14:$F$14</c:f>
              <c:numCache>
                <c:formatCode>_("$"* #,##0_);_("$"* \(#,##0\);_("$"* "-"??_);_(@_)</c:formatCode>
                <c:ptCount val="5"/>
                <c:pt idx="0">
                  <c:v>4923531</c:v>
                </c:pt>
                <c:pt idx="1">
                  <c:v>4953866</c:v>
                </c:pt>
                <c:pt idx="2">
                  <c:v>5455462</c:v>
                </c:pt>
                <c:pt idx="3">
                  <c:v>6222068</c:v>
                </c:pt>
                <c:pt idx="4">
                  <c:v>7396951</c:v>
                </c:pt>
              </c:numCache>
            </c:numRef>
          </c:val>
          <c:smooth val="0"/>
          <c:extLst>
            <c:ext xmlns:c16="http://schemas.microsoft.com/office/drawing/2014/chart" uri="{C3380CC4-5D6E-409C-BE32-E72D297353CC}">
              <c16:uniqueId val="{00000001-278F-48B1-BDCE-687B81030308}"/>
            </c:ext>
          </c:extLst>
        </c:ser>
        <c:dLbls>
          <c:showLegendKey val="0"/>
          <c:showVal val="0"/>
          <c:showCatName val="0"/>
          <c:showSerName val="0"/>
          <c:showPercent val="0"/>
          <c:showBubbleSize val="0"/>
        </c:dLbls>
        <c:marker val="1"/>
        <c:smooth val="0"/>
        <c:axId val="1559219807"/>
        <c:axId val="1559217407"/>
        <c:extLst>
          <c:ext xmlns:c15="http://schemas.microsoft.com/office/drawing/2012/chart" uri="{02D57815-91ED-43cb-92C2-25804820EDAC}">
            <c15:filteredLineSeries>
              <c15:ser>
                <c:idx val="2"/>
                <c:order val="1"/>
                <c:tx>
                  <c:strRef>
                    <c:extLst>
                      <c:ext uri="{02D57815-91ED-43cb-92C2-25804820EDAC}">
                        <c15:formulaRef>
                          <c15:sqref>'Operating Cost Trends'!$A$13</c15:sqref>
                        </c15:formulaRef>
                      </c:ext>
                    </c:extLst>
                    <c:strCache>
                      <c:ptCount val="1"/>
                      <c:pt idx="0">
                        <c:v>Commuter Bus</c:v>
                      </c:pt>
                    </c:strCache>
                  </c:strRef>
                </c:tx>
                <c:spPr>
                  <a:ln w="28575" cap="rnd">
                    <a:solidFill>
                      <a:srgbClr val="E97132"/>
                    </a:solidFill>
                    <a:round/>
                  </a:ln>
                  <a:effectLst/>
                </c:spPr>
                <c:marker>
                  <c:symbol val="square"/>
                  <c:size val="7"/>
                  <c:spPr>
                    <a:solidFill>
                      <a:srgbClr val="F68B1F"/>
                    </a:solidFill>
                    <a:ln w="12700" cmpd="dbl">
                      <a:noFill/>
                    </a:ln>
                    <a:effectLst/>
                  </c:spPr>
                </c:marker>
                <c:cat>
                  <c:strRef>
                    <c:extLst>
                      <c:ext uri="{02D57815-91ED-43cb-92C2-25804820EDAC}">
                        <c15:formulaRef>
                          <c15:sqref>'Operating Cost Trends'!$B$11:$F$11</c15:sqref>
                        </c15:formulaRef>
                      </c:ext>
                    </c:extLst>
                    <c:strCache>
                      <c:ptCount val="5"/>
                      <c:pt idx="0">
                        <c:v>FY2020</c:v>
                      </c:pt>
                      <c:pt idx="1">
                        <c:v>FY2021</c:v>
                      </c:pt>
                      <c:pt idx="2">
                        <c:v>FY2022</c:v>
                      </c:pt>
                      <c:pt idx="3">
                        <c:v>FY2023</c:v>
                      </c:pt>
                      <c:pt idx="4">
                        <c:v>FY2024</c:v>
                      </c:pt>
                    </c:strCache>
                  </c:strRef>
                </c:cat>
                <c:val>
                  <c:numRef>
                    <c:extLst>
                      <c:ext uri="{02D57815-91ED-43cb-92C2-25804820EDAC}">
                        <c15:formulaRef>
                          <c15:sqref>'Operating Cost Trends'!$B$13:$F$13</c15:sqref>
                        </c15:formulaRef>
                      </c:ext>
                    </c:extLst>
                    <c:numCache>
                      <c:formatCode>_("$"* #,##0_);_("$"* \(#,##0\);_("$"* "-"??_);_(@_)</c:formatCode>
                      <c:ptCount val="5"/>
                      <c:pt idx="0">
                        <c:v>0</c:v>
                      </c:pt>
                      <c:pt idx="1">
                        <c:v>0</c:v>
                      </c:pt>
                      <c:pt idx="2">
                        <c:v>0</c:v>
                      </c:pt>
                      <c:pt idx="3">
                        <c:v>0</c:v>
                      </c:pt>
                      <c:pt idx="4">
                        <c:v>0</c:v>
                      </c:pt>
                    </c:numCache>
                  </c:numRef>
                </c:val>
                <c:smooth val="0"/>
                <c:extLst>
                  <c:ext xmlns:c16="http://schemas.microsoft.com/office/drawing/2014/chart" uri="{C3380CC4-5D6E-409C-BE32-E72D297353CC}">
                    <c16:uniqueId val="{00000002-278F-48B1-BDCE-687B81030308}"/>
                  </c:ext>
                </c:extLst>
              </c15:ser>
            </c15:filteredLineSeries>
            <c15:filteredLineSeries>
              <c15:ser>
                <c:idx val="3"/>
                <c:order val="3"/>
                <c:tx>
                  <c:strRef>
                    <c:extLst xmlns:c15="http://schemas.microsoft.com/office/drawing/2012/chart">
                      <c:ext xmlns:c15="http://schemas.microsoft.com/office/drawing/2012/chart" uri="{02D57815-91ED-43cb-92C2-25804820EDAC}">
                        <c15:formulaRef>
                          <c15:sqref>'Operating Cost Trends'!$A$15</c15:sqref>
                        </c15:formulaRef>
                      </c:ext>
                    </c:extLst>
                    <c:strCache>
                      <c:ptCount val="1"/>
                      <c:pt idx="0">
                        <c:v>Demand Response Taxi</c:v>
                      </c:pt>
                    </c:strCache>
                  </c:strRef>
                </c:tx>
                <c:cat>
                  <c:strRef>
                    <c:extLst xmlns:c15="http://schemas.microsoft.com/office/drawing/2012/chart">
                      <c:ext xmlns:c15="http://schemas.microsoft.com/office/drawing/2012/chart" uri="{02D57815-91ED-43cb-92C2-25804820EDAC}">
                        <c15:formulaRef>
                          <c15:sqref>'Operating Cost Trends'!$B$11:$F$11</c15:sqref>
                        </c15:formulaRef>
                      </c:ext>
                    </c:extLst>
                    <c:strCache>
                      <c:ptCount val="5"/>
                      <c:pt idx="0">
                        <c:v>FY2020</c:v>
                      </c:pt>
                      <c:pt idx="1">
                        <c:v>FY2021</c:v>
                      </c:pt>
                      <c:pt idx="2">
                        <c:v>FY2022</c:v>
                      </c:pt>
                      <c:pt idx="3">
                        <c:v>FY2023</c:v>
                      </c:pt>
                      <c:pt idx="4">
                        <c:v>FY2024</c:v>
                      </c:pt>
                    </c:strCache>
                  </c:strRef>
                </c:cat>
                <c:val>
                  <c:numRef>
                    <c:extLst xmlns:c15="http://schemas.microsoft.com/office/drawing/2012/chart">
                      <c:ext xmlns:c15="http://schemas.microsoft.com/office/drawing/2012/chart" uri="{02D57815-91ED-43cb-92C2-25804820EDAC}">
                        <c15:formulaRef>
                          <c15:sqref>'Operating Cost Trends'!$B$15:$F$15</c15:sqref>
                        </c15:formulaRef>
                      </c:ext>
                    </c:extLst>
                    <c:numCache>
                      <c:formatCode>_("$"* #,##0_);_("$"* \(#,##0\);_("$"* "-"??_);_(@_)</c:formatCode>
                      <c:ptCount val="5"/>
                      <c:pt idx="0">
                        <c:v>0</c:v>
                      </c:pt>
                      <c:pt idx="1">
                        <c:v>0</c:v>
                      </c:pt>
                      <c:pt idx="2">
                        <c:v>0</c:v>
                      </c:pt>
                      <c:pt idx="3">
                        <c:v>0</c:v>
                      </c:pt>
                      <c:pt idx="4">
                        <c:v>0</c:v>
                      </c:pt>
                    </c:numCache>
                  </c:numRef>
                </c:val>
                <c:smooth val="0"/>
                <c:extLst xmlns:c15="http://schemas.microsoft.com/office/drawing/2012/chart">
                  <c:ext xmlns:c16="http://schemas.microsoft.com/office/drawing/2014/chart" uri="{C3380CC4-5D6E-409C-BE32-E72D297353CC}">
                    <c16:uniqueId val="{00000003-278F-48B1-BDCE-687B81030308}"/>
                  </c:ext>
                </c:extLst>
              </c15:ser>
            </c15:filteredLineSeries>
          </c:ext>
        </c:extLst>
      </c:lineChart>
      <c:catAx>
        <c:axId val="1559219807"/>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59217407"/>
        <c:crosses val="autoZero"/>
        <c:auto val="1"/>
        <c:lblAlgn val="ctr"/>
        <c:lblOffset val="100"/>
        <c:noMultiLvlLbl val="0"/>
      </c:catAx>
      <c:valAx>
        <c:axId val="1559217407"/>
        <c:scaling>
          <c:orientation val="minMax"/>
        </c:scaling>
        <c:delete val="0"/>
        <c:axPos val="l"/>
        <c:majorGridlines>
          <c:spPr>
            <a:ln w="9525" cap="flat" cmpd="sng" algn="ctr">
              <a:solidFill>
                <a:schemeClr val="tx1">
                  <a:lumMod val="15000"/>
                  <a:lumOff val="85000"/>
                </a:schemeClr>
              </a:solidFill>
              <a:round/>
            </a:ln>
            <a:effectLst/>
          </c:spPr>
        </c:majorGridlines>
        <c:numFmt formatCode="_(&quot;$&quot;* #,##0_);_(&quot;$&quot;* \(#,##0\);_(&quot;$&quot;* &quot;-&quot;??_);_(@_)"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59219807"/>
        <c:crosses val="autoZero"/>
        <c:crossBetween val="between"/>
      </c:valAx>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chart>
  <c:spPr>
    <a:ln>
      <a:solidFill>
        <a:sysClr val="windowText" lastClr="000000">
          <a:lumMod val="65000"/>
          <a:lumOff val="35000"/>
        </a:sysClr>
      </a:solidFill>
    </a:ln>
  </c:spPr>
  <c:txPr>
    <a:bodyPr/>
    <a:lstStyle/>
    <a:p>
      <a:pPr>
        <a:defRPr/>
      </a:pPr>
      <a:endParaRPr lang="en-US"/>
    </a:p>
  </c:txPr>
  <c:externalData r:id="rId2">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barChart>
        <c:barDir val="col"/>
        <c:grouping val="clustered"/>
        <c:varyColors val="0"/>
        <c:ser>
          <c:idx val="1"/>
          <c:order val="0"/>
          <c:tx>
            <c:strRef>
              <c:f>'Ridership Trends'!$A$5</c:f>
              <c:strCache>
                <c:ptCount val="1"/>
                <c:pt idx="0">
                  <c:v>Total Ridership</c:v>
                </c:pt>
              </c:strCache>
              <c:extLst xmlns:c15="http://schemas.microsoft.com/office/drawing/2012/chart"/>
            </c:strRef>
          </c:tx>
          <c:spPr>
            <a:solidFill>
              <a:srgbClr val="4577B5"/>
            </a:solidFill>
            <a:ln>
              <a:noFill/>
            </a:ln>
            <a:effectLst/>
          </c:spPr>
          <c:invertIfNegative val="0"/>
          <c:dLbls>
            <c:dLbl>
              <c:idx val="0"/>
              <c:layout>
                <c:manualLayout>
                  <c:x val="0"/>
                  <c:y val="-3.1746031746031744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A9FD-4DCB-9D74-2A0D8D625804}"/>
                </c:ext>
              </c:extLst>
            </c:dLbl>
            <c:dLbl>
              <c:idx val="1"/>
              <c:layout>
                <c:manualLayout>
                  <c:x val="0"/>
                  <c:y val="-4.3650793650793725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A9FD-4DCB-9D74-2A0D8D625804}"/>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'Ridership Trends'!$B$2:$F$2</c:f>
              <c:strCache>
                <c:ptCount val="5"/>
                <c:pt idx="0">
                  <c:v> FY 2020</c:v>
                </c:pt>
                <c:pt idx="1">
                  <c:v>FY 2021</c:v>
                </c:pt>
                <c:pt idx="2">
                  <c:v>FY 2022</c:v>
                </c:pt>
                <c:pt idx="3">
                  <c:v>FY 2023</c:v>
                </c:pt>
                <c:pt idx="4">
                  <c:v>FY 2024</c:v>
                </c:pt>
              </c:strCache>
            </c:strRef>
          </c:cat>
          <c:val>
            <c:numRef>
              <c:f>'Ridership Trends'!$B$5:$F$5</c:f>
              <c:numCache>
                <c:formatCode>_(* #,##0_);_(* \(#,##0\);_(* "-"??_);_(@_)</c:formatCode>
                <c:ptCount val="5"/>
                <c:pt idx="0">
                  <c:v>2304783</c:v>
                </c:pt>
                <c:pt idx="1">
                  <c:v>1739276</c:v>
                </c:pt>
                <c:pt idx="2">
                  <c:v>2099142</c:v>
                </c:pt>
                <c:pt idx="3">
                  <c:v>2368549</c:v>
                </c:pt>
                <c:pt idx="4">
                  <c:v>2888759</c:v>
                </c:pt>
              </c:numCache>
              <c:extLst xmlns:c15="http://schemas.microsoft.com/office/drawing/2012/chart"/>
            </c:numRef>
          </c:val>
          <c:extLst xmlns:c15="http://schemas.microsoft.com/office/drawing/2012/chart">
            <c:ext xmlns:c16="http://schemas.microsoft.com/office/drawing/2014/chart" uri="{C3380CC4-5D6E-409C-BE32-E72D297353CC}">
              <c16:uniqueId val="{00000002-A9FD-4DCB-9D74-2A0D8D625804}"/>
            </c:ext>
          </c:extLst>
        </c:ser>
        <c:dLbls>
          <c:dLblPos val="outEnd"/>
          <c:showLegendKey val="0"/>
          <c:showVal val="1"/>
          <c:showCatName val="0"/>
          <c:showSerName val="0"/>
          <c:showPercent val="0"/>
          <c:showBubbleSize val="0"/>
        </c:dLbls>
        <c:gapWidth val="150"/>
        <c:axId val="872957944"/>
        <c:axId val="872956304"/>
        <c:extLst>
          <c:ext xmlns:c15="http://schemas.microsoft.com/office/drawing/2012/chart" uri="{02D57815-91ED-43cb-92C2-25804820EDAC}">
            <c15:filteredBarSeries>
              <c15:ser>
                <c:idx val="2"/>
                <c:order val="2"/>
                <c:tx>
                  <c:strRef>
                    <c:extLst>
                      <c:ext uri="{02D57815-91ED-43cb-92C2-25804820EDAC}">
                        <c15:formulaRef>
                          <c15:sqref>'Ridership Trends'!$A$3</c15:sqref>
                        </c15:formulaRef>
                      </c:ext>
                    </c:extLst>
                    <c:strCache>
                      <c:ptCount val="1"/>
                      <c:pt idx="0">
                        <c:v>Fixed Route Ridership</c:v>
                      </c:pt>
                    </c:strCache>
                  </c:strRef>
                </c:tx>
                <c:spPr>
                  <a:solidFill>
                    <a:srgbClr val="4577B5"/>
                  </a:solidFill>
                  <a:ln>
                    <a:noFill/>
                  </a:ln>
                  <a:effectLst/>
                </c:spPr>
                <c:invertIfNegative val="0"/>
                <c:dLbls>
                  <c:dLbl>
                    <c:idx val="0"/>
                    <c:layout>
                      <c:manualLayout>
                        <c:x val="-2.7777777777777776E-2"/>
                        <c:y val="-7.5396825396825393E-2"/>
                      </c:manualLayout>
                    </c:layout>
                    <c:dLblPos val="outEnd"/>
                    <c:showLegendKey val="0"/>
                    <c:showVal val="1"/>
                    <c:showCatName val="0"/>
                    <c:showSerName val="0"/>
                    <c:showPercent val="0"/>
                    <c:showBubbleSize val="0"/>
                    <c:extLst>
                      <c:ext uri="{CE6537A1-D6FC-4f65-9D91-7224C49458BB}"/>
                      <c:ext xmlns:c16="http://schemas.microsoft.com/office/drawing/2014/chart" uri="{C3380CC4-5D6E-409C-BE32-E72D297353CC}">
                        <c16:uniqueId val="{00000009-A9FD-4DCB-9D74-2A0D8D625804}"/>
                      </c:ext>
                    </c:extLst>
                  </c:dLbl>
                  <c:dLbl>
                    <c:idx val="2"/>
                    <c:layout>
                      <c:manualLayout>
                        <c:x val="0"/>
                        <c:y val="1.1904761904761941E-2"/>
                      </c:manualLayout>
                    </c:layout>
                    <c:dLblPos val="outEnd"/>
                    <c:showLegendKey val="0"/>
                    <c:showVal val="1"/>
                    <c:showCatName val="0"/>
                    <c:showSerName val="0"/>
                    <c:showPercent val="0"/>
                    <c:showBubbleSize val="0"/>
                    <c:extLst>
                      <c:ext uri="{CE6537A1-D6FC-4f65-9D91-7224C49458BB}"/>
                      <c:ext xmlns:c16="http://schemas.microsoft.com/office/drawing/2014/chart" uri="{C3380CC4-5D6E-409C-BE32-E72D297353CC}">
                        <c16:uniqueId val="{0000000A-A9FD-4DCB-9D74-2A0D8D625804}"/>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uri="{CE6537A1-D6FC-4f65-9D91-7224C49458BB}">
                      <c15:showLeaderLines val="1"/>
                      <c15:leaderLines>
                        <c:spPr>
                          <a:ln w="9525" cap="flat" cmpd="sng" algn="ctr">
                            <a:solidFill>
                              <a:schemeClr val="tx1">
                                <a:lumMod val="35000"/>
                                <a:lumOff val="65000"/>
                              </a:schemeClr>
                            </a:solidFill>
                            <a:round/>
                          </a:ln>
                          <a:effectLst/>
                        </c:spPr>
                      </c15:leaderLines>
                    </c:ext>
                  </c:extLst>
                </c:dLbls>
                <c:cat>
                  <c:strRef>
                    <c:extLst>
                      <c:ext uri="{02D57815-91ED-43cb-92C2-25804820EDAC}">
                        <c15:formulaRef>
                          <c15:sqref>'Ridership Trends'!$B$2:$F$2</c15:sqref>
                        </c15:formulaRef>
                      </c:ext>
                    </c:extLst>
                    <c:strCache>
                      <c:ptCount val="5"/>
                      <c:pt idx="0">
                        <c:v> FY 2020</c:v>
                      </c:pt>
                      <c:pt idx="1">
                        <c:v>FY 2021</c:v>
                      </c:pt>
                      <c:pt idx="2">
                        <c:v>FY 2022</c:v>
                      </c:pt>
                      <c:pt idx="3">
                        <c:v>FY 2023</c:v>
                      </c:pt>
                      <c:pt idx="4">
                        <c:v>FY 2024</c:v>
                      </c:pt>
                    </c:strCache>
                  </c:strRef>
                </c:cat>
                <c:val>
                  <c:numRef>
                    <c:extLst>
                      <c:ext uri="{02D57815-91ED-43cb-92C2-25804820EDAC}">
                        <c15:formulaRef>
                          <c15:sqref>'Ridership Trends'!$B$3:$F$3</c15:sqref>
                        </c15:formulaRef>
                      </c:ext>
                    </c:extLst>
                    <c:numCache>
                      <c:formatCode>_(* #,##0_);_(* \(#,##0\);_(* "-"??_);_(@_)</c:formatCode>
                      <c:ptCount val="5"/>
                      <c:pt idx="0">
                        <c:v>2225259</c:v>
                      </c:pt>
                      <c:pt idx="1">
                        <c:v>1665868</c:v>
                      </c:pt>
                      <c:pt idx="2">
                        <c:v>2016128</c:v>
                      </c:pt>
                      <c:pt idx="3">
                        <c:v>2278886</c:v>
                      </c:pt>
                      <c:pt idx="4">
                        <c:v>2783971</c:v>
                      </c:pt>
                    </c:numCache>
                  </c:numRef>
                </c:val>
                <c:extLst>
                  <c:ext xmlns:c16="http://schemas.microsoft.com/office/drawing/2014/chart" uri="{C3380CC4-5D6E-409C-BE32-E72D297353CC}">
                    <c16:uniqueId val="{0000000B-A9FD-4DCB-9D74-2A0D8D625804}"/>
                  </c:ext>
                </c:extLst>
              </c15:ser>
            </c15:filteredBarSeries>
            <c15:filteredBarSeries>
              <c15:ser>
                <c:idx val="3"/>
                <c:order val="3"/>
                <c:tx>
                  <c:strRef>
                    <c:extLst xmlns:c15="http://schemas.microsoft.com/office/drawing/2012/chart">
                      <c:ext xmlns:c15="http://schemas.microsoft.com/office/drawing/2012/chart" uri="{02D57815-91ED-43cb-92C2-25804820EDAC}">
                        <c15:formulaRef>
                          <c15:sqref>'Ridership Trends'!$A$4</c15:sqref>
                        </c15:formulaRef>
                      </c:ext>
                    </c:extLst>
                    <c:strCache>
                      <c:ptCount val="1"/>
                      <c:pt idx="0">
                        <c:v>Demand Response Ridership</c:v>
                      </c:pt>
                    </c:strCache>
                  </c:strRef>
                </c:tx>
                <c:spPr>
                  <a:solidFill>
                    <a:srgbClr val="4577B5"/>
                  </a:solidFill>
                  <a:ln>
                    <a:noFill/>
                  </a:ln>
                  <a:effectLst/>
                </c:spPr>
                <c:invertIfNegative val="0"/>
                <c:dLbls>
                  <c:dLbl>
                    <c:idx val="0"/>
                    <c:layout>
                      <c:manualLayout>
                        <c:x val="-4.4871794871794872E-2"/>
                        <c:y val="-1.1904761904761868E-2"/>
                      </c:manualLayout>
                    </c:layout>
                    <c:dLblPos val="outEnd"/>
                    <c:showLegendKey val="0"/>
                    <c:showVal val="1"/>
                    <c:showCatName val="0"/>
                    <c:showSerName val="0"/>
                    <c:showPercent val="0"/>
                    <c:showBubbleSize val="0"/>
                    <c:extLst xmlns:c15="http://schemas.microsoft.com/office/drawing/2012/chart">
                      <c:ext xmlns:c15="http://schemas.microsoft.com/office/drawing/2012/chart" uri="{CE6537A1-D6FC-4f65-9D91-7224C49458BB}"/>
                      <c:ext xmlns:c16="http://schemas.microsoft.com/office/drawing/2014/chart" uri="{C3380CC4-5D6E-409C-BE32-E72D297353CC}">
                        <c16:uniqueId val="{0000000C-A9FD-4DCB-9D74-2A0D8D625804}"/>
                      </c:ext>
                    </c:extLst>
                  </c:dLbl>
                  <c:dLbl>
                    <c:idx val="2"/>
                    <c:layout>
                      <c:manualLayout>
                        <c:x val="-2.136752136752215E-3"/>
                        <c:y val="-4.7619047619047616E-2"/>
                      </c:manualLayout>
                    </c:layout>
                    <c:dLblPos val="outEnd"/>
                    <c:showLegendKey val="0"/>
                    <c:showVal val="1"/>
                    <c:showCatName val="0"/>
                    <c:showSerName val="0"/>
                    <c:showPercent val="0"/>
                    <c:showBubbleSize val="0"/>
                    <c:extLst xmlns:c15="http://schemas.microsoft.com/office/drawing/2012/chart">
                      <c:ext xmlns:c15="http://schemas.microsoft.com/office/drawing/2012/chart" uri="{CE6537A1-D6FC-4f65-9D91-7224C49458BB}"/>
                      <c:ext xmlns:c16="http://schemas.microsoft.com/office/drawing/2014/chart" uri="{C3380CC4-5D6E-409C-BE32-E72D297353CC}">
                        <c16:uniqueId val="{0000000D-A9FD-4DCB-9D74-2A0D8D625804}"/>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xmlns:c15="http://schemas.microsoft.com/office/drawing/2012/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extLst xmlns:c15="http://schemas.microsoft.com/office/drawing/2012/chart">
                      <c:ext xmlns:c15="http://schemas.microsoft.com/office/drawing/2012/chart" uri="{02D57815-91ED-43cb-92C2-25804820EDAC}">
                        <c15:formulaRef>
                          <c15:sqref>'Ridership Trends'!$B$2:$F$2</c15:sqref>
                        </c15:formulaRef>
                      </c:ext>
                    </c:extLst>
                    <c:strCache>
                      <c:ptCount val="5"/>
                      <c:pt idx="0">
                        <c:v> FY 2020</c:v>
                      </c:pt>
                      <c:pt idx="1">
                        <c:v>FY 2021</c:v>
                      </c:pt>
                      <c:pt idx="2">
                        <c:v>FY 2022</c:v>
                      </c:pt>
                      <c:pt idx="3">
                        <c:v>FY 2023</c:v>
                      </c:pt>
                      <c:pt idx="4">
                        <c:v>FY 2024</c:v>
                      </c:pt>
                    </c:strCache>
                  </c:strRef>
                </c:cat>
                <c:val>
                  <c:numRef>
                    <c:extLst xmlns:c15="http://schemas.microsoft.com/office/drawing/2012/chart">
                      <c:ext xmlns:c15="http://schemas.microsoft.com/office/drawing/2012/chart" uri="{02D57815-91ED-43cb-92C2-25804820EDAC}">
                        <c15:formulaRef>
                          <c15:sqref>'Ridership Trends'!$B$4:$F$4</c15:sqref>
                        </c15:formulaRef>
                      </c:ext>
                    </c:extLst>
                    <c:numCache>
                      <c:formatCode>_(* #,##0_);_(* \(#,##0\);_(* "-"??_);_(@_)</c:formatCode>
                      <c:ptCount val="5"/>
                      <c:pt idx="0">
                        <c:v>79524</c:v>
                      </c:pt>
                      <c:pt idx="1">
                        <c:v>73408</c:v>
                      </c:pt>
                      <c:pt idx="2">
                        <c:v>83014</c:v>
                      </c:pt>
                      <c:pt idx="3">
                        <c:v>89663</c:v>
                      </c:pt>
                      <c:pt idx="4">
                        <c:v>104788</c:v>
                      </c:pt>
                    </c:numCache>
                  </c:numRef>
                </c:val>
                <c:extLst xmlns:c15="http://schemas.microsoft.com/office/drawing/2012/chart">
                  <c:ext xmlns:c16="http://schemas.microsoft.com/office/drawing/2014/chart" uri="{C3380CC4-5D6E-409C-BE32-E72D297353CC}">
                    <c16:uniqueId val="{0000000E-A9FD-4DCB-9D74-2A0D8D625804}"/>
                  </c:ext>
                </c:extLst>
              </c15:ser>
            </c15:filteredBarSeries>
          </c:ext>
        </c:extLst>
      </c:barChart>
      <c:lineChart>
        <c:grouping val="standard"/>
        <c:varyColors val="0"/>
        <c:dLbls>
          <c:showLegendKey val="0"/>
          <c:showVal val="1"/>
          <c:showCatName val="0"/>
          <c:showSerName val="0"/>
          <c:showPercent val="0"/>
          <c:showBubbleSize val="0"/>
        </c:dLbls>
        <c:marker val="1"/>
        <c:smooth val="0"/>
        <c:axId val="872957944"/>
        <c:axId val="872956304"/>
        <c:extLst>
          <c:ext xmlns:c15="http://schemas.microsoft.com/office/drawing/2012/chart" uri="{02D57815-91ED-43cb-92C2-25804820EDAC}">
            <c15:filteredLineSeries>
              <c15:ser>
                <c:idx val="0"/>
                <c:order val="1"/>
                <c:tx>
                  <c:strRef>
                    <c:extLst>
                      <c:ext uri="{02D57815-91ED-43cb-92C2-25804820EDAC}">
                        <c15:formulaRef>
                          <c15:sqref>'Ridership Trends'!$A$7</c15:sqref>
                        </c15:formulaRef>
                      </c:ext>
                    </c:extLst>
                    <c:strCache>
                      <c:ptCount val="1"/>
                      <c:pt idx="0">
                        <c:v>FY24 Demand Response Target</c:v>
                      </c:pt>
                    </c:strCache>
                  </c:strRef>
                </c:tx>
                <c:spPr>
                  <a:ln w="28575" cap="rnd">
                    <a:solidFill>
                      <a:srgbClr val="E97132"/>
                    </a:solidFill>
                    <a:round/>
                  </a:ln>
                  <a:effectLst/>
                </c:spPr>
                <c:marker>
                  <c:symbol val="none"/>
                </c:marker>
                <c:dLbls>
                  <c:dLbl>
                    <c:idx val="0"/>
                    <c:layout>
                      <c:manualLayout>
                        <c:x val="8.9743589743589786E-2"/>
                        <c:y val="-0.11904761904761908"/>
                      </c:manualLayout>
                    </c:layout>
                    <c:tx>
                      <c:rich>
                        <a:bodyPr/>
                        <a:lstStyle/>
                        <a:p>
                          <a:r>
                            <a:rPr lang="en-US"/>
                            <a:t>Target = </a:t>
                          </a:r>
                          <a:fld id="{AFFC090E-3A26-48FA-A5F9-1BBC33F5170D}" type="VALUE">
                            <a:rPr lang="en-US"/>
                            <a:pPr/>
                            <a:t>[VALUE]</a:t>
                          </a:fld>
                          <a:endParaRPr lang="en-US"/>
                        </a:p>
                      </c:rich>
                    </c:tx>
                    <c:showLegendKey val="0"/>
                    <c:showVal val="1"/>
                    <c:showCatName val="0"/>
                    <c:showSerName val="0"/>
                    <c:showPercent val="0"/>
                    <c:showBubbleSize val="0"/>
                    <c:extLst>
                      <c:ext uri="{CE6537A1-D6FC-4f65-9D91-7224C49458BB}">
                        <c15:dlblFieldTable/>
                        <c15:showDataLabelsRange val="0"/>
                      </c:ext>
                      <c:ext xmlns:c16="http://schemas.microsoft.com/office/drawing/2014/chart" uri="{C3380CC4-5D6E-409C-BE32-E72D297353CC}">
                        <c16:uniqueId val="{00000003-A9FD-4DCB-9D74-2A0D8D625804}"/>
                      </c:ext>
                    </c:extLst>
                  </c:dLbl>
                  <c:dLbl>
                    <c:idx val="1"/>
                    <c:delete val="1"/>
                    <c:extLst>
                      <c:ext uri="{CE6537A1-D6FC-4f65-9D91-7224C49458BB}"/>
                      <c:ext xmlns:c16="http://schemas.microsoft.com/office/drawing/2014/chart" uri="{C3380CC4-5D6E-409C-BE32-E72D297353CC}">
                        <c16:uniqueId val="{00000004-A9FD-4DCB-9D74-2A0D8D625804}"/>
                      </c:ext>
                    </c:extLst>
                  </c:dLbl>
                  <c:dLbl>
                    <c:idx val="2"/>
                    <c:delete val="1"/>
                    <c:extLst>
                      <c:ext uri="{CE6537A1-D6FC-4f65-9D91-7224C49458BB}"/>
                      <c:ext xmlns:c16="http://schemas.microsoft.com/office/drawing/2014/chart" uri="{C3380CC4-5D6E-409C-BE32-E72D297353CC}">
                        <c16:uniqueId val="{00000005-A9FD-4DCB-9D74-2A0D8D625804}"/>
                      </c:ext>
                    </c:extLst>
                  </c:dLbl>
                  <c:dLbl>
                    <c:idx val="3"/>
                    <c:delete val="1"/>
                    <c:extLst>
                      <c:ext uri="{CE6537A1-D6FC-4f65-9D91-7224C49458BB}"/>
                      <c:ext xmlns:c16="http://schemas.microsoft.com/office/drawing/2014/chart" uri="{C3380CC4-5D6E-409C-BE32-E72D297353CC}">
                        <c16:uniqueId val="{00000006-A9FD-4DCB-9D74-2A0D8D625804}"/>
                      </c:ext>
                    </c:extLst>
                  </c:dLbl>
                  <c:dLbl>
                    <c:idx val="4"/>
                    <c:delete val="1"/>
                    <c:extLst>
                      <c:ext uri="{CE6537A1-D6FC-4f65-9D91-7224C49458BB}"/>
                      <c:ext xmlns:c16="http://schemas.microsoft.com/office/drawing/2014/chart" uri="{C3380CC4-5D6E-409C-BE32-E72D297353CC}">
                        <c16:uniqueId val="{00000007-A9FD-4DCB-9D74-2A0D8D625804}"/>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uri="{CE6537A1-D6FC-4f65-9D91-7224C49458BB}">
                      <c15:showLeaderLines val="1"/>
                      <c15:leaderLines>
                        <c:spPr>
                          <a:ln w="9525" cap="flat" cmpd="sng" algn="ctr">
                            <a:solidFill>
                              <a:schemeClr val="tx1">
                                <a:lumMod val="35000"/>
                                <a:lumOff val="65000"/>
                              </a:schemeClr>
                            </a:solidFill>
                            <a:round/>
                          </a:ln>
                          <a:effectLst/>
                        </c:spPr>
                      </c15:leaderLines>
                    </c:ext>
                  </c:extLst>
                </c:dLbls>
                <c:cat>
                  <c:strRef>
                    <c:extLst>
                      <c:ext uri="{02D57815-91ED-43cb-92C2-25804820EDAC}">
                        <c15:formulaRef>
                          <c15:sqref>'Ridership Trends'!$B$2:$F$2</c15:sqref>
                        </c15:formulaRef>
                      </c:ext>
                    </c:extLst>
                    <c:strCache>
                      <c:ptCount val="5"/>
                      <c:pt idx="0">
                        <c:v> FY 2020</c:v>
                      </c:pt>
                      <c:pt idx="1">
                        <c:v>FY 2021</c:v>
                      </c:pt>
                      <c:pt idx="2">
                        <c:v>FY 2022</c:v>
                      </c:pt>
                      <c:pt idx="3">
                        <c:v>FY 2023</c:v>
                      </c:pt>
                      <c:pt idx="4">
                        <c:v>FY 2024</c:v>
                      </c:pt>
                    </c:strCache>
                  </c:strRef>
                </c:cat>
                <c:val>
                  <c:numRef>
                    <c:extLst>
                      <c:ext uri="{02D57815-91ED-43cb-92C2-25804820EDAC}">
                        <c15:formulaRef>
                          <c15:sqref>'Ridership Trends'!$B$7:$F$7</c15:sqref>
                        </c15:formulaRef>
                      </c:ext>
                    </c:extLst>
                    <c:numCache>
                      <c:formatCode>_(* #,##0_);_(* \(#,##0\);_(* "-"??_);_(@_)</c:formatCode>
                      <c:ptCount val="5"/>
                      <c:pt idx="0">
                        <c:v>89450</c:v>
                      </c:pt>
                      <c:pt idx="1">
                        <c:v>89450</c:v>
                      </c:pt>
                      <c:pt idx="2">
                        <c:v>89450</c:v>
                      </c:pt>
                      <c:pt idx="3">
                        <c:v>89450</c:v>
                      </c:pt>
                      <c:pt idx="4">
                        <c:v>89450</c:v>
                      </c:pt>
                    </c:numCache>
                  </c:numRef>
                </c:val>
                <c:smooth val="0"/>
                <c:extLst>
                  <c:ext xmlns:c16="http://schemas.microsoft.com/office/drawing/2014/chart" uri="{C3380CC4-5D6E-409C-BE32-E72D297353CC}">
                    <c16:uniqueId val="{00000008-A9FD-4DCB-9D74-2A0D8D625804}"/>
                  </c:ext>
                </c:extLst>
              </c15:ser>
            </c15:filteredLineSeries>
            <c15:filteredLineSeries>
              <c15:ser>
                <c:idx val="4"/>
                <c:order val="4"/>
                <c:tx>
                  <c:strRef>
                    <c:extLst xmlns:c15="http://schemas.microsoft.com/office/drawing/2012/chart">
                      <c:ext xmlns:c15="http://schemas.microsoft.com/office/drawing/2012/chart" uri="{02D57815-91ED-43cb-92C2-25804820EDAC}">
                        <c15:formulaRef>
                          <c15:sqref>'Ridership Trends'!$A$6</c15:sqref>
                        </c15:formulaRef>
                      </c:ext>
                    </c:extLst>
                    <c:strCache>
                      <c:ptCount val="1"/>
                      <c:pt idx="0">
                        <c:v>FY24 Fixed Route Target</c:v>
                      </c:pt>
                    </c:strCache>
                  </c:strRef>
                </c:tx>
                <c:spPr>
                  <a:ln w="28575" cap="rnd">
                    <a:solidFill>
                      <a:srgbClr val="E97132"/>
                    </a:solidFill>
                    <a:round/>
                  </a:ln>
                  <a:effectLst/>
                </c:spPr>
                <c:marker>
                  <c:symbol val="none"/>
                </c:marker>
                <c:dLbls>
                  <c:dLbl>
                    <c:idx val="0"/>
                    <c:layout>
                      <c:manualLayout>
                        <c:x val="8.11965811965812E-2"/>
                        <c:y val="-9.5238095238095274E-2"/>
                      </c:manualLayout>
                    </c:layout>
                    <c:tx>
                      <c:rich>
                        <a:bodyPr/>
                        <a:lstStyle/>
                        <a:p>
                          <a:r>
                            <a:rPr lang="en-US"/>
                            <a:t>Target = </a:t>
                          </a:r>
                          <a:fld id="{56338368-1410-4463-B7D6-8584CD2DC262}" type="VALUE">
                            <a:rPr lang="en-US"/>
                            <a:pPr/>
                            <a:t>[VALUE]</a:t>
                          </a:fld>
                          <a:endParaRPr lang="en-US"/>
                        </a:p>
                      </c:rich>
                    </c:tx>
                    <c:showLegendKey val="0"/>
                    <c:showVal val="1"/>
                    <c:showCatName val="0"/>
                    <c:showSerName val="0"/>
                    <c:showPercent val="0"/>
                    <c:showBubbleSize val="0"/>
                    <c:extLst xmlns:c15="http://schemas.microsoft.com/office/drawing/2012/chart">
                      <c:ext xmlns:c15="http://schemas.microsoft.com/office/drawing/2012/chart" uri="{CE6537A1-D6FC-4f65-9D91-7224C49458BB}">
                        <c15:dlblFieldTable/>
                        <c15:showDataLabelsRange val="0"/>
                      </c:ext>
                      <c:ext xmlns:c16="http://schemas.microsoft.com/office/drawing/2014/chart" uri="{C3380CC4-5D6E-409C-BE32-E72D297353CC}">
                        <c16:uniqueId val="{0000000F-A9FD-4DCB-9D74-2A0D8D625804}"/>
                      </c:ext>
                    </c:extLst>
                  </c:dLbl>
                  <c:dLbl>
                    <c:idx val="1"/>
                    <c:delete val="1"/>
                    <c:extLst xmlns:c15="http://schemas.microsoft.com/office/drawing/2012/chart">
                      <c:ext xmlns:c15="http://schemas.microsoft.com/office/drawing/2012/chart" uri="{CE6537A1-D6FC-4f65-9D91-7224C49458BB}"/>
                      <c:ext xmlns:c16="http://schemas.microsoft.com/office/drawing/2014/chart" uri="{C3380CC4-5D6E-409C-BE32-E72D297353CC}">
                        <c16:uniqueId val="{00000010-A9FD-4DCB-9D74-2A0D8D625804}"/>
                      </c:ext>
                    </c:extLst>
                  </c:dLbl>
                  <c:dLbl>
                    <c:idx val="2"/>
                    <c:delete val="1"/>
                    <c:extLst xmlns:c15="http://schemas.microsoft.com/office/drawing/2012/chart">
                      <c:ext xmlns:c15="http://schemas.microsoft.com/office/drawing/2012/chart" uri="{CE6537A1-D6FC-4f65-9D91-7224C49458BB}"/>
                      <c:ext xmlns:c16="http://schemas.microsoft.com/office/drawing/2014/chart" uri="{C3380CC4-5D6E-409C-BE32-E72D297353CC}">
                        <c16:uniqueId val="{00000011-A9FD-4DCB-9D74-2A0D8D625804}"/>
                      </c:ext>
                    </c:extLst>
                  </c:dLbl>
                  <c:dLbl>
                    <c:idx val="3"/>
                    <c:delete val="1"/>
                    <c:extLst xmlns:c15="http://schemas.microsoft.com/office/drawing/2012/chart">
                      <c:ext xmlns:c15="http://schemas.microsoft.com/office/drawing/2012/chart" uri="{CE6537A1-D6FC-4f65-9D91-7224C49458BB}"/>
                      <c:ext xmlns:c16="http://schemas.microsoft.com/office/drawing/2014/chart" uri="{C3380CC4-5D6E-409C-BE32-E72D297353CC}">
                        <c16:uniqueId val="{00000012-A9FD-4DCB-9D74-2A0D8D625804}"/>
                      </c:ext>
                    </c:extLst>
                  </c:dLbl>
                  <c:dLbl>
                    <c:idx val="4"/>
                    <c:delete val="1"/>
                    <c:extLst xmlns:c15="http://schemas.microsoft.com/office/drawing/2012/chart">
                      <c:ext xmlns:c15="http://schemas.microsoft.com/office/drawing/2012/chart" uri="{CE6537A1-D6FC-4f65-9D91-7224C49458BB}"/>
                      <c:ext xmlns:c16="http://schemas.microsoft.com/office/drawing/2014/chart" uri="{C3380CC4-5D6E-409C-BE32-E72D297353CC}">
                        <c16:uniqueId val="{00000013-A9FD-4DCB-9D74-2A0D8D625804}"/>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xmlns:c15="http://schemas.microsoft.com/office/drawing/2012/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extLst xmlns:c15="http://schemas.microsoft.com/office/drawing/2012/chart">
                      <c:ext xmlns:c15="http://schemas.microsoft.com/office/drawing/2012/chart" uri="{02D57815-91ED-43cb-92C2-25804820EDAC}">
                        <c15:formulaRef>
                          <c15:sqref>'Ridership Trends'!$B$6:$F$6</c15:sqref>
                        </c15:formulaRef>
                      </c:ext>
                    </c:extLst>
                    <c:numCache>
                      <c:formatCode>_(* #,##0_);_(* \(#,##0\);_(* "-"??_);_(@_)</c:formatCode>
                      <c:ptCount val="5"/>
                      <c:pt idx="0">
                        <c:v>2291623</c:v>
                      </c:pt>
                      <c:pt idx="1">
                        <c:v>2291623</c:v>
                      </c:pt>
                      <c:pt idx="2">
                        <c:v>2291623</c:v>
                      </c:pt>
                      <c:pt idx="3">
                        <c:v>2291623</c:v>
                      </c:pt>
                      <c:pt idx="4">
                        <c:v>2291623</c:v>
                      </c:pt>
                    </c:numCache>
                  </c:numRef>
                </c:val>
                <c:smooth val="0"/>
                <c:extLst xmlns:c15="http://schemas.microsoft.com/office/drawing/2012/chart">
                  <c:ext xmlns:c16="http://schemas.microsoft.com/office/drawing/2014/chart" uri="{C3380CC4-5D6E-409C-BE32-E72D297353CC}">
                    <c16:uniqueId val="{00000014-A9FD-4DCB-9D74-2A0D8D625804}"/>
                  </c:ext>
                </c:extLst>
              </c15:ser>
            </c15:filteredLineSeries>
          </c:ext>
        </c:extLst>
      </c:lineChart>
      <c:catAx>
        <c:axId val="87295794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72956304"/>
        <c:crosses val="autoZero"/>
        <c:auto val="1"/>
        <c:lblAlgn val="ctr"/>
        <c:lblOffset val="100"/>
        <c:noMultiLvlLbl val="0"/>
      </c:catAx>
      <c:valAx>
        <c:axId val="872956304"/>
        <c:scaling>
          <c:orientation val="minMax"/>
        </c:scaling>
        <c:delete val="0"/>
        <c:axPos val="l"/>
        <c:majorGridlines>
          <c:spPr>
            <a:ln w="9525" cap="flat" cmpd="sng" algn="ctr">
              <a:solidFill>
                <a:schemeClr val="tx1">
                  <a:lumMod val="15000"/>
                  <a:lumOff val="85000"/>
                </a:schemeClr>
              </a:solidFill>
              <a:round/>
            </a:ln>
            <a:effectLst/>
          </c:spPr>
        </c:majorGridlines>
        <c:numFmt formatCode="_(* #,##0_);_(* \(#,##0\);_(* &quot;-&quot;??_);_(@_)"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7295794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ysClr val="windowText" lastClr="000000">
          <a:lumMod val="65000"/>
          <a:lumOff val="35000"/>
        </a:sysClr>
      </a:solidFill>
      <a:round/>
    </a:ln>
    <a:effectLst/>
  </c:spPr>
  <c:txPr>
    <a:bodyPr/>
    <a:lstStyle/>
    <a:p>
      <a:pPr>
        <a:defRPr/>
      </a:pPr>
      <a:endParaRPr lang="en-US"/>
    </a:p>
  </c:txPr>
  <c:externalData r:id="rId4">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barChart>
        <c:barDir val="bar"/>
        <c:grouping val="percentStacked"/>
        <c:varyColors val="0"/>
        <c:ser>
          <c:idx val="0"/>
          <c:order val="0"/>
          <c:tx>
            <c:strRef>
              <c:f>'Ridership Trends'!$A$11</c:f>
              <c:strCache>
                <c:ptCount val="1"/>
                <c:pt idx="0">
                  <c:v>Fixed Route</c:v>
                </c:pt>
              </c:strCache>
            </c:strRef>
          </c:tx>
          <c:spPr>
            <a:solidFill>
              <a:srgbClr val="4577B5"/>
            </a:solidFill>
            <a:ln w="38100">
              <a:solidFill>
                <a:schemeClr val="bg1"/>
              </a:solidFill>
            </a:ln>
            <a:effectLst/>
          </c:spPr>
          <c:invertIfNegative val="0"/>
          <c:dLbls>
            <c:dLbl>
              <c:idx val="0"/>
              <c:layout>
                <c:manualLayout>
                  <c:x val="-0.11535348946766269"/>
                  <c:y val="-7.9365079365080089E-3"/>
                </c:manualLayout>
              </c:layout>
              <c:tx>
                <c:rich>
                  <a:bodyPr wrap="square" lIns="38100" tIns="19050" rIns="38100" bIns="19050" anchor="ctr">
                    <a:spAutoFit/>
                  </a:bodyPr>
                  <a:lstStyle/>
                  <a:p>
                    <a:pPr>
                      <a:defRPr sz="1400" b="1">
                        <a:solidFill>
                          <a:schemeClr val="bg1"/>
                        </a:solidFill>
                      </a:defRPr>
                    </a:pPr>
                    <a:r>
                      <a:rPr lang="en-US" sz="1400"/>
                      <a:t>Fixed Route </a:t>
                    </a:r>
                    <a:fld id="{D91FD33C-D5A9-4CBA-A64C-5B3ECA07A902}" type="VALUE">
                      <a:rPr lang="en-US" sz="1400"/>
                      <a:pPr>
                        <a:defRPr sz="1400" b="1">
                          <a:solidFill>
                            <a:schemeClr val="bg1"/>
                          </a:solidFill>
                        </a:defRPr>
                      </a:pPr>
                      <a:t>[VALUE]</a:t>
                    </a:fld>
                    <a:endParaRPr lang="en-US" sz="1400"/>
                  </a:p>
                </c:rich>
              </c:tx>
              <c:spPr>
                <a:noFill/>
                <a:ln>
                  <a:noFill/>
                </a:ln>
                <a:effectLst/>
              </c:spPr>
              <c:dLblPos val="ctr"/>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0-5155-4B0E-902A-7F0D7E0C68D8}"/>
                </c:ext>
              </c:extLst>
            </c:dLbl>
            <c:spPr>
              <a:noFill/>
              <a:ln>
                <a:noFill/>
              </a:ln>
              <a:effectLst/>
            </c:spPr>
            <c:txPr>
              <a:bodyPr wrap="square" lIns="38100" tIns="19050" rIns="38100" bIns="19050" anchor="ctr">
                <a:spAutoFit/>
              </a:bodyPr>
              <a:lstStyle/>
              <a:p>
                <a:pPr>
                  <a:defRPr b="1">
                    <a:solidFill>
                      <a:schemeClr val="bg1"/>
                    </a:solidFill>
                  </a:defRPr>
                </a:pPr>
                <a:endParaRPr lang="en-US"/>
              </a:p>
            </c:txPr>
            <c:dLblPos val="inBase"/>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'Ridership Trends'!$C$10</c:f>
              <c:strCache>
                <c:ptCount val="1"/>
                <c:pt idx="0">
                  <c:v>Percent</c:v>
                </c:pt>
              </c:strCache>
            </c:strRef>
          </c:cat>
          <c:val>
            <c:numRef>
              <c:f>'Ridership Trends'!$C$11</c:f>
              <c:numCache>
                <c:formatCode>0%</c:formatCode>
                <c:ptCount val="1"/>
                <c:pt idx="0">
                  <c:v>0.96372559981639172</c:v>
                </c:pt>
              </c:numCache>
            </c:numRef>
          </c:val>
          <c:extLst>
            <c:ext xmlns:c16="http://schemas.microsoft.com/office/drawing/2014/chart" uri="{C3380CC4-5D6E-409C-BE32-E72D297353CC}">
              <c16:uniqueId val="{00000001-5155-4B0E-902A-7F0D7E0C68D8}"/>
            </c:ext>
          </c:extLst>
        </c:ser>
        <c:ser>
          <c:idx val="2"/>
          <c:order val="2"/>
          <c:tx>
            <c:strRef>
              <c:f>'Ridership Trends'!$A$13</c:f>
              <c:strCache>
                <c:ptCount val="1"/>
                <c:pt idx="0">
                  <c:v>Demand Response</c:v>
                </c:pt>
              </c:strCache>
            </c:strRef>
          </c:tx>
          <c:spPr>
            <a:pattFill prst="wdDnDiag">
              <a:fgClr>
                <a:srgbClr val="6D7C36"/>
              </a:fgClr>
              <a:bgClr>
                <a:schemeClr val="bg1"/>
              </a:bgClr>
            </a:pattFill>
            <a:ln w="38100">
              <a:solidFill>
                <a:schemeClr val="bg1"/>
              </a:solidFill>
            </a:ln>
            <a:effectLst/>
          </c:spPr>
          <c:invertIfNegative val="0"/>
          <c:dPt>
            <c:idx val="0"/>
            <c:invertIfNegative val="0"/>
            <c:bubble3D val="0"/>
            <c:extLst>
              <c:ext xmlns:c16="http://schemas.microsoft.com/office/drawing/2014/chart" uri="{C3380CC4-5D6E-409C-BE32-E72D297353CC}">
                <c16:uniqueId val="{00000002-5155-4B0E-902A-7F0D7E0C68D8}"/>
              </c:ext>
            </c:extLst>
          </c:dPt>
          <c:dLbls>
            <c:dLbl>
              <c:idx val="0"/>
              <c:layout>
                <c:manualLayout>
                  <c:x val="-9.6153846153846159E-2"/>
                  <c:y val="-0.26984126984126983"/>
                </c:manualLayout>
              </c:layout>
              <c:tx>
                <c:rich>
                  <a:bodyPr wrap="square" lIns="38100" tIns="19050" rIns="38100" bIns="19050" anchor="ctr">
                    <a:spAutoFit/>
                  </a:bodyPr>
                  <a:lstStyle/>
                  <a:p>
                    <a:pPr>
                      <a:defRPr sz="1400" b="1"/>
                    </a:pPr>
                    <a:r>
                      <a:rPr lang="en-US" sz="1400" b="1"/>
                      <a:t>Demand Reponse 4% </a:t>
                    </a:r>
                  </a:p>
                </c:rich>
              </c:tx>
              <c:spPr>
                <a:noFill/>
                <a:ln>
                  <a:noFill/>
                </a:ln>
                <a:effectLst/>
              </c:spPr>
              <c:dLblPos val="ctr"/>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2-5155-4B0E-902A-7F0D7E0C68D8}"/>
                </c:ext>
              </c:extLst>
            </c:dLbl>
            <c:spPr>
              <a:noFill/>
              <a:ln>
                <a:noFill/>
              </a:ln>
              <a:effectLst/>
            </c:spPr>
            <c:txPr>
              <a:bodyPr wrap="square" lIns="38100" tIns="19050" rIns="38100" bIns="19050" anchor="ctr">
                <a:spAutoFit/>
              </a:bodyPr>
              <a:lstStyle/>
              <a:p>
                <a:pPr>
                  <a:defRPr sz="1400"/>
                </a:pPr>
                <a:endParaRPr lang="en-US"/>
              </a:p>
            </c:txPr>
            <c:dLblPos val="inBase"/>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'Ridership Trends'!$C$10</c:f>
              <c:strCache>
                <c:ptCount val="1"/>
                <c:pt idx="0">
                  <c:v>Percent</c:v>
                </c:pt>
              </c:strCache>
            </c:strRef>
          </c:cat>
          <c:val>
            <c:numRef>
              <c:f>'Ridership Trends'!$C$13</c:f>
              <c:numCache>
                <c:formatCode>0%</c:formatCode>
                <c:ptCount val="1"/>
                <c:pt idx="0">
                  <c:v>3.6274400183608252E-2</c:v>
                </c:pt>
              </c:numCache>
            </c:numRef>
          </c:val>
          <c:extLst xmlns:c15="http://schemas.microsoft.com/office/drawing/2012/chart">
            <c:ext xmlns:c16="http://schemas.microsoft.com/office/drawing/2014/chart" uri="{C3380CC4-5D6E-409C-BE32-E72D297353CC}">
              <c16:uniqueId val="{00000003-5155-4B0E-902A-7F0D7E0C68D8}"/>
            </c:ext>
          </c:extLst>
        </c:ser>
        <c:dLbls>
          <c:dLblPos val="inBase"/>
          <c:showLegendKey val="0"/>
          <c:showVal val="1"/>
          <c:showCatName val="0"/>
          <c:showSerName val="0"/>
          <c:showPercent val="0"/>
          <c:showBubbleSize val="0"/>
        </c:dLbls>
        <c:gapWidth val="150"/>
        <c:overlap val="100"/>
        <c:axId val="857467744"/>
        <c:axId val="857468072"/>
        <c:extLst>
          <c:ext xmlns:c15="http://schemas.microsoft.com/office/drawing/2012/chart" uri="{02D57815-91ED-43cb-92C2-25804820EDAC}">
            <c15:filteredBarSeries>
              <c15:ser>
                <c:idx val="1"/>
                <c:order val="1"/>
                <c:tx>
                  <c:strRef>
                    <c:extLst>
                      <c:ext uri="{02D57815-91ED-43cb-92C2-25804820EDAC}">
                        <c15:formulaRef>
                          <c15:sqref>'Ridership Trends'!$A$12</c15:sqref>
                        </c15:formulaRef>
                      </c:ext>
                    </c:extLst>
                    <c:strCache>
                      <c:ptCount val="1"/>
                      <c:pt idx="0">
                        <c:v>Commuter Bus</c:v>
                      </c:pt>
                    </c:strCache>
                  </c:strRef>
                </c:tx>
                <c:spPr>
                  <a:solidFill>
                    <a:schemeClr val="accent2"/>
                  </a:solidFill>
                  <a:ln>
                    <a:noFill/>
                  </a:ln>
                  <a:effectLst/>
                </c:spPr>
                <c:invertIfNegative val="0"/>
                <c:dLbls>
                  <c:spPr>
                    <a:noFill/>
                    <a:ln>
                      <a:noFill/>
                    </a:ln>
                    <a:effectLst/>
                  </c:spPr>
                  <c:dLblPos val="inBase"/>
                  <c:showLegendKey val="0"/>
                  <c:showVal val="1"/>
                  <c:showCatName val="0"/>
                  <c:showSerName val="0"/>
                  <c:showPercent val="0"/>
                  <c:showBubbleSize val="0"/>
                  <c:showLeaderLines val="0"/>
                  <c:extLst>
                    <c:ext uri="{CE6537A1-D6FC-4f65-9D91-7224C49458BB}">
                      <c15:showLeaderLines val="1"/>
                    </c:ext>
                  </c:extLst>
                </c:dLbls>
                <c:cat>
                  <c:strRef>
                    <c:extLst>
                      <c:ext uri="{02D57815-91ED-43cb-92C2-25804820EDAC}">
                        <c15:formulaRef>
                          <c15:sqref>'Ridership Trends'!$C$10</c15:sqref>
                        </c15:formulaRef>
                      </c:ext>
                    </c:extLst>
                    <c:strCache>
                      <c:ptCount val="1"/>
                      <c:pt idx="0">
                        <c:v>Percent</c:v>
                      </c:pt>
                    </c:strCache>
                  </c:strRef>
                </c:cat>
                <c:val>
                  <c:numRef>
                    <c:extLst>
                      <c:ext uri="{02D57815-91ED-43cb-92C2-25804820EDAC}">
                        <c15:formulaRef>
                          <c15:sqref>'Ridership Trends'!$C$12</c15:sqref>
                        </c15:formulaRef>
                      </c:ext>
                    </c:extLst>
                    <c:numCache>
                      <c:formatCode>0%</c:formatCode>
                      <c:ptCount val="1"/>
                      <c:pt idx="0">
                        <c:v>0</c:v>
                      </c:pt>
                    </c:numCache>
                  </c:numRef>
                </c:val>
                <c:extLst>
                  <c:ext xmlns:c16="http://schemas.microsoft.com/office/drawing/2014/chart" uri="{C3380CC4-5D6E-409C-BE32-E72D297353CC}">
                    <c16:uniqueId val="{00000004-5155-4B0E-902A-7F0D7E0C68D8}"/>
                  </c:ext>
                </c:extLst>
              </c15:ser>
            </c15:filteredBarSeries>
            <c15:filteredBarSeries>
              <c15:ser>
                <c:idx val="4"/>
                <c:order val="3"/>
                <c:tx>
                  <c:strRef>
                    <c:extLst xmlns:c15="http://schemas.microsoft.com/office/drawing/2012/chart">
                      <c:ext xmlns:c15="http://schemas.microsoft.com/office/drawing/2012/chart" uri="{02D57815-91ED-43cb-92C2-25804820EDAC}">
                        <c15:formulaRef>
                          <c15:sqref>'Ridership Trends'!$A$14</c15:sqref>
                        </c15:formulaRef>
                      </c:ext>
                    </c:extLst>
                    <c:strCache>
                      <c:ptCount val="1"/>
                      <c:pt idx="0">
                        <c:v>Demand Taxi</c:v>
                      </c:pt>
                    </c:strCache>
                  </c:strRef>
                </c:tx>
                <c:spPr>
                  <a:solidFill>
                    <a:schemeClr val="accent5"/>
                  </a:solidFill>
                  <a:ln>
                    <a:noFill/>
                  </a:ln>
                  <a:effectLst/>
                </c:spPr>
                <c:invertIfNegative val="0"/>
                <c:dLbls>
                  <c:spPr>
                    <a:noFill/>
                    <a:ln>
                      <a:noFill/>
                    </a:ln>
                    <a:effectLst/>
                  </c:spPr>
                  <c:dLblPos val="inBase"/>
                  <c:showLegendKey val="0"/>
                  <c:showVal val="1"/>
                  <c:showCatName val="0"/>
                  <c:showSerName val="0"/>
                  <c:showPercent val="0"/>
                  <c:showBubbleSize val="0"/>
                  <c:showLeaderLines val="0"/>
                  <c:extLst xmlns:c15="http://schemas.microsoft.com/office/drawing/2012/chart">
                    <c:ext xmlns:c15="http://schemas.microsoft.com/office/drawing/2012/chart" uri="{CE6537A1-D6FC-4f65-9D91-7224C49458BB}">
                      <c15:showLeaderLines val="1"/>
                    </c:ext>
                  </c:extLst>
                </c:dLbls>
                <c:cat>
                  <c:strRef>
                    <c:extLst xmlns:c15="http://schemas.microsoft.com/office/drawing/2012/chart">
                      <c:ext xmlns:c15="http://schemas.microsoft.com/office/drawing/2012/chart" uri="{02D57815-91ED-43cb-92C2-25804820EDAC}">
                        <c15:formulaRef>
                          <c15:sqref>'Ridership Trends'!$C$10</c15:sqref>
                        </c15:formulaRef>
                      </c:ext>
                    </c:extLst>
                    <c:strCache>
                      <c:ptCount val="1"/>
                      <c:pt idx="0">
                        <c:v>Percent</c:v>
                      </c:pt>
                    </c:strCache>
                  </c:strRef>
                </c:cat>
                <c:val>
                  <c:numRef>
                    <c:extLst xmlns:c15="http://schemas.microsoft.com/office/drawing/2012/chart">
                      <c:ext xmlns:c15="http://schemas.microsoft.com/office/drawing/2012/chart" uri="{02D57815-91ED-43cb-92C2-25804820EDAC}">
                        <c15:formulaRef>
                          <c15:sqref>'Ridership Trends'!$C$14</c15:sqref>
                        </c15:formulaRef>
                      </c:ext>
                    </c:extLst>
                    <c:numCache>
                      <c:formatCode>0%</c:formatCode>
                      <c:ptCount val="1"/>
                      <c:pt idx="0">
                        <c:v>0</c:v>
                      </c:pt>
                    </c:numCache>
                  </c:numRef>
                </c:val>
                <c:extLst xmlns:c15="http://schemas.microsoft.com/office/drawing/2012/chart">
                  <c:ext xmlns:c16="http://schemas.microsoft.com/office/drawing/2014/chart" uri="{C3380CC4-5D6E-409C-BE32-E72D297353CC}">
                    <c16:uniqueId val="{00000005-5155-4B0E-902A-7F0D7E0C68D8}"/>
                  </c:ext>
                </c:extLst>
              </c15:ser>
            </c15:filteredBarSeries>
          </c:ext>
        </c:extLst>
      </c:barChart>
      <c:catAx>
        <c:axId val="857467744"/>
        <c:scaling>
          <c:orientation val="minMax"/>
        </c:scaling>
        <c:delete val="1"/>
        <c:axPos val="l"/>
        <c:numFmt formatCode="General" sourceLinked="1"/>
        <c:majorTickMark val="none"/>
        <c:minorTickMark val="none"/>
        <c:tickLblPos val="nextTo"/>
        <c:crossAx val="857468072"/>
        <c:crosses val="autoZero"/>
        <c:auto val="1"/>
        <c:lblAlgn val="ctr"/>
        <c:lblOffset val="100"/>
        <c:noMultiLvlLbl val="0"/>
      </c:catAx>
      <c:valAx>
        <c:axId val="857468072"/>
        <c:scaling>
          <c:orientation val="minMax"/>
          <c:min val="0"/>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57467744"/>
        <c:crosses val="autoZero"/>
        <c:crossBetween val="between"/>
      </c:valAx>
      <c:spPr>
        <a:ln>
          <a:solidFill>
            <a:sysClr val="window" lastClr="FFFFFF">
              <a:lumMod val="95000"/>
            </a:sysClr>
          </a:solidFill>
        </a:ln>
      </c:spPr>
    </c:plotArea>
    <c:plotVisOnly val="1"/>
    <c:dispBlanksAs val="gap"/>
    <c:showDLblsOverMax val="0"/>
    <c:extLst/>
  </c:chart>
  <c:spPr>
    <a:ln>
      <a:solidFill>
        <a:sysClr val="windowText" lastClr="000000">
          <a:lumMod val="65000"/>
          <a:lumOff val="35000"/>
        </a:sysClr>
      </a:solidFill>
    </a:ln>
  </c:spPr>
  <c:txPr>
    <a:bodyPr/>
    <a:lstStyle/>
    <a:p>
      <a:pPr>
        <a:defRPr/>
      </a:pPr>
      <a:endParaRPr lang="en-US"/>
    </a:p>
  </c:txPr>
  <c:externalData r:id="rId2">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11724759405074366"/>
          <c:y val="7.2506561679790041E-2"/>
          <c:w val="0.8383079615048119"/>
          <c:h val="0.59689663792025993"/>
        </c:manualLayout>
      </c:layout>
      <c:lineChart>
        <c:grouping val="standard"/>
        <c:varyColors val="0"/>
        <c:ser>
          <c:idx val="0"/>
          <c:order val="0"/>
          <c:tx>
            <c:strRef>
              <c:f>'Ridership Trends'!$A$20</c:f>
              <c:strCache>
                <c:ptCount val="1"/>
                <c:pt idx="0">
                  <c:v>2022</c:v>
                </c:pt>
              </c:strCache>
            </c:strRef>
          </c:tx>
          <c:spPr>
            <a:ln w="25400" cap="rnd">
              <a:solidFill>
                <a:srgbClr val="4577B5"/>
              </a:solidFill>
              <a:prstDash val="solid"/>
              <a:round/>
            </a:ln>
            <a:effectLst/>
          </c:spPr>
          <c:marker>
            <c:symbol val="triangle"/>
            <c:size val="6"/>
            <c:spPr>
              <a:solidFill>
                <a:srgbClr val="4577B5"/>
              </a:solidFill>
              <a:ln w="9525">
                <a:noFill/>
              </a:ln>
              <a:effectLst/>
            </c:spPr>
          </c:marker>
          <c:dLbls>
            <c:dLbl>
              <c:idx val="0"/>
              <c:layout>
                <c:manualLayout>
                  <c:x val="-6.1623931623931621E-2"/>
                  <c:y val="8.3303649543807021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C-44EE-435C-9C6A-7E41C9B12A52}"/>
                </c:ext>
              </c:extLst>
            </c:dLbl>
            <c:dLbl>
              <c:idx val="1"/>
              <c:layout>
                <c:manualLayout>
                  <c:x val="-6.3760683760683778E-2"/>
                  <c:y val="5.1557617797775207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D-44EE-435C-9C6A-7E41C9B12A52}"/>
                </c:ext>
              </c:extLst>
            </c:dLbl>
            <c:dLbl>
              <c:idx val="2"/>
              <c:layout>
                <c:manualLayout>
                  <c:x val="-5.0940170940170941E-2"/>
                  <c:y val="7.5367141607299015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E-44EE-435C-9C6A-7E41C9B12A52}"/>
                </c:ext>
              </c:extLst>
            </c:dLbl>
            <c:dLbl>
              <c:idx val="3"/>
              <c:layout>
                <c:manualLayout>
                  <c:x val="-4.8803418803418805E-2"/>
                  <c:y val="9.9176665416822823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F-44EE-435C-9C6A-7E41C9B12A52}"/>
                </c:ext>
              </c:extLst>
            </c:dLbl>
            <c:dLbl>
              <c:idx val="4"/>
              <c:layout>
                <c:manualLayout>
                  <c:x val="-6.3760683760683834E-2"/>
                  <c:y val="5.1557617797775207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0-44EE-435C-9C6A-7E41C9B12A52}"/>
                </c:ext>
              </c:extLst>
            </c:dLbl>
            <c:dLbl>
              <c:idx val="5"/>
              <c:layout>
                <c:manualLayout>
                  <c:x val="-6.1623931623931621E-2"/>
                  <c:y val="7.5367141607299015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1-44EE-435C-9C6A-7E41C9B12A52}"/>
                </c:ext>
              </c:extLst>
            </c:dLbl>
            <c:dLbl>
              <c:idx val="6"/>
              <c:layout>
                <c:manualLayout>
                  <c:x val="-5.0940170940170941E-2"/>
                  <c:y val="5.9494125734283289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2-44EE-435C-9C6A-7E41C9B12A52}"/>
                </c:ext>
              </c:extLst>
            </c:dLbl>
            <c:dLbl>
              <c:idx val="7"/>
              <c:layout>
                <c:manualLayout>
                  <c:x val="-4.0256410256410254E-2"/>
                  <c:y val="5.9494125734283212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3-44EE-435C-9C6A-7E41C9B12A52}"/>
                </c:ext>
              </c:extLst>
            </c:dLbl>
            <c:dLbl>
              <c:idx val="8"/>
              <c:layout>
                <c:manualLayout>
                  <c:x val="-5.3076923076923153E-2"/>
                  <c:y val="7.1398887639045047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4-44EE-435C-9C6A-7E41C9B12A52}"/>
                </c:ext>
              </c:extLst>
            </c:dLbl>
            <c:dLbl>
              <c:idx val="9"/>
              <c:layout>
                <c:manualLayout>
                  <c:x val="-7.0170940170940332E-2"/>
                  <c:y val="0.14282745906761649"/>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5-44EE-435C-9C6A-7E41C9B12A52}"/>
                </c:ext>
              </c:extLst>
            </c:dLbl>
            <c:dLbl>
              <c:idx val="10"/>
              <c:layout>
                <c:manualLayout>
                  <c:x val="-6.8034188034188037E-2"/>
                  <c:y val="5.5525871766029244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6-44EE-435C-9C6A-7E41C9B12A52}"/>
                </c:ext>
              </c:extLst>
            </c:dLbl>
            <c:dLbl>
              <c:idx val="11"/>
              <c:layout>
                <c:manualLayout>
                  <c:x val="-3.2707281782084929E-2"/>
                  <c:y val="7.5367141607299015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7-44EE-435C-9C6A-7E41C9B12A52}"/>
                </c:ext>
              </c:extLst>
            </c:dLbl>
            <c:numFmt formatCode="#,##0" sourceLinked="0"/>
            <c:spPr>
              <a:noFill/>
              <a:ln>
                <a:noFill/>
              </a:ln>
              <a:effectLst/>
            </c:spPr>
            <c:txPr>
              <a:bodyPr wrap="square" lIns="38100" tIns="19050" rIns="38100" bIns="19050" anchor="ctr">
                <a:spAutoFit/>
              </a:bodyPr>
              <a:lstStyle/>
              <a:p>
                <a:pPr>
                  <a:defRPr sz="800" b="1"/>
                </a:pPr>
                <a:endParaRPr lang="en-US"/>
              </a:p>
            </c:txPr>
            <c:dLblPos val="b"/>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'Ridership Trends'!$B$19:$M$19</c:f>
              <c:strCache>
                <c:ptCount val="12"/>
                <c:pt idx="0">
                  <c:v>January</c:v>
                </c:pt>
                <c:pt idx="1">
                  <c:v>February</c:v>
                </c:pt>
                <c:pt idx="2">
                  <c:v>March</c:v>
                </c:pt>
                <c:pt idx="3">
                  <c:v>April</c:v>
                </c:pt>
                <c:pt idx="4">
                  <c:v>May</c:v>
                </c:pt>
                <c:pt idx="5">
                  <c:v>June</c:v>
                </c:pt>
                <c:pt idx="6">
                  <c:v>July</c:v>
                </c:pt>
                <c:pt idx="7">
                  <c:v>August</c:v>
                </c:pt>
                <c:pt idx="8">
                  <c:v>September</c:v>
                </c:pt>
                <c:pt idx="9">
                  <c:v>October</c:v>
                </c:pt>
                <c:pt idx="10">
                  <c:v>November</c:v>
                </c:pt>
                <c:pt idx="11">
                  <c:v>December</c:v>
                </c:pt>
              </c:strCache>
            </c:strRef>
          </c:cat>
          <c:val>
            <c:numRef>
              <c:f>'Ridership Trends'!$B$20:$M$20</c:f>
              <c:numCache>
                <c:formatCode>General</c:formatCode>
                <c:ptCount val="12"/>
                <c:pt idx="0">
                  <c:v>151621</c:v>
                </c:pt>
                <c:pt idx="1">
                  <c:v>153696</c:v>
                </c:pt>
                <c:pt idx="2">
                  <c:v>202038</c:v>
                </c:pt>
                <c:pt idx="3">
                  <c:v>179981</c:v>
                </c:pt>
                <c:pt idx="4">
                  <c:v>194803</c:v>
                </c:pt>
                <c:pt idx="5">
                  <c:v>182740</c:v>
                </c:pt>
                <c:pt idx="6">
                  <c:v>151889</c:v>
                </c:pt>
                <c:pt idx="7">
                  <c:v>169122</c:v>
                </c:pt>
                <c:pt idx="8">
                  <c:v>217328</c:v>
                </c:pt>
                <c:pt idx="9">
                  <c:v>212798</c:v>
                </c:pt>
                <c:pt idx="10">
                  <c:v>186860</c:v>
                </c:pt>
                <c:pt idx="11">
                  <c:v>199523</c:v>
                </c:pt>
              </c:numCache>
            </c:numRef>
          </c:val>
          <c:smooth val="0"/>
          <c:extLst>
            <c:ext xmlns:c16="http://schemas.microsoft.com/office/drawing/2014/chart" uri="{C3380CC4-5D6E-409C-BE32-E72D297353CC}">
              <c16:uniqueId val="{00000000-3058-4712-891E-A433D300C828}"/>
            </c:ext>
          </c:extLst>
        </c:ser>
        <c:ser>
          <c:idx val="1"/>
          <c:order val="1"/>
          <c:tx>
            <c:strRef>
              <c:f>'Ridership Trends'!$A$21</c:f>
              <c:strCache>
                <c:ptCount val="1"/>
                <c:pt idx="0">
                  <c:v>2023</c:v>
                </c:pt>
              </c:strCache>
            </c:strRef>
          </c:tx>
          <c:spPr>
            <a:ln w="22225" cap="rnd">
              <a:solidFill>
                <a:srgbClr val="C0504D"/>
              </a:solidFill>
              <a:prstDash val="solid"/>
              <a:round/>
            </a:ln>
            <a:effectLst/>
          </c:spPr>
          <c:marker>
            <c:symbol val="x"/>
            <c:size val="6"/>
            <c:spPr>
              <a:noFill/>
              <a:ln w="12700" cmpd="dbl">
                <a:solidFill>
                  <a:sysClr val="windowText" lastClr="000000"/>
                </a:solidFill>
              </a:ln>
              <a:effectLst/>
            </c:spPr>
          </c:marker>
          <c:dLbls>
            <c:dLbl>
              <c:idx val="0"/>
              <c:layout>
                <c:manualLayout>
                  <c:x val="-6.8034188034188037E-2"/>
                  <c:y val="4.3680477440319963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8-44EE-435C-9C6A-7E41C9B12A52}"/>
                </c:ext>
              </c:extLst>
            </c:dLbl>
            <c:dLbl>
              <c:idx val="1"/>
              <c:layout>
                <c:manualLayout>
                  <c:x val="-5.5977690288713869E-2"/>
                  <c:y val="-3.3263967004124484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9-44EE-435C-9C6A-7E41C9B12A52}"/>
                </c:ext>
              </c:extLst>
            </c:dLbl>
            <c:dLbl>
              <c:idx val="2"/>
              <c:layout>
                <c:manualLayout>
                  <c:x val="-4.529392960495323E-2"/>
                  <c:y val="-3.3263967004124449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A-44EE-435C-9C6A-7E41C9B12A52}"/>
                </c:ext>
              </c:extLst>
            </c:dLbl>
            <c:dLbl>
              <c:idx val="3"/>
              <c:layout>
                <c:manualLayout>
                  <c:x val="-4.7430681741705401E-2"/>
                  <c:y val="-6.8978252718410196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B-44EE-435C-9C6A-7E41C9B12A52}"/>
                </c:ext>
              </c:extLst>
            </c:dLbl>
            <c:dLbl>
              <c:idx val="4"/>
              <c:layout>
                <c:manualLayout>
                  <c:x val="-4.9567433878457579E-2"/>
                  <c:y val="-3.3263967004124519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C-44EE-435C-9C6A-7E41C9B12A52}"/>
                </c:ext>
              </c:extLst>
            </c:dLbl>
            <c:dLbl>
              <c:idx val="5"/>
              <c:layout>
                <c:manualLayout>
                  <c:x val="-4.5293929604953306E-2"/>
                  <c:y val="-3.7232220972378452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D-44EE-435C-9C6A-7E41C9B12A52}"/>
                </c:ext>
              </c:extLst>
            </c:dLbl>
            <c:dLbl>
              <c:idx val="6"/>
              <c:layout>
                <c:manualLayout>
                  <c:x val="-4.1020425331448951E-2"/>
                  <c:y val="-6.8978252718410196E-2"/>
                </c:manualLayout>
              </c:layout>
              <c:numFmt formatCode="#,##0" sourceLinked="0"/>
              <c:spPr>
                <a:noFill/>
                <a:ln>
                  <a:noFill/>
                </a:ln>
                <a:effectLst/>
              </c:spPr>
              <c:txPr>
                <a:bodyPr wrap="square" lIns="38100" tIns="19050" rIns="38100" bIns="19050" anchor="ctr">
                  <a:spAutoFit/>
                </a:bodyPr>
                <a:lstStyle/>
                <a:p>
                  <a:pPr>
                    <a:defRPr sz="800" b="1">
                      <a:solidFill>
                        <a:srgbClr val="020065"/>
                      </a:solidFill>
                    </a:defRPr>
                  </a:pPr>
                  <a:endParaRPr lang="en-US"/>
                </a:p>
              </c:txPr>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E-44EE-435C-9C6A-7E41C9B12A52}"/>
                </c:ext>
              </c:extLst>
            </c:dLbl>
            <c:dLbl>
              <c:idx val="7"/>
              <c:layout>
                <c:manualLayout>
                  <c:x val="-4.315717746820117E-2"/>
                  <c:y val="-5.7073490813648292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F-44EE-435C-9C6A-7E41C9B12A52}"/>
                </c:ext>
              </c:extLst>
            </c:dLbl>
            <c:dLbl>
              <c:idx val="8"/>
              <c:layout>
                <c:manualLayout>
                  <c:x val="-5.5977690288713987E-2"/>
                  <c:y val="-5.3105236845394324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20-44EE-435C-9C6A-7E41C9B12A52}"/>
                </c:ext>
              </c:extLst>
            </c:dLbl>
            <c:dLbl>
              <c:idx val="9"/>
              <c:layout>
                <c:manualLayout>
                  <c:x val="-5.1704186015209638E-2"/>
                  <c:y val="-4.5168728908886388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21-44EE-435C-9C6A-7E41C9B12A52}"/>
                </c:ext>
              </c:extLst>
            </c:dLbl>
            <c:dLbl>
              <c:idx val="10"/>
              <c:layout>
                <c:manualLayout>
                  <c:x val="-4.1020425331448951E-2"/>
                  <c:y val="-6.8978252718410196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22-44EE-435C-9C6A-7E41C9B12A52}"/>
                </c:ext>
              </c:extLst>
            </c:dLbl>
            <c:dLbl>
              <c:idx val="11"/>
              <c:layout>
                <c:manualLayout>
                  <c:x val="-3.8353691365502388E-2"/>
                  <c:y val="-7.6914760654918174E-2"/>
                </c:manualLayout>
              </c:layout>
              <c:numFmt formatCode="#,##0" sourceLinked="0"/>
              <c:spPr>
                <a:solidFill>
                  <a:sysClr val="window" lastClr="FFFFFF"/>
                </a:solidFill>
                <a:ln>
                  <a:noFill/>
                </a:ln>
                <a:effectLst/>
              </c:spPr>
              <c:txPr>
                <a:bodyPr wrap="square" lIns="38100" tIns="19050" rIns="38100" bIns="19050" anchor="ctr">
                  <a:spAutoFit/>
                </a:bodyPr>
                <a:lstStyle/>
                <a:p>
                  <a:pPr>
                    <a:defRPr sz="800" b="1">
                      <a:solidFill>
                        <a:schemeClr val="tx1"/>
                      </a:solidFill>
                    </a:defRPr>
                  </a:pPr>
                  <a:endParaRPr lang="en-US"/>
                </a:p>
              </c:txPr>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23-44EE-435C-9C6A-7E41C9B12A52}"/>
                </c:ext>
              </c:extLst>
            </c:dLbl>
            <c:numFmt formatCode="#,##0" sourceLinked="0"/>
            <c:spPr>
              <a:noFill/>
              <a:ln>
                <a:noFill/>
              </a:ln>
              <a:effectLst/>
            </c:spPr>
            <c:txPr>
              <a:bodyPr wrap="square" lIns="38100" tIns="19050" rIns="38100" bIns="19050" anchor="ctr">
                <a:spAutoFit/>
              </a:bodyPr>
              <a:lstStyle/>
              <a:p>
                <a:pPr>
                  <a:defRPr sz="800" b="1">
                    <a:solidFill>
                      <a:schemeClr val="tx1"/>
                    </a:solidFill>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'Ridership Trends'!$B$19:$M$19</c:f>
              <c:strCache>
                <c:ptCount val="12"/>
                <c:pt idx="0">
                  <c:v>January</c:v>
                </c:pt>
                <c:pt idx="1">
                  <c:v>February</c:v>
                </c:pt>
                <c:pt idx="2">
                  <c:v>March</c:v>
                </c:pt>
                <c:pt idx="3">
                  <c:v>April</c:v>
                </c:pt>
                <c:pt idx="4">
                  <c:v>May</c:v>
                </c:pt>
                <c:pt idx="5">
                  <c:v>June</c:v>
                </c:pt>
                <c:pt idx="6">
                  <c:v>July</c:v>
                </c:pt>
                <c:pt idx="7">
                  <c:v>August</c:v>
                </c:pt>
                <c:pt idx="8">
                  <c:v>September</c:v>
                </c:pt>
                <c:pt idx="9">
                  <c:v>October</c:v>
                </c:pt>
                <c:pt idx="10">
                  <c:v>November</c:v>
                </c:pt>
                <c:pt idx="11">
                  <c:v>December</c:v>
                </c:pt>
              </c:strCache>
            </c:strRef>
          </c:cat>
          <c:val>
            <c:numRef>
              <c:f>'Ridership Trends'!$B$21:$M$21</c:f>
              <c:numCache>
                <c:formatCode>General</c:formatCode>
                <c:ptCount val="12"/>
                <c:pt idx="0">
                  <c:v>206999</c:v>
                </c:pt>
                <c:pt idx="1">
                  <c:v>177913</c:v>
                </c:pt>
                <c:pt idx="2">
                  <c:v>230951</c:v>
                </c:pt>
                <c:pt idx="3">
                  <c:v>195392</c:v>
                </c:pt>
                <c:pt idx="4">
                  <c:v>229843</c:v>
                </c:pt>
                <c:pt idx="5">
                  <c:v>189930</c:v>
                </c:pt>
                <c:pt idx="6">
                  <c:v>167163</c:v>
                </c:pt>
                <c:pt idx="7">
                  <c:v>183264</c:v>
                </c:pt>
                <c:pt idx="8">
                  <c:v>230781</c:v>
                </c:pt>
                <c:pt idx="9">
                  <c:v>242475</c:v>
                </c:pt>
                <c:pt idx="10">
                  <c:v>216833</c:v>
                </c:pt>
                <c:pt idx="11">
                  <c:v>198085</c:v>
                </c:pt>
              </c:numCache>
            </c:numRef>
          </c:val>
          <c:smooth val="0"/>
          <c:extLst>
            <c:ext xmlns:c16="http://schemas.microsoft.com/office/drawing/2014/chart" uri="{C3380CC4-5D6E-409C-BE32-E72D297353CC}">
              <c16:uniqueId val="{00000001-3058-4712-891E-A433D300C828}"/>
            </c:ext>
          </c:extLst>
        </c:ser>
        <c:ser>
          <c:idx val="2"/>
          <c:order val="2"/>
          <c:tx>
            <c:strRef>
              <c:f>'Ridership Trends'!$A$22</c:f>
              <c:strCache>
                <c:ptCount val="1"/>
                <c:pt idx="0">
                  <c:v>2024</c:v>
                </c:pt>
              </c:strCache>
            </c:strRef>
          </c:tx>
          <c:spPr>
            <a:ln w="25400" cap="rnd">
              <a:solidFill>
                <a:srgbClr val="6D7C36"/>
              </a:solidFill>
              <a:prstDash val="solid"/>
              <a:round/>
            </a:ln>
            <a:effectLst/>
          </c:spPr>
          <c:marker>
            <c:symbol val="square"/>
            <c:size val="5"/>
            <c:spPr>
              <a:solidFill>
                <a:srgbClr val="6D7C36"/>
              </a:solidFill>
              <a:ln w="9525">
                <a:solidFill>
                  <a:srgbClr val="6D7C36"/>
                </a:solidFill>
              </a:ln>
              <a:effectLst/>
            </c:spPr>
          </c:marker>
          <c:dLbls>
            <c:dLbl>
              <c:idx val="0"/>
              <c:layout>
                <c:manualLayout>
                  <c:x val="-6.623931623931624E-2"/>
                  <c:y val="-9.9613173353330864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44EE-435C-9C6A-7E41C9B12A52}"/>
                </c:ext>
              </c:extLst>
            </c:dLbl>
            <c:dLbl>
              <c:idx val="1"/>
              <c:layout>
                <c:manualLayout>
                  <c:x val="-7.0512820512820526E-2"/>
                  <c:y val="-5.1994125734283213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44EE-435C-9C6A-7E41C9B12A52}"/>
                </c:ext>
              </c:extLst>
            </c:dLbl>
            <c:dLbl>
              <c:idx val="2"/>
              <c:layout>
                <c:manualLayout>
                  <c:x val="-9.6153846153846159E-2"/>
                  <c:y val="-5.1994125734283213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44EE-435C-9C6A-7E41C9B12A52}"/>
                </c:ext>
              </c:extLst>
            </c:dLbl>
            <c:dLbl>
              <c:idx val="3"/>
              <c:layout>
                <c:manualLayout>
                  <c:x val="-9.1880341880341887E-2"/>
                  <c:y val="-6.3898887639045152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44EE-435C-9C6A-7E41C9B12A52}"/>
                </c:ext>
              </c:extLst>
            </c:dLbl>
            <c:dLbl>
              <c:idx val="4"/>
              <c:layout>
                <c:manualLayout>
                  <c:x val="-7.1239316239316244E-2"/>
                  <c:y val="-5.354174478190226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44EE-435C-9C6A-7E41C9B12A52}"/>
                </c:ext>
              </c:extLst>
            </c:dLbl>
            <c:dLbl>
              <c:idx val="5"/>
              <c:layout>
                <c:manualLayout>
                  <c:x val="-4.9871794871794869E-2"/>
                  <c:y val="-6.941476065491814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44EE-435C-9C6A-7E41C9B12A52}"/>
                </c:ext>
              </c:extLst>
            </c:dLbl>
            <c:dLbl>
              <c:idx val="6"/>
              <c:layout>
                <c:manualLayout>
                  <c:x val="-7.5512820512820586E-2"/>
                  <c:y val="-8.5287776527934012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44EE-435C-9C6A-7E41C9B12A52}"/>
                </c:ext>
              </c:extLst>
            </c:dLbl>
            <c:dLbl>
              <c:idx val="7"/>
              <c:layout>
                <c:manualLayout>
                  <c:x val="-7.1239316239316244E-2"/>
                  <c:y val="-4.9573490813648292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44EE-435C-9C6A-7E41C9B12A52}"/>
                </c:ext>
              </c:extLst>
            </c:dLbl>
            <c:dLbl>
              <c:idx val="8"/>
              <c:layout>
                <c:manualLayout>
                  <c:x val="-7.7649572649572646E-2"/>
                  <c:y val="-4.9573490813648292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44EE-435C-9C6A-7E41C9B12A52}"/>
                </c:ext>
              </c:extLst>
            </c:dLbl>
            <c:dLbl>
              <c:idx val="9"/>
              <c:layout>
                <c:manualLayout>
                  <c:x val="-5.8418803418803421E-2"/>
                  <c:y val="-6.1478252718410197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9-44EE-435C-9C6A-7E41C9B12A52}"/>
                </c:ext>
              </c:extLst>
            </c:dLbl>
            <c:dLbl>
              <c:idx val="10"/>
              <c:layout>
                <c:manualLayout>
                  <c:x val="-4.9871794871794869E-2"/>
                  <c:y val="-5.3541744781902295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A-44EE-435C-9C6A-7E41C9B12A52}"/>
                </c:ext>
              </c:extLst>
            </c:dLbl>
            <c:dLbl>
              <c:idx val="11"/>
              <c:layout>
                <c:manualLayout>
                  <c:x val="-3.9117538192341497E-2"/>
                  <c:y val="-5.3541744781902295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B-44EE-435C-9C6A-7E41C9B12A52}"/>
                </c:ext>
              </c:extLst>
            </c:dLbl>
            <c:numFmt formatCode="#,##0" sourceLinked="0"/>
            <c:spPr>
              <a:noFill/>
              <a:ln>
                <a:noFill/>
              </a:ln>
              <a:effectLst/>
            </c:spPr>
            <c:txPr>
              <a:bodyPr wrap="square" lIns="38100" tIns="19050" rIns="38100" bIns="19050" anchor="ctr">
                <a:spAutoFit/>
              </a:bodyPr>
              <a:lstStyle/>
              <a:p>
                <a:pPr>
                  <a:defRPr sz="800" b="1">
                    <a:solidFill>
                      <a:schemeClr val="tx1"/>
                    </a:solidFill>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'Ridership Trends'!$B$19:$M$19</c:f>
              <c:strCache>
                <c:ptCount val="12"/>
                <c:pt idx="0">
                  <c:v>January</c:v>
                </c:pt>
                <c:pt idx="1">
                  <c:v>February</c:v>
                </c:pt>
                <c:pt idx="2">
                  <c:v>March</c:v>
                </c:pt>
                <c:pt idx="3">
                  <c:v>April</c:v>
                </c:pt>
                <c:pt idx="4">
                  <c:v>May</c:v>
                </c:pt>
                <c:pt idx="5">
                  <c:v>June</c:v>
                </c:pt>
                <c:pt idx="6">
                  <c:v>July</c:v>
                </c:pt>
                <c:pt idx="7">
                  <c:v>August</c:v>
                </c:pt>
                <c:pt idx="8">
                  <c:v>September</c:v>
                </c:pt>
                <c:pt idx="9">
                  <c:v>October</c:v>
                </c:pt>
                <c:pt idx="10">
                  <c:v>November</c:v>
                </c:pt>
                <c:pt idx="11">
                  <c:v>December</c:v>
                </c:pt>
              </c:strCache>
            </c:strRef>
          </c:cat>
          <c:val>
            <c:numRef>
              <c:f>'Ridership Trends'!$B$22:$M$22</c:f>
              <c:numCache>
                <c:formatCode>General</c:formatCode>
                <c:ptCount val="12"/>
                <c:pt idx="0">
                  <c:v>232578</c:v>
                </c:pt>
                <c:pt idx="1">
                  <c:v>234169</c:v>
                </c:pt>
                <c:pt idx="2">
                  <c:v>290646</c:v>
                </c:pt>
                <c:pt idx="3">
                  <c:v>295478</c:v>
                </c:pt>
                <c:pt idx="4">
                  <c:v>286165</c:v>
                </c:pt>
                <c:pt idx="5">
                  <c:v>245258</c:v>
                </c:pt>
                <c:pt idx="6">
                  <c:v>279902</c:v>
                </c:pt>
                <c:pt idx="7">
                  <c:v>285754</c:v>
                </c:pt>
                <c:pt idx="8">
                  <c:v>337855</c:v>
                </c:pt>
                <c:pt idx="9">
                  <c:v>322879</c:v>
                </c:pt>
                <c:pt idx="10">
                  <c:v>328653</c:v>
                </c:pt>
                <c:pt idx="11">
                  <c:v>310618</c:v>
                </c:pt>
              </c:numCache>
            </c:numRef>
          </c:val>
          <c:smooth val="0"/>
          <c:extLst>
            <c:ext xmlns:c16="http://schemas.microsoft.com/office/drawing/2014/chart" uri="{C3380CC4-5D6E-409C-BE32-E72D297353CC}">
              <c16:uniqueId val="{00000002-3058-4712-891E-A433D300C828}"/>
            </c:ext>
          </c:extLst>
        </c:ser>
        <c:dLbls>
          <c:showLegendKey val="0"/>
          <c:showVal val="0"/>
          <c:showCatName val="0"/>
          <c:showSerName val="0"/>
          <c:showPercent val="0"/>
          <c:showBubbleSize val="0"/>
        </c:dLbls>
        <c:marker val="1"/>
        <c:smooth val="0"/>
        <c:axId val="1523983840"/>
        <c:axId val="1523984320"/>
      </c:lineChart>
      <c:catAx>
        <c:axId val="152398384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23984320"/>
        <c:crosses val="autoZero"/>
        <c:auto val="1"/>
        <c:lblAlgn val="ctr"/>
        <c:lblOffset val="100"/>
        <c:noMultiLvlLbl val="0"/>
      </c:catAx>
      <c:valAx>
        <c:axId val="1523984320"/>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23983840"/>
        <c:crosses val="autoZero"/>
        <c:crossBetween val="between"/>
      </c:valAx>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chart>
  <c:spPr>
    <a:ln>
      <a:solidFill>
        <a:sysClr val="windowText" lastClr="000000">
          <a:lumMod val="65000"/>
          <a:lumOff val="35000"/>
        </a:sysClr>
      </a:solidFill>
    </a:ln>
  </c:spPr>
  <c:txPr>
    <a:bodyPr/>
    <a:lstStyle/>
    <a:p>
      <a:pPr>
        <a:defRPr/>
      </a:pPr>
      <a:endParaRPr lang="en-US"/>
    </a:p>
  </c:txPr>
  <c:externalData r:id="rId2">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bg1"/>
                </a:solidFill>
                <a:latin typeface="+mn-lt"/>
                <a:ea typeface="+mn-ea"/>
                <a:cs typeface="+mn-cs"/>
              </a:defRPr>
            </a:pPr>
            <a:r>
              <a:rPr lang="en-US" baseline="0">
                <a:solidFill>
                  <a:schemeClr val="bg1"/>
                </a:solidFill>
              </a:rPr>
              <a:t>Percent of Overall Scheduled Trips Operated by Mode</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bg1"/>
              </a:solidFill>
              <a:latin typeface="+mn-lt"/>
              <a:ea typeface="+mn-ea"/>
              <a:cs typeface="+mn-cs"/>
            </a:defRPr>
          </a:pPr>
          <a:endParaRPr lang="en-US"/>
        </a:p>
      </c:txPr>
    </c:title>
    <c:autoTitleDeleted val="0"/>
    <c:plotArea>
      <c:layout>
        <c:manualLayout>
          <c:layoutTarget val="inner"/>
          <c:xMode val="edge"/>
          <c:yMode val="edge"/>
          <c:x val="0.10633589070596945"/>
          <c:y val="0.13531746031746034"/>
          <c:w val="0.87015983578975709"/>
          <c:h val="0.69035901762279717"/>
        </c:manualLayout>
      </c:layout>
      <c:lineChart>
        <c:grouping val="standard"/>
        <c:varyColors val="0"/>
        <c:ser>
          <c:idx val="1"/>
          <c:order val="1"/>
          <c:tx>
            <c:strRef>
              <c:f>'[Chart in Microsoft Word]Analysis - Scheduled Trips'!$A$6</c:f>
              <c:strCache>
                <c:ptCount val="1"/>
                <c:pt idx="0">
                  <c:v>Fixed Route </c:v>
                </c:pt>
              </c:strCache>
              <c:extLst xmlns:c15="http://schemas.microsoft.com/office/drawing/2012/chart"/>
            </c:strRef>
          </c:tx>
          <c:spPr>
            <a:ln w="28575" cap="rnd">
              <a:solidFill>
                <a:srgbClr val="4577B5"/>
              </a:solidFill>
              <a:round/>
            </a:ln>
            <a:effectLst/>
          </c:spPr>
          <c:marker>
            <c:symbol val="circle"/>
            <c:size val="5"/>
            <c:spPr>
              <a:solidFill>
                <a:srgbClr val="0070C0"/>
              </a:solidFill>
              <a:ln w="9525">
                <a:noFill/>
              </a:ln>
              <a:effectLst/>
            </c:spPr>
          </c:marker>
          <c:dLbls>
            <c:dLbl>
              <c:idx val="0"/>
              <c:layout>
                <c:manualLayout>
                  <c:x val="-5.5555555555555552E-2"/>
                  <c:y val="9.5238095238095233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D1FD-4F40-8C3D-E1AC5B3F5754}"/>
                </c:ext>
              </c:extLst>
            </c:dLbl>
            <c:dLbl>
              <c:idx val="1"/>
              <c:layout>
                <c:manualLayout>
                  <c:x val="-5.9829059829059866E-2"/>
                  <c:y val="9.5238095238095233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D1FD-4F40-8C3D-E1AC5B3F5754}"/>
                </c:ext>
              </c:extLst>
            </c:dLbl>
            <c:dLbl>
              <c:idx val="2"/>
              <c:layout>
                <c:manualLayout>
                  <c:x val="-4.4871794871794872E-2"/>
                  <c:y val="4.7619047619047616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D1FD-4F40-8C3D-E1AC5B3F5754}"/>
                </c:ext>
              </c:extLst>
            </c:dLbl>
            <c:dLbl>
              <c:idx val="3"/>
              <c:layout>
                <c:manualLayout>
                  <c:x val="-2.9914529914529916E-2"/>
                  <c:y val="5.9523809523809486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D1FD-4F40-8C3D-E1AC5B3F5754}"/>
                </c:ext>
              </c:extLst>
            </c:dLbl>
            <c:dLbl>
              <c:idx val="4"/>
              <c:layout>
                <c:manualLayout>
                  <c:x val="-2.350427350427366E-2"/>
                  <c:y val="7.1428571428571425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D1FD-4F40-8C3D-E1AC5B3F5754}"/>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'[Chart in Microsoft Word]Analysis - Scheduled Trips'!$B$5:$F$5</c:f>
              <c:numCache>
                <c:formatCode>General</c:formatCode>
                <c:ptCount val="5"/>
                <c:pt idx="0">
                  <c:v>2020</c:v>
                </c:pt>
                <c:pt idx="1">
                  <c:v>2021</c:v>
                </c:pt>
                <c:pt idx="2">
                  <c:v>2022</c:v>
                </c:pt>
                <c:pt idx="3">
                  <c:v>2023</c:v>
                </c:pt>
                <c:pt idx="4">
                  <c:v>2024</c:v>
                </c:pt>
              </c:numCache>
              <c:extLst xmlns:c15="http://schemas.microsoft.com/office/drawing/2012/chart"/>
            </c:numRef>
          </c:cat>
          <c:val>
            <c:numRef>
              <c:f>'[Chart in Microsoft Word]Analysis - Scheduled Trips'!$B$6:$F$6</c:f>
              <c:numCache>
                <c:formatCode>0.00%</c:formatCode>
                <c:ptCount val="5"/>
                <c:pt idx="0">
                  <c:v>0.99980000000000002</c:v>
                </c:pt>
                <c:pt idx="1">
                  <c:v>0.99880000000000002</c:v>
                </c:pt>
                <c:pt idx="2">
                  <c:v>0.99490000000000001</c:v>
                </c:pt>
                <c:pt idx="3">
                  <c:v>0.99690000000000001</c:v>
                </c:pt>
                <c:pt idx="4">
                  <c:v>0.99660000000000004</c:v>
                </c:pt>
              </c:numCache>
              <c:extLst xmlns:c15="http://schemas.microsoft.com/office/drawing/2012/chart"/>
            </c:numRef>
          </c:val>
          <c:smooth val="0"/>
          <c:extLst xmlns:c15="http://schemas.microsoft.com/office/drawing/2012/chart">
            <c:ext xmlns:c16="http://schemas.microsoft.com/office/drawing/2014/chart" uri="{C3380CC4-5D6E-409C-BE32-E72D297353CC}">
              <c16:uniqueId val="{00000005-D1FD-4F40-8C3D-E1AC5B3F5754}"/>
            </c:ext>
          </c:extLst>
        </c:ser>
        <c:ser>
          <c:idx val="2"/>
          <c:order val="2"/>
          <c:tx>
            <c:strRef>
              <c:f>'[Chart in Microsoft Word]Analysis - Scheduled Trips'!$A$7</c:f>
              <c:strCache>
                <c:ptCount val="1"/>
                <c:pt idx="0">
                  <c:v>Demand Response </c:v>
                </c:pt>
              </c:strCache>
              <c:extLst xmlns:c15="http://schemas.microsoft.com/office/drawing/2012/chart"/>
            </c:strRef>
          </c:tx>
          <c:spPr>
            <a:ln w="28575" cap="rnd">
              <a:solidFill>
                <a:schemeClr val="accent3"/>
              </a:solidFill>
              <a:round/>
            </a:ln>
            <a:effectLst/>
          </c:spPr>
          <c:marker>
            <c:symbol val="square"/>
            <c:size val="5"/>
            <c:spPr>
              <a:solidFill>
                <a:schemeClr val="accent3"/>
              </a:solidFill>
              <a:ln w="9525">
                <a:noFill/>
              </a:ln>
              <a:effectLst/>
            </c:spPr>
          </c:marker>
          <c:dLbls>
            <c:dLbl>
              <c:idx val="0"/>
              <c:layout>
                <c:manualLayout>
                  <c:x val="-0.11538461538461539"/>
                  <c:y val="-3.968253968253968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D1FD-4F40-8C3D-E1AC5B3F5754}"/>
                </c:ext>
              </c:extLst>
            </c:dLbl>
            <c:dLbl>
              <c:idx val="1"/>
              <c:layout>
                <c:manualLayout>
                  <c:x val="6.41025641025641E-3"/>
                  <c:y val="-3.1746031746031744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D1FD-4F40-8C3D-E1AC5B3F5754}"/>
                </c:ext>
              </c:extLst>
            </c:dLbl>
            <c:dLbl>
              <c:idx val="2"/>
              <c:layout>
                <c:manualLayout>
                  <c:x val="0"/>
                  <c:y val="-4.3650793650793648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D1FD-4F40-8C3D-E1AC5B3F5754}"/>
                </c:ext>
              </c:extLst>
            </c:dLbl>
            <c:dLbl>
              <c:idx val="3"/>
              <c:layout>
                <c:manualLayout>
                  <c:x val="1.0683760683760684E-2"/>
                  <c:y val="-4.3650793650793648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9-D1FD-4F40-8C3D-E1AC5B3F5754}"/>
                </c:ext>
              </c:extLst>
            </c:dLbl>
            <c:dLbl>
              <c:idx val="4"/>
              <c:layout>
                <c:manualLayout>
                  <c:x val="-2.136752136752137E-3"/>
                  <c:y val="-6.3492063492063516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A-D1FD-4F40-8C3D-E1AC5B3F5754}"/>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'[Chart in Microsoft Word]Analysis - Scheduled Trips'!$B$5:$F$5</c:f>
              <c:numCache>
                <c:formatCode>General</c:formatCode>
                <c:ptCount val="5"/>
                <c:pt idx="0">
                  <c:v>2020</c:v>
                </c:pt>
                <c:pt idx="1">
                  <c:v>2021</c:v>
                </c:pt>
                <c:pt idx="2">
                  <c:v>2022</c:v>
                </c:pt>
                <c:pt idx="3">
                  <c:v>2023</c:v>
                </c:pt>
                <c:pt idx="4">
                  <c:v>2024</c:v>
                </c:pt>
              </c:numCache>
              <c:extLst xmlns:c15="http://schemas.microsoft.com/office/drawing/2012/chart"/>
            </c:numRef>
          </c:cat>
          <c:val>
            <c:numRef>
              <c:f>'[Chart in Microsoft Word]Analysis - Scheduled Trips'!$B$7:$F$7</c:f>
              <c:numCache>
                <c:formatCode>0.00%</c:formatCode>
                <c:ptCount val="5"/>
                <c:pt idx="0">
                  <c:v>0.99970000000000003</c:v>
                </c:pt>
                <c:pt idx="1">
                  <c:v>0.99890000000000001</c:v>
                </c:pt>
                <c:pt idx="2">
                  <c:v>0.99660000000000004</c:v>
                </c:pt>
                <c:pt idx="3">
                  <c:v>0.99839999999999995</c:v>
                </c:pt>
                <c:pt idx="4">
                  <c:v>0.99690000000000001</c:v>
                </c:pt>
              </c:numCache>
              <c:extLst xmlns:c15="http://schemas.microsoft.com/office/drawing/2012/chart"/>
            </c:numRef>
          </c:val>
          <c:smooth val="0"/>
          <c:extLst xmlns:c15="http://schemas.microsoft.com/office/drawing/2012/chart">
            <c:ext xmlns:c16="http://schemas.microsoft.com/office/drawing/2014/chart" uri="{C3380CC4-5D6E-409C-BE32-E72D297353CC}">
              <c16:uniqueId val="{0000000B-D1FD-4F40-8C3D-E1AC5B3F5754}"/>
            </c:ext>
          </c:extLst>
        </c:ser>
        <c:dLbls>
          <c:showLegendKey val="0"/>
          <c:showVal val="0"/>
          <c:showCatName val="0"/>
          <c:showSerName val="0"/>
          <c:showPercent val="0"/>
          <c:showBubbleSize val="0"/>
        </c:dLbls>
        <c:marker val="1"/>
        <c:smooth val="0"/>
        <c:axId val="614498920"/>
        <c:axId val="614495640"/>
        <c:extLst>
          <c:ext xmlns:c15="http://schemas.microsoft.com/office/drawing/2012/chart" uri="{02D57815-91ED-43cb-92C2-25804820EDAC}">
            <c15:filteredLineSeries>
              <c15:ser>
                <c:idx val="0"/>
                <c:order val="0"/>
                <c:tx>
                  <c:strRef>
                    <c:extLst>
                      <c:ext uri="{02D57815-91ED-43cb-92C2-25804820EDAC}">
                        <c15:formulaRef>
                          <c15:sqref>'[Chart in Microsoft Word]Analysis - Scheduled Trips'!$A$10</c15:sqref>
                        </c15:formulaRef>
                      </c:ext>
                    </c:extLst>
                    <c:strCache>
                      <c:ptCount val="1"/>
                      <c:pt idx="0">
                        <c:v>Total Service</c:v>
                      </c:pt>
                    </c:strCache>
                  </c:strRef>
                </c:tx>
                <c:spPr>
                  <a:ln w="28575" cap="rnd">
                    <a:solidFill>
                      <a:srgbClr val="4577B5"/>
                    </a:solidFill>
                    <a:round/>
                  </a:ln>
                  <a:effectLst/>
                </c:spPr>
                <c:marker>
                  <c:symbol val="square"/>
                  <c:size val="5"/>
                  <c:spPr>
                    <a:solidFill>
                      <a:schemeClr val="accent1"/>
                    </a:solidFill>
                    <a:ln w="9525">
                      <a:solidFill>
                        <a:schemeClr val="accent1"/>
                      </a:solidFill>
                    </a:ln>
                    <a:effectLst/>
                  </c:spPr>
                </c:marker>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lumMod val="75000"/>
                              <a:lumOff val="25000"/>
                            </a:schemeClr>
                          </a:solidFill>
                          <a:latin typeface="+mn-lt"/>
                          <a:ea typeface="+mn-ea"/>
                          <a:cs typeface="+mn-cs"/>
                        </a:defRPr>
                      </a:pPr>
                      <a:endParaRPr lang="en-US"/>
                    </a:p>
                  </c:txPr>
                  <c:dLblPos val="b"/>
                  <c:showLegendKey val="0"/>
                  <c:showVal val="1"/>
                  <c:showCatName val="0"/>
                  <c:showSerName val="0"/>
                  <c:showPercent val="0"/>
                  <c:showBubbleSize val="0"/>
                  <c:showLeaderLines val="0"/>
                  <c:extLst>
                    <c:ext uri="{CE6537A1-D6FC-4f65-9D91-7224C49458BB}">
                      <c15:showLeaderLines val="1"/>
                      <c15:leaderLines>
                        <c:spPr>
                          <a:ln w="9525" cap="flat" cmpd="sng" algn="ctr">
                            <a:solidFill>
                              <a:schemeClr val="tx1">
                                <a:lumMod val="35000"/>
                                <a:lumOff val="65000"/>
                              </a:schemeClr>
                            </a:solidFill>
                            <a:round/>
                          </a:ln>
                          <a:effectLst/>
                        </c:spPr>
                      </c15:leaderLines>
                    </c:ext>
                  </c:extLst>
                </c:dLbls>
                <c:cat>
                  <c:numRef>
                    <c:extLst>
                      <c:ext uri="{02D57815-91ED-43cb-92C2-25804820EDAC}">
                        <c15:formulaRef>
                          <c15:sqref>'[Chart in Microsoft Word]Analysis - Scheduled Trips'!$B$5:$F$5</c15:sqref>
                        </c15:formulaRef>
                      </c:ext>
                    </c:extLst>
                    <c:numCache>
                      <c:formatCode>General</c:formatCode>
                      <c:ptCount val="5"/>
                      <c:pt idx="0">
                        <c:v>2020</c:v>
                      </c:pt>
                      <c:pt idx="1">
                        <c:v>2021</c:v>
                      </c:pt>
                      <c:pt idx="2">
                        <c:v>2022</c:v>
                      </c:pt>
                      <c:pt idx="3">
                        <c:v>2023</c:v>
                      </c:pt>
                      <c:pt idx="4">
                        <c:v>2024</c:v>
                      </c:pt>
                    </c:numCache>
                  </c:numRef>
                </c:cat>
                <c:val>
                  <c:numRef>
                    <c:extLst>
                      <c:ext uri="{02D57815-91ED-43cb-92C2-25804820EDAC}">
                        <c15:formulaRef>
                          <c15:sqref>'[Chart in Microsoft Word]Analysis - Scheduled Trips'!$B$10:$F$10</c15:sqref>
                        </c15:formulaRef>
                      </c:ext>
                    </c:extLst>
                    <c:numCache>
                      <c:formatCode>0.00%</c:formatCode>
                      <c:ptCount val="5"/>
                      <c:pt idx="0">
                        <c:v>0.99975000000000003</c:v>
                      </c:pt>
                      <c:pt idx="1">
                        <c:v>0.99885000000000002</c:v>
                      </c:pt>
                      <c:pt idx="2">
                        <c:v>0.99575000000000002</c:v>
                      </c:pt>
                      <c:pt idx="3">
                        <c:v>0.99764999999999993</c:v>
                      </c:pt>
                      <c:pt idx="4">
                        <c:v>0.99675000000000002</c:v>
                      </c:pt>
                    </c:numCache>
                  </c:numRef>
                </c:val>
                <c:smooth val="0"/>
                <c:extLst>
                  <c:ext xmlns:c16="http://schemas.microsoft.com/office/drawing/2014/chart" uri="{C3380CC4-5D6E-409C-BE32-E72D297353CC}">
                    <c16:uniqueId val="{0000000C-D1FD-4F40-8C3D-E1AC5B3F5754}"/>
                  </c:ext>
                </c:extLst>
              </c15:ser>
            </c15:filteredLineSeries>
          </c:ext>
        </c:extLst>
      </c:lineChart>
      <c:catAx>
        <c:axId val="61449892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14495640"/>
        <c:crosses val="autoZero"/>
        <c:auto val="1"/>
        <c:lblAlgn val="ctr"/>
        <c:lblOffset val="100"/>
        <c:noMultiLvlLbl val="0"/>
      </c:catAx>
      <c:valAx>
        <c:axId val="614495640"/>
        <c:scaling>
          <c:orientation val="minMax"/>
          <c:max val="1"/>
          <c:min val="0.95000000000000007"/>
        </c:scaling>
        <c:delete val="0"/>
        <c:axPos val="l"/>
        <c:majorGridlines>
          <c:spPr>
            <a:ln w="9525" cap="flat" cmpd="sng" algn="ctr">
              <a:solidFill>
                <a:schemeClr val="tx1">
                  <a:lumMod val="15000"/>
                  <a:lumOff val="85000"/>
                </a:schemeClr>
              </a:solidFill>
              <a:round/>
            </a:ln>
            <a:effectLst/>
          </c:spPr>
        </c:majorGridlines>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1449892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65000"/>
          <a:lumOff val="35000"/>
        </a:schemeClr>
      </a:solidFill>
      <a:round/>
    </a:ln>
    <a:effectLst/>
  </c:spPr>
  <c:txPr>
    <a:bodyPr/>
    <a:lstStyle/>
    <a:p>
      <a:pPr>
        <a:defRPr/>
      </a:pPr>
      <a:endParaRPr lang="en-US"/>
    </a:p>
  </c:txPr>
  <c:externalData r:id="rId3">
    <c:autoUpdate val="0"/>
  </c:externalData>
</c:chartSpace>
</file>

<file path=word/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2"/>
          <c:order val="2"/>
          <c:tx>
            <c:strRef>
              <c:f>'Ridership Trends'!$A$3</c:f>
              <c:strCache>
                <c:ptCount val="1"/>
                <c:pt idx="0">
                  <c:v>Fixed Route Ridership</c:v>
                </c:pt>
              </c:strCache>
              <c:extLst xmlns:c15="http://schemas.microsoft.com/office/drawing/2012/chart"/>
            </c:strRef>
          </c:tx>
          <c:spPr>
            <a:solidFill>
              <a:srgbClr val="4577B5"/>
            </a:solidFill>
            <a:ln>
              <a:noFill/>
            </a:ln>
            <a:effectLst/>
          </c:spPr>
          <c:invertIfNegative val="0"/>
          <c:dLbls>
            <c:dLbl>
              <c:idx val="0"/>
              <c:layout>
                <c:manualLayout>
                  <c:x val="-1.3347563375766454E-2"/>
                  <c:y val="-9.4249163204080423E-3"/>
                </c:manualLayout>
              </c:layout>
              <c:dLblPos val="outEnd"/>
              <c:showLegendKey val="0"/>
              <c:showVal val="1"/>
              <c:showCatName val="0"/>
              <c:showSerName val="0"/>
              <c:showPercent val="0"/>
              <c:showBubbleSize val="0"/>
              <c:extLst xmlns:c15="http://schemas.microsoft.com/office/drawing/2012/chart">
                <c:ext xmlns:c15="http://schemas.microsoft.com/office/drawing/2012/chart" uri="{CE6537A1-D6FC-4f65-9D91-7224C49458BB}"/>
                <c:ext xmlns:c16="http://schemas.microsoft.com/office/drawing/2014/chart" uri="{C3380CC4-5D6E-409C-BE32-E72D297353CC}">
                  <c16:uniqueId val="{00000000-6154-4ECA-BE64-0BD784BABF3C}"/>
                </c:ext>
              </c:extLst>
            </c:dLbl>
            <c:dLbl>
              <c:idx val="2"/>
              <c:layout>
                <c:manualLayout>
                  <c:x val="-2.061462420919861E-3"/>
                  <c:y val="8.9518982143260928E-2"/>
                </c:manualLayout>
              </c:layout>
              <c:dLblPos val="outEnd"/>
              <c:showLegendKey val="0"/>
              <c:showVal val="1"/>
              <c:showCatName val="0"/>
              <c:showSerName val="0"/>
              <c:showPercent val="0"/>
              <c:showBubbleSize val="0"/>
              <c:extLst xmlns:c15="http://schemas.microsoft.com/office/drawing/2012/chart">
                <c:ext xmlns:c15="http://schemas.microsoft.com/office/drawing/2012/chart" uri="{CE6537A1-D6FC-4f65-9D91-7224C49458BB}"/>
                <c:ext xmlns:c16="http://schemas.microsoft.com/office/drawing/2014/chart" uri="{C3380CC4-5D6E-409C-BE32-E72D297353CC}">
                  <c16:uniqueId val="{00000001-6154-4ECA-BE64-0BD784BABF3C}"/>
                </c:ext>
              </c:extLst>
            </c:dLbl>
            <c:dLbl>
              <c:idx val="3"/>
              <c:layout>
                <c:manualLayout>
                  <c:x val="-6.1843872627593563E-3"/>
                  <c:y val="-8.5375490206264004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6154-4ECA-BE64-0BD784BABF3C}"/>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xmlns:c15="http://schemas.microsoft.com/office/drawing/2012/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'Ridership Trends'!$B$2:$F$2</c:f>
              <c:numCache>
                <c:formatCode>General</c:formatCode>
                <c:ptCount val="5"/>
                <c:pt idx="0">
                  <c:v>2020</c:v>
                </c:pt>
                <c:pt idx="1">
                  <c:v>2021</c:v>
                </c:pt>
                <c:pt idx="2">
                  <c:v>2022</c:v>
                </c:pt>
                <c:pt idx="3">
                  <c:v>2023</c:v>
                </c:pt>
                <c:pt idx="4">
                  <c:v>2024</c:v>
                </c:pt>
              </c:numCache>
              <c:extLst xmlns:c15="http://schemas.microsoft.com/office/drawing/2012/chart"/>
            </c:numRef>
          </c:cat>
          <c:val>
            <c:numRef>
              <c:f>'Ridership Trends'!$B$3:$F$3</c:f>
              <c:numCache>
                <c:formatCode>_(* #,##0_);_(* \(#,##0\);_(* "-"??_);_(@_)</c:formatCode>
                <c:ptCount val="5"/>
                <c:pt idx="0">
                  <c:v>2225259</c:v>
                </c:pt>
                <c:pt idx="1">
                  <c:v>1665868</c:v>
                </c:pt>
                <c:pt idx="2">
                  <c:v>2016128</c:v>
                </c:pt>
                <c:pt idx="3">
                  <c:v>2278886</c:v>
                </c:pt>
                <c:pt idx="4">
                  <c:v>2783971</c:v>
                </c:pt>
              </c:numCache>
              <c:extLst xmlns:c15="http://schemas.microsoft.com/office/drawing/2012/chart"/>
            </c:numRef>
          </c:val>
          <c:extLst xmlns:c15="http://schemas.microsoft.com/office/drawing/2012/chart">
            <c:ext xmlns:c16="http://schemas.microsoft.com/office/drawing/2014/chart" uri="{C3380CC4-5D6E-409C-BE32-E72D297353CC}">
              <c16:uniqueId val="{00000003-6154-4ECA-BE64-0BD784BABF3C}"/>
            </c:ext>
          </c:extLst>
        </c:ser>
        <c:dLbls>
          <c:dLblPos val="outEnd"/>
          <c:showLegendKey val="0"/>
          <c:showVal val="1"/>
          <c:showCatName val="0"/>
          <c:showSerName val="0"/>
          <c:showPercent val="0"/>
          <c:showBubbleSize val="0"/>
        </c:dLbls>
        <c:gapWidth val="150"/>
        <c:axId val="872957944"/>
        <c:axId val="872956304"/>
        <c:extLst>
          <c:ext xmlns:c15="http://schemas.microsoft.com/office/drawing/2012/chart" uri="{02D57815-91ED-43cb-92C2-25804820EDAC}">
            <c15:filteredBarSeries>
              <c15:ser>
                <c:idx val="1"/>
                <c:order val="0"/>
                <c:tx>
                  <c:strRef>
                    <c:extLst>
                      <c:ext uri="{02D57815-91ED-43cb-92C2-25804820EDAC}">
                        <c15:formulaRef>
                          <c15:sqref>'Ridership Trends'!$A$5</c15:sqref>
                        </c15:formulaRef>
                      </c:ext>
                    </c:extLst>
                    <c:strCache>
                      <c:ptCount val="1"/>
                      <c:pt idx="0">
                        <c:v>Total Ridership</c:v>
                      </c:pt>
                    </c:strCache>
                  </c:strRef>
                </c:tx>
                <c:spPr>
                  <a:solidFill>
                    <a:srgbClr val="4577B5"/>
                  </a:solidFill>
                  <a:ln>
                    <a:noFill/>
                  </a:ln>
                  <a:effectLst/>
                </c:spPr>
                <c:invertIfNegative val="0"/>
                <c:dLbls>
                  <c:dLbl>
                    <c:idx val="0"/>
                    <c:layout>
                      <c:manualLayout>
                        <c:x val="0"/>
                        <c:y val="-3.1746031746031744E-2"/>
                      </c:manualLayout>
                    </c:layout>
                    <c:dLblPos val="outEnd"/>
                    <c:showLegendKey val="0"/>
                    <c:showVal val="1"/>
                    <c:showCatName val="0"/>
                    <c:showSerName val="0"/>
                    <c:showPercent val="0"/>
                    <c:showBubbleSize val="0"/>
                    <c:extLst>
                      <c:ext uri="{CE6537A1-D6FC-4f65-9D91-7224C49458BB}"/>
                      <c:ext xmlns:c16="http://schemas.microsoft.com/office/drawing/2014/chart" uri="{C3380CC4-5D6E-409C-BE32-E72D297353CC}">
                        <c16:uniqueId val="{00000006-6154-4ECA-BE64-0BD784BABF3C}"/>
                      </c:ext>
                    </c:extLst>
                  </c:dLbl>
                  <c:dLbl>
                    <c:idx val="1"/>
                    <c:layout>
                      <c:manualLayout>
                        <c:x val="0"/>
                        <c:y val="-4.3650793650793725E-2"/>
                      </c:manualLayout>
                    </c:layout>
                    <c:dLblPos val="outEnd"/>
                    <c:showLegendKey val="0"/>
                    <c:showVal val="1"/>
                    <c:showCatName val="0"/>
                    <c:showSerName val="0"/>
                    <c:showPercent val="0"/>
                    <c:showBubbleSize val="0"/>
                    <c:extLst>
                      <c:ext uri="{CE6537A1-D6FC-4f65-9D91-7224C49458BB}"/>
                      <c:ext xmlns:c16="http://schemas.microsoft.com/office/drawing/2014/chart" uri="{C3380CC4-5D6E-409C-BE32-E72D297353CC}">
                        <c16:uniqueId val="{00000007-6154-4ECA-BE64-0BD784BABF3C}"/>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uri="{CE6537A1-D6FC-4f65-9D91-7224C49458BB}">
                      <c15:showLeaderLines val="1"/>
                      <c15:leaderLines>
                        <c:spPr>
                          <a:ln w="9525" cap="flat" cmpd="sng" algn="ctr">
                            <a:solidFill>
                              <a:schemeClr val="tx1">
                                <a:lumMod val="35000"/>
                                <a:lumOff val="65000"/>
                              </a:schemeClr>
                            </a:solidFill>
                            <a:round/>
                          </a:ln>
                          <a:effectLst/>
                        </c:spPr>
                      </c15:leaderLines>
                    </c:ext>
                  </c:extLst>
                </c:dLbls>
                <c:cat>
                  <c:numRef>
                    <c:extLst>
                      <c:ext uri="{02D57815-91ED-43cb-92C2-25804820EDAC}">
                        <c15:formulaRef>
                          <c15:sqref>'Ridership Trends'!$B$2:$F$2</c15:sqref>
                        </c15:formulaRef>
                      </c:ext>
                    </c:extLst>
                    <c:numCache>
                      <c:formatCode>General</c:formatCode>
                      <c:ptCount val="5"/>
                      <c:pt idx="0">
                        <c:v>2020</c:v>
                      </c:pt>
                      <c:pt idx="1">
                        <c:v>2021</c:v>
                      </c:pt>
                      <c:pt idx="2">
                        <c:v>2022</c:v>
                      </c:pt>
                      <c:pt idx="3">
                        <c:v>2023</c:v>
                      </c:pt>
                      <c:pt idx="4">
                        <c:v>2024</c:v>
                      </c:pt>
                    </c:numCache>
                  </c:numRef>
                </c:cat>
                <c:val>
                  <c:numRef>
                    <c:extLst>
                      <c:ext uri="{02D57815-91ED-43cb-92C2-25804820EDAC}">
                        <c15:formulaRef>
                          <c15:sqref>'Ridership Trends'!$B$5:$F$5</c15:sqref>
                        </c15:formulaRef>
                      </c:ext>
                    </c:extLst>
                    <c:numCache>
                      <c:formatCode>_(* #,##0_);_(* \(#,##0\);_(* "-"??_);_(@_)</c:formatCode>
                      <c:ptCount val="5"/>
                      <c:pt idx="0">
                        <c:v>2304783</c:v>
                      </c:pt>
                      <c:pt idx="1">
                        <c:v>1739276</c:v>
                      </c:pt>
                      <c:pt idx="2">
                        <c:v>2099142</c:v>
                      </c:pt>
                      <c:pt idx="3">
                        <c:v>2368549</c:v>
                      </c:pt>
                      <c:pt idx="4">
                        <c:v>2888759</c:v>
                      </c:pt>
                    </c:numCache>
                  </c:numRef>
                </c:val>
                <c:extLst>
                  <c:ext xmlns:c16="http://schemas.microsoft.com/office/drawing/2014/chart" uri="{C3380CC4-5D6E-409C-BE32-E72D297353CC}">
                    <c16:uniqueId val="{00000008-6154-4ECA-BE64-0BD784BABF3C}"/>
                  </c:ext>
                </c:extLst>
              </c15:ser>
            </c15:filteredBarSeries>
            <c15:filteredBarSeries>
              <c15:ser>
                <c:idx val="3"/>
                <c:order val="3"/>
                <c:tx>
                  <c:strRef>
                    <c:extLst xmlns:c15="http://schemas.microsoft.com/office/drawing/2012/chart">
                      <c:ext xmlns:c15="http://schemas.microsoft.com/office/drawing/2012/chart" uri="{02D57815-91ED-43cb-92C2-25804820EDAC}">
                        <c15:formulaRef>
                          <c15:sqref>'Ridership Trends'!$A$4</c15:sqref>
                        </c15:formulaRef>
                      </c:ext>
                    </c:extLst>
                    <c:strCache>
                      <c:ptCount val="1"/>
                      <c:pt idx="0">
                        <c:v>Demand Response Ridership</c:v>
                      </c:pt>
                    </c:strCache>
                  </c:strRef>
                </c:tx>
                <c:spPr>
                  <a:solidFill>
                    <a:srgbClr val="4577B5"/>
                  </a:solidFill>
                  <a:ln>
                    <a:noFill/>
                  </a:ln>
                  <a:effectLst/>
                </c:spPr>
                <c:invertIfNegative val="0"/>
                <c:dLbls>
                  <c:dLbl>
                    <c:idx val="0"/>
                    <c:layout>
                      <c:manualLayout>
                        <c:x val="-4.4871794871794872E-2"/>
                        <c:y val="-1.1904761904761868E-2"/>
                      </c:manualLayout>
                    </c:layout>
                    <c:dLblPos val="outEnd"/>
                    <c:showLegendKey val="0"/>
                    <c:showVal val="1"/>
                    <c:showCatName val="0"/>
                    <c:showSerName val="0"/>
                    <c:showPercent val="0"/>
                    <c:showBubbleSize val="0"/>
                    <c:extLst xmlns:c15="http://schemas.microsoft.com/office/drawing/2012/chart">
                      <c:ext xmlns:c15="http://schemas.microsoft.com/office/drawing/2012/chart" uri="{CE6537A1-D6FC-4f65-9D91-7224C49458BB}"/>
                      <c:ext xmlns:c16="http://schemas.microsoft.com/office/drawing/2014/chart" uri="{C3380CC4-5D6E-409C-BE32-E72D297353CC}">
                        <c16:uniqueId val="{0000000F-6154-4ECA-BE64-0BD784BABF3C}"/>
                      </c:ext>
                    </c:extLst>
                  </c:dLbl>
                  <c:dLbl>
                    <c:idx val="2"/>
                    <c:layout>
                      <c:manualLayout>
                        <c:x val="-2.136752136752215E-3"/>
                        <c:y val="-4.7619047619047616E-2"/>
                      </c:manualLayout>
                    </c:layout>
                    <c:dLblPos val="outEnd"/>
                    <c:showLegendKey val="0"/>
                    <c:showVal val="1"/>
                    <c:showCatName val="0"/>
                    <c:showSerName val="0"/>
                    <c:showPercent val="0"/>
                    <c:showBubbleSize val="0"/>
                    <c:extLst xmlns:c15="http://schemas.microsoft.com/office/drawing/2012/chart">
                      <c:ext xmlns:c15="http://schemas.microsoft.com/office/drawing/2012/chart" uri="{CE6537A1-D6FC-4f65-9D91-7224C49458BB}"/>
                      <c:ext xmlns:c16="http://schemas.microsoft.com/office/drawing/2014/chart" uri="{C3380CC4-5D6E-409C-BE32-E72D297353CC}">
                        <c16:uniqueId val="{00000010-6154-4ECA-BE64-0BD784BABF3C}"/>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xmlns:c15="http://schemas.microsoft.com/office/drawing/2012/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extLst xmlns:c15="http://schemas.microsoft.com/office/drawing/2012/chart">
                      <c:ext xmlns:c15="http://schemas.microsoft.com/office/drawing/2012/chart" uri="{02D57815-91ED-43cb-92C2-25804820EDAC}">
                        <c15:formulaRef>
                          <c15:sqref>'Ridership Trends'!$B$2:$F$2</c15:sqref>
                        </c15:formulaRef>
                      </c:ext>
                    </c:extLst>
                    <c:numCache>
                      <c:formatCode>General</c:formatCode>
                      <c:ptCount val="5"/>
                      <c:pt idx="0">
                        <c:v>2020</c:v>
                      </c:pt>
                      <c:pt idx="1">
                        <c:v>2021</c:v>
                      </c:pt>
                      <c:pt idx="2">
                        <c:v>2022</c:v>
                      </c:pt>
                      <c:pt idx="3">
                        <c:v>2023</c:v>
                      </c:pt>
                      <c:pt idx="4">
                        <c:v>2024</c:v>
                      </c:pt>
                    </c:numCache>
                  </c:numRef>
                </c:cat>
                <c:val>
                  <c:numRef>
                    <c:extLst xmlns:c15="http://schemas.microsoft.com/office/drawing/2012/chart">
                      <c:ext xmlns:c15="http://schemas.microsoft.com/office/drawing/2012/chart" uri="{02D57815-91ED-43cb-92C2-25804820EDAC}">
                        <c15:formulaRef>
                          <c15:sqref>'Ridership Trends'!$B$4:$F$4</c15:sqref>
                        </c15:formulaRef>
                      </c:ext>
                    </c:extLst>
                    <c:numCache>
                      <c:formatCode>_(* #,##0_);_(* \(#,##0\);_(* "-"??_);_(@_)</c:formatCode>
                      <c:ptCount val="5"/>
                      <c:pt idx="0">
                        <c:v>79524</c:v>
                      </c:pt>
                      <c:pt idx="1">
                        <c:v>73408</c:v>
                      </c:pt>
                      <c:pt idx="2">
                        <c:v>83014</c:v>
                      </c:pt>
                      <c:pt idx="3">
                        <c:v>89663</c:v>
                      </c:pt>
                      <c:pt idx="4">
                        <c:v>104788</c:v>
                      </c:pt>
                    </c:numCache>
                  </c:numRef>
                </c:val>
                <c:extLst xmlns:c15="http://schemas.microsoft.com/office/drawing/2012/chart">
                  <c:ext xmlns:c16="http://schemas.microsoft.com/office/drawing/2014/chart" uri="{C3380CC4-5D6E-409C-BE32-E72D297353CC}">
                    <c16:uniqueId val="{00000011-6154-4ECA-BE64-0BD784BABF3C}"/>
                  </c:ext>
                </c:extLst>
              </c15:ser>
            </c15:filteredBarSeries>
          </c:ext>
        </c:extLst>
      </c:barChart>
      <c:lineChart>
        <c:grouping val="standard"/>
        <c:varyColors val="0"/>
        <c:ser>
          <c:idx val="4"/>
          <c:order val="4"/>
          <c:tx>
            <c:strRef>
              <c:f>'Ridership Trends'!$A$6</c:f>
              <c:strCache>
                <c:ptCount val="1"/>
                <c:pt idx="0">
                  <c:v>Fixed Route Target</c:v>
                </c:pt>
              </c:strCache>
              <c:extLst xmlns:c15="http://schemas.microsoft.com/office/drawing/2012/chart"/>
            </c:strRef>
          </c:tx>
          <c:spPr>
            <a:ln w="28575" cap="rnd">
              <a:solidFill>
                <a:srgbClr val="E97132"/>
              </a:solidFill>
              <a:prstDash val="dash"/>
              <a:round/>
            </a:ln>
            <a:effectLst/>
          </c:spPr>
          <c:marker>
            <c:symbol val="square"/>
            <c:size val="6"/>
            <c:spPr>
              <a:solidFill>
                <a:schemeClr val="accent3"/>
              </a:solidFill>
              <a:ln w="9525">
                <a:solidFill>
                  <a:schemeClr val="accent3"/>
                </a:solidFill>
              </a:ln>
              <a:effectLst/>
            </c:spPr>
          </c:marker>
          <c:dLbls>
            <c:dLbl>
              <c:idx val="2"/>
              <c:layout>
                <c:manualLayout>
                  <c:x val="-5.9328888474071431E-2"/>
                  <c:y val="-0.1493780789720229"/>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6154-4ECA-BE64-0BD784BABF3C}"/>
                </c:ext>
              </c:extLst>
            </c:dLbl>
            <c:dLbl>
              <c:idx val="4"/>
              <c:layout>
                <c:manualLayout>
                  <c:x val="-3.313025775624201E-2"/>
                  <c:y val="-4.8964278700882442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2-6154-4ECA-BE64-0BD784BABF3C}"/>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rgbClr val="E97132"/>
                    </a:solidFill>
                    <a:latin typeface="+mn-lt"/>
                    <a:ea typeface="+mn-ea"/>
                    <a:cs typeface="+mn-cs"/>
                  </a:defRPr>
                </a:pPr>
                <a:endParaRPr lang="en-US"/>
              </a:p>
            </c:txPr>
            <c:dLblPos val="t"/>
            <c:showLegendKey val="0"/>
            <c:showVal val="1"/>
            <c:showCatName val="0"/>
            <c:showSerName val="0"/>
            <c:showPercent val="0"/>
            <c:showBubbleSize val="0"/>
            <c:showLeaderLines val="0"/>
            <c:extLst xmlns:c15="http://schemas.microsoft.com/office/drawing/2012/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'Ridership Trends'!$B$6:$F$6</c:f>
              <c:numCache>
                <c:formatCode>#,##0</c:formatCode>
                <c:ptCount val="5"/>
                <c:pt idx="0">
                  <c:v>2687760</c:v>
                </c:pt>
                <c:pt idx="1">
                  <c:v>2714638</c:v>
                </c:pt>
                <c:pt idx="2">
                  <c:v>1999927</c:v>
                </c:pt>
                <c:pt idx="3">
                  <c:v>2203516</c:v>
                </c:pt>
                <c:pt idx="4" formatCode="_(* #,##0_);_(* \(#,##0\);_(* &quot;-&quot;??_);_(@_)">
                  <c:v>2291623</c:v>
                </c:pt>
              </c:numCache>
              <c:extLst xmlns:c15="http://schemas.microsoft.com/office/drawing/2012/chart"/>
            </c:numRef>
          </c:val>
          <c:smooth val="0"/>
          <c:extLst xmlns:c15="http://schemas.microsoft.com/office/drawing/2012/chart">
            <c:ext xmlns:c16="http://schemas.microsoft.com/office/drawing/2014/chart" uri="{C3380CC4-5D6E-409C-BE32-E72D297353CC}">
              <c16:uniqueId val="{00000005-6154-4ECA-BE64-0BD784BABF3C}"/>
            </c:ext>
          </c:extLst>
        </c:ser>
        <c:dLbls>
          <c:showLegendKey val="0"/>
          <c:showVal val="1"/>
          <c:showCatName val="0"/>
          <c:showSerName val="0"/>
          <c:showPercent val="0"/>
          <c:showBubbleSize val="0"/>
        </c:dLbls>
        <c:marker val="1"/>
        <c:smooth val="0"/>
        <c:axId val="872957944"/>
        <c:axId val="872956304"/>
        <c:extLst>
          <c:ext xmlns:c15="http://schemas.microsoft.com/office/drawing/2012/chart" uri="{02D57815-91ED-43cb-92C2-25804820EDAC}">
            <c15:filteredLineSeries>
              <c15:ser>
                <c:idx val="0"/>
                <c:order val="1"/>
                <c:tx>
                  <c:strRef>
                    <c:extLst>
                      <c:ext uri="{02D57815-91ED-43cb-92C2-25804820EDAC}">
                        <c15:formulaRef>
                          <c15:sqref>'Ridership Trends'!$A$7</c15:sqref>
                        </c15:formulaRef>
                      </c:ext>
                    </c:extLst>
                    <c:strCache>
                      <c:ptCount val="1"/>
                      <c:pt idx="0">
                        <c:v>Demand Response Target</c:v>
                      </c:pt>
                    </c:strCache>
                  </c:strRef>
                </c:tx>
                <c:spPr>
                  <a:ln w="28575" cap="rnd">
                    <a:solidFill>
                      <a:srgbClr val="E97132"/>
                    </a:solidFill>
                    <a:prstDash val="dash"/>
                    <a:round/>
                  </a:ln>
                  <a:effectLst/>
                </c:spPr>
                <c:marker>
                  <c:symbol val="none"/>
                </c:marker>
                <c:dLbls>
                  <c:dLbl>
                    <c:idx val="0"/>
                    <c:layout>
                      <c:manualLayout>
                        <c:x val="8.9743589743589786E-2"/>
                        <c:y val="-0.11904761904761908"/>
                      </c:manualLayout>
                    </c:layout>
                    <c:tx>
                      <c:rich>
                        <a:bodyPr/>
                        <a:lstStyle/>
                        <a:p>
                          <a:r>
                            <a:rPr lang="en-US"/>
                            <a:t>Target = </a:t>
                          </a:r>
                          <a:fld id="{AFFC090E-3A26-48FA-A5F9-1BBC33F5170D}" type="VALUE">
                            <a:rPr lang="en-US"/>
                            <a:pPr/>
                            <a:t>[VALUE]</a:t>
                          </a:fld>
                          <a:endParaRPr lang="en-US"/>
                        </a:p>
                      </c:rich>
                    </c:tx>
                    <c:showLegendKey val="0"/>
                    <c:showVal val="1"/>
                    <c:showCatName val="0"/>
                    <c:showSerName val="0"/>
                    <c:showPercent val="0"/>
                    <c:showBubbleSize val="0"/>
                    <c:extLst>
                      <c:ext uri="{CE6537A1-D6FC-4f65-9D91-7224C49458BB}">
                        <c15:dlblFieldTable/>
                        <c15:showDataLabelsRange val="0"/>
                      </c:ext>
                      <c:ext xmlns:c16="http://schemas.microsoft.com/office/drawing/2014/chart" uri="{C3380CC4-5D6E-409C-BE32-E72D297353CC}">
                        <c16:uniqueId val="{00000009-6154-4ECA-BE64-0BD784BABF3C}"/>
                      </c:ext>
                    </c:extLst>
                  </c:dLbl>
                  <c:dLbl>
                    <c:idx val="1"/>
                    <c:delete val="1"/>
                    <c:extLst>
                      <c:ext uri="{CE6537A1-D6FC-4f65-9D91-7224C49458BB}"/>
                      <c:ext xmlns:c16="http://schemas.microsoft.com/office/drawing/2014/chart" uri="{C3380CC4-5D6E-409C-BE32-E72D297353CC}">
                        <c16:uniqueId val="{0000000A-6154-4ECA-BE64-0BD784BABF3C}"/>
                      </c:ext>
                    </c:extLst>
                  </c:dLbl>
                  <c:dLbl>
                    <c:idx val="2"/>
                    <c:delete val="1"/>
                    <c:extLst>
                      <c:ext uri="{CE6537A1-D6FC-4f65-9D91-7224C49458BB}"/>
                      <c:ext xmlns:c16="http://schemas.microsoft.com/office/drawing/2014/chart" uri="{C3380CC4-5D6E-409C-BE32-E72D297353CC}">
                        <c16:uniqueId val="{0000000B-6154-4ECA-BE64-0BD784BABF3C}"/>
                      </c:ext>
                    </c:extLst>
                  </c:dLbl>
                  <c:dLbl>
                    <c:idx val="3"/>
                    <c:delete val="1"/>
                    <c:extLst>
                      <c:ext uri="{CE6537A1-D6FC-4f65-9D91-7224C49458BB}"/>
                      <c:ext xmlns:c16="http://schemas.microsoft.com/office/drawing/2014/chart" uri="{C3380CC4-5D6E-409C-BE32-E72D297353CC}">
                        <c16:uniqueId val="{0000000C-6154-4ECA-BE64-0BD784BABF3C}"/>
                      </c:ext>
                    </c:extLst>
                  </c:dLbl>
                  <c:dLbl>
                    <c:idx val="4"/>
                    <c:delete val="1"/>
                    <c:extLst>
                      <c:ext uri="{CE6537A1-D6FC-4f65-9D91-7224C49458BB}"/>
                      <c:ext xmlns:c16="http://schemas.microsoft.com/office/drawing/2014/chart" uri="{C3380CC4-5D6E-409C-BE32-E72D297353CC}">
                        <c16:uniqueId val="{0000000D-6154-4ECA-BE64-0BD784BABF3C}"/>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uri="{CE6537A1-D6FC-4f65-9D91-7224C49458BB}">
                      <c15:showLeaderLines val="1"/>
                      <c15:leaderLines>
                        <c:spPr>
                          <a:ln w="9525" cap="flat" cmpd="sng" algn="ctr">
                            <a:solidFill>
                              <a:schemeClr val="tx1">
                                <a:lumMod val="35000"/>
                                <a:lumOff val="65000"/>
                              </a:schemeClr>
                            </a:solidFill>
                            <a:round/>
                          </a:ln>
                          <a:effectLst/>
                        </c:spPr>
                      </c15:leaderLines>
                    </c:ext>
                  </c:extLst>
                </c:dLbls>
                <c:cat>
                  <c:numRef>
                    <c:extLst>
                      <c:ext uri="{02D57815-91ED-43cb-92C2-25804820EDAC}">
                        <c15:formulaRef>
                          <c15:sqref>'Ridership Trends'!$B$2:$F$2</c15:sqref>
                        </c15:formulaRef>
                      </c:ext>
                    </c:extLst>
                    <c:numCache>
                      <c:formatCode>General</c:formatCode>
                      <c:ptCount val="5"/>
                      <c:pt idx="0">
                        <c:v>2020</c:v>
                      </c:pt>
                      <c:pt idx="1">
                        <c:v>2021</c:v>
                      </c:pt>
                      <c:pt idx="2">
                        <c:v>2022</c:v>
                      </c:pt>
                      <c:pt idx="3">
                        <c:v>2023</c:v>
                      </c:pt>
                      <c:pt idx="4">
                        <c:v>2024</c:v>
                      </c:pt>
                    </c:numCache>
                  </c:numRef>
                </c:cat>
                <c:val>
                  <c:numRef>
                    <c:extLst>
                      <c:ext uri="{02D57815-91ED-43cb-92C2-25804820EDAC}">
                        <c15:formulaRef>
                          <c15:sqref>'Ridership Trends'!$B$7:$F$7</c15:sqref>
                        </c15:formulaRef>
                      </c:ext>
                    </c:extLst>
                    <c:numCache>
                      <c:formatCode>_(* #,##0_);_(* \(#,##0\);_(* "-"??_);_(@_)</c:formatCode>
                      <c:ptCount val="5"/>
                      <c:pt idx="0">
                        <c:v>79381</c:v>
                      </c:pt>
                      <c:pt idx="1">
                        <c:v>83350</c:v>
                      </c:pt>
                      <c:pt idx="2">
                        <c:v>66711</c:v>
                      </c:pt>
                      <c:pt idx="3">
                        <c:v>74036</c:v>
                      </c:pt>
                      <c:pt idx="4">
                        <c:v>89450</c:v>
                      </c:pt>
                    </c:numCache>
                  </c:numRef>
                </c:val>
                <c:smooth val="0"/>
                <c:extLst>
                  <c:ext xmlns:c16="http://schemas.microsoft.com/office/drawing/2014/chart" uri="{C3380CC4-5D6E-409C-BE32-E72D297353CC}">
                    <c16:uniqueId val="{0000000E-6154-4ECA-BE64-0BD784BABF3C}"/>
                  </c:ext>
                </c:extLst>
              </c15:ser>
            </c15:filteredLineSeries>
          </c:ext>
        </c:extLst>
      </c:lineChart>
      <c:catAx>
        <c:axId val="87295794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72956304"/>
        <c:crosses val="autoZero"/>
        <c:auto val="1"/>
        <c:lblAlgn val="ctr"/>
        <c:lblOffset val="100"/>
        <c:noMultiLvlLbl val="0"/>
      </c:catAx>
      <c:valAx>
        <c:axId val="872956304"/>
        <c:scaling>
          <c:orientation val="minMax"/>
        </c:scaling>
        <c:delete val="0"/>
        <c:axPos val="l"/>
        <c:majorGridlines>
          <c:spPr>
            <a:ln w="9525" cap="flat" cmpd="sng" algn="ctr">
              <a:solidFill>
                <a:schemeClr val="tx1">
                  <a:lumMod val="15000"/>
                  <a:lumOff val="85000"/>
                </a:schemeClr>
              </a:solidFill>
              <a:round/>
            </a:ln>
            <a:effectLst/>
          </c:spPr>
        </c:majorGridlines>
        <c:numFmt formatCode="_(* #,##0_);_(* \(#,##0\);_(* &quot;-&quot;??_);_(@_)"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7295794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65000"/>
          <a:lumOff val="35000"/>
        </a:schemeClr>
      </a:solidFill>
      <a:round/>
    </a:ln>
    <a:effectLst/>
  </c:spPr>
  <c:txPr>
    <a:bodyPr/>
    <a:lstStyle/>
    <a:p>
      <a:pPr>
        <a:defRPr/>
      </a:pPr>
      <a:endParaRPr lang="en-US"/>
    </a:p>
  </c:txPr>
  <c:externalData r:id="rId3">
    <c:autoUpdate val="0"/>
  </c:externalData>
</c:chartSpace>
</file>

<file path=word/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barChart>
        <c:barDir val="bar"/>
        <c:grouping val="clustered"/>
        <c:varyColors val="0"/>
        <c:ser>
          <c:idx val="0"/>
          <c:order val="0"/>
          <c:tx>
            <c:strRef>
              <c:f>'Ridership Trends'!$B$25</c:f>
              <c:strCache>
                <c:ptCount val="1"/>
                <c:pt idx="0">
                  <c:v>Annual Ridership</c:v>
                </c:pt>
              </c:strCache>
            </c:strRef>
          </c:tx>
          <c:spPr>
            <a:solidFill>
              <a:srgbClr val="4577B5"/>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('Ridership Trends'!$A$26:$A$31,'Ridership Trends'!$A$33:$A$37,'Ridership Trends'!$A$39:$A$48)</c:f>
              <c:strCache>
                <c:ptCount val="21"/>
                <c:pt idx="0">
                  <c:v>Route 9</c:v>
                </c:pt>
                <c:pt idx="1">
                  <c:v>Route 101</c:v>
                </c:pt>
                <c:pt idx="2">
                  <c:v>Route 102</c:v>
                </c:pt>
                <c:pt idx="3">
                  <c:v>Route 103</c:v>
                </c:pt>
                <c:pt idx="4">
                  <c:v>Route 104</c:v>
                </c:pt>
                <c:pt idx="5">
                  <c:v>Route 105</c:v>
                </c:pt>
                <c:pt idx="6">
                  <c:v>Route 107</c:v>
                </c:pt>
                <c:pt idx="7">
                  <c:v>Route 108</c:v>
                </c:pt>
                <c:pt idx="8">
                  <c:v>Route 109</c:v>
                </c:pt>
                <c:pt idx="9">
                  <c:v>Route 110</c:v>
                </c:pt>
                <c:pt idx="10">
                  <c:v>Route 114</c:v>
                </c:pt>
                <c:pt idx="11">
                  <c:v>Route 201</c:v>
                </c:pt>
                <c:pt idx="12">
                  <c:v>Route 202</c:v>
                </c:pt>
                <c:pt idx="13">
                  <c:v>Route 203</c:v>
                </c:pt>
                <c:pt idx="14">
                  <c:v>Route 204</c:v>
                </c:pt>
                <c:pt idx="15">
                  <c:v>Route 205</c:v>
                </c:pt>
                <c:pt idx="16">
                  <c:v>Route 206</c:v>
                </c:pt>
                <c:pt idx="17">
                  <c:v>Route 208</c:v>
                </c:pt>
                <c:pt idx="18">
                  <c:v>Route 210</c:v>
                </c:pt>
                <c:pt idx="19">
                  <c:v>Route 211</c:v>
                </c:pt>
                <c:pt idx="20">
                  <c:v>Route 221</c:v>
                </c:pt>
              </c:strCache>
              <c:extLst/>
            </c:strRef>
          </c:cat>
          <c:val>
            <c:numRef>
              <c:f>('Ridership Trends'!$B$26:$B$31,'Ridership Trends'!$B$33:$B$37,'Ridership Trends'!$B$39:$B$48)</c:f>
              <c:numCache>
                <c:formatCode>_(* #,##0_);_(* \(#,##0\);_(* "-"??_);_(@_)</c:formatCode>
                <c:ptCount val="21"/>
                <c:pt idx="0">
                  <c:v>340251</c:v>
                </c:pt>
                <c:pt idx="1">
                  <c:v>119584</c:v>
                </c:pt>
                <c:pt idx="2">
                  <c:v>171908</c:v>
                </c:pt>
                <c:pt idx="3">
                  <c:v>126451</c:v>
                </c:pt>
                <c:pt idx="4">
                  <c:v>100222</c:v>
                </c:pt>
                <c:pt idx="5">
                  <c:v>139511</c:v>
                </c:pt>
                <c:pt idx="6">
                  <c:v>48869</c:v>
                </c:pt>
                <c:pt idx="7">
                  <c:v>126992</c:v>
                </c:pt>
                <c:pt idx="8">
                  <c:v>62677</c:v>
                </c:pt>
                <c:pt idx="9">
                  <c:v>90323</c:v>
                </c:pt>
                <c:pt idx="10">
                  <c:v>29292</c:v>
                </c:pt>
                <c:pt idx="11">
                  <c:v>226579</c:v>
                </c:pt>
                <c:pt idx="12">
                  <c:v>263441</c:v>
                </c:pt>
                <c:pt idx="13">
                  <c:v>89376</c:v>
                </c:pt>
                <c:pt idx="14">
                  <c:v>151410</c:v>
                </c:pt>
                <c:pt idx="15">
                  <c:v>7605</c:v>
                </c:pt>
                <c:pt idx="16">
                  <c:v>38869</c:v>
                </c:pt>
                <c:pt idx="17">
                  <c:v>69535</c:v>
                </c:pt>
                <c:pt idx="18">
                  <c:v>54735</c:v>
                </c:pt>
                <c:pt idx="19">
                  <c:v>98827</c:v>
                </c:pt>
                <c:pt idx="20">
                  <c:v>10694</c:v>
                </c:pt>
              </c:numCache>
              <c:extLst/>
            </c:numRef>
          </c:val>
          <c:extLst>
            <c:ext xmlns:c16="http://schemas.microsoft.com/office/drawing/2014/chart" uri="{C3380CC4-5D6E-409C-BE32-E72D297353CC}">
              <c16:uniqueId val="{00000000-E2D1-474E-9649-BDBF238B6BE0}"/>
            </c:ext>
          </c:extLst>
        </c:ser>
        <c:dLbls>
          <c:showLegendKey val="0"/>
          <c:showVal val="0"/>
          <c:showCatName val="0"/>
          <c:showSerName val="0"/>
          <c:showPercent val="0"/>
          <c:showBubbleSize val="0"/>
        </c:dLbls>
        <c:gapWidth val="219"/>
        <c:axId val="879419432"/>
        <c:axId val="879419760"/>
      </c:barChart>
      <c:catAx>
        <c:axId val="879419432"/>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79419760"/>
        <c:crosses val="autoZero"/>
        <c:auto val="1"/>
        <c:lblAlgn val="ctr"/>
        <c:lblOffset val="100"/>
        <c:noMultiLvlLbl val="0"/>
      </c:catAx>
      <c:valAx>
        <c:axId val="879419760"/>
        <c:scaling>
          <c:orientation val="minMax"/>
        </c:scaling>
        <c:delete val="0"/>
        <c:axPos val="b"/>
        <c:majorGridlines>
          <c:spPr>
            <a:ln w="9525" cap="flat" cmpd="sng" algn="ctr">
              <a:solidFill>
                <a:schemeClr val="tx1">
                  <a:lumMod val="15000"/>
                  <a:lumOff val="85000"/>
                </a:schemeClr>
              </a:solidFill>
              <a:round/>
            </a:ln>
            <a:effectLst/>
          </c:spPr>
        </c:majorGridlines>
        <c:numFmt formatCode="_(* #,##0_);_(* \(#,##0\);_(* &quot;-&quot;??_);_(@_)"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79419432"/>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ysClr val="windowText" lastClr="000000">
          <a:lumMod val="65000"/>
          <a:lumOff val="35000"/>
        </a:sysClr>
      </a:solidFill>
      <a:round/>
    </a:ln>
    <a:effectLst/>
  </c:spPr>
  <c:txPr>
    <a:bodyPr/>
    <a:lstStyle/>
    <a:p>
      <a:pPr>
        <a:defRPr/>
      </a:pPr>
      <a:endParaRPr lang="en-US"/>
    </a:p>
  </c:txPr>
  <c:externalData r:id="rId4">
    <c:autoUpdate val="0"/>
  </c:externalData>
</c:chartSpace>
</file>

<file path=word/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barChart>
        <c:barDir val="bar"/>
        <c:grouping val="clustered"/>
        <c:varyColors val="0"/>
        <c:ser>
          <c:idx val="0"/>
          <c:order val="0"/>
          <c:tx>
            <c:strRef>
              <c:f>'Ridership Trends'!$C$25</c:f>
              <c:strCache>
                <c:ptCount val="1"/>
                <c:pt idx="0">
                  <c:v>Weekday Average Ridership</c:v>
                </c:pt>
              </c:strCache>
            </c:strRef>
          </c:tx>
          <c:spPr>
            <a:solidFill>
              <a:srgbClr val="4577B5"/>
            </a:solidFill>
            <a:ln>
              <a:noFill/>
            </a:ln>
            <a:effectLst/>
          </c:spPr>
          <c:invertIfNegative val="0"/>
          <c:dLbls>
            <c:numFmt formatCode="#,##0" sourceLinked="0"/>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('Ridership Trends'!$A$26:$A$31,'Ridership Trends'!$A$33:$A$37,'Ridership Trends'!$A$39:$A$48)</c:f>
              <c:strCache>
                <c:ptCount val="21"/>
                <c:pt idx="0">
                  <c:v>Route 9</c:v>
                </c:pt>
                <c:pt idx="1">
                  <c:v>Route 101</c:v>
                </c:pt>
                <c:pt idx="2">
                  <c:v>Route 102</c:v>
                </c:pt>
                <c:pt idx="3">
                  <c:v>Route 103</c:v>
                </c:pt>
                <c:pt idx="4">
                  <c:v>Route 104</c:v>
                </c:pt>
                <c:pt idx="5">
                  <c:v>Route 105</c:v>
                </c:pt>
                <c:pt idx="6">
                  <c:v>Route 107</c:v>
                </c:pt>
                <c:pt idx="7">
                  <c:v>Route 108</c:v>
                </c:pt>
                <c:pt idx="8">
                  <c:v>Route 109</c:v>
                </c:pt>
                <c:pt idx="9">
                  <c:v>Route 110</c:v>
                </c:pt>
                <c:pt idx="10">
                  <c:v>Route 114</c:v>
                </c:pt>
                <c:pt idx="11">
                  <c:v>Route 201</c:v>
                </c:pt>
                <c:pt idx="12">
                  <c:v>Route 202</c:v>
                </c:pt>
                <c:pt idx="13">
                  <c:v>Route 203</c:v>
                </c:pt>
                <c:pt idx="14">
                  <c:v>Route 204</c:v>
                </c:pt>
                <c:pt idx="15">
                  <c:v>Route 205</c:v>
                </c:pt>
                <c:pt idx="16">
                  <c:v>Route 206</c:v>
                </c:pt>
                <c:pt idx="17">
                  <c:v>Route 208</c:v>
                </c:pt>
                <c:pt idx="18">
                  <c:v>Route 210</c:v>
                </c:pt>
                <c:pt idx="19">
                  <c:v>Route 211</c:v>
                </c:pt>
                <c:pt idx="20">
                  <c:v>Route 221</c:v>
                </c:pt>
              </c:strCache>
              <c:extLst/>
            </c:strRef>
          </c:cat>
          <c:val>
            <c:numRef>
              <c:f>('Ridership Trends'!$C$26:$C$31,'Ridership Trends'!$C$33:$C$37,'Ridership Trends'!$C$39:$C$48)</c:f>
              <c:numCache>
                <c:formatCode>_(* #,##0.00_);_(* \(#,##0.00\);_(* "-"??_);_(@_)</c:formatCode>
                <c:ptCount val="21"/>
                <c:pt idx="0">
                  <c:v>1159.7829449999999</c:v>
                </c:pt>
                <c:pt idx="1">
                  <c:v>407.26357000000002</c:v>
                </c:pt>
                <c:pt idx="2">
                  <c:v>573.74806000000001</c:v>
                </c:pt>
                <c:pt idx="3">
                  <c:v>403.13177999999999</c:v>
                </c:pt>
                <c:pt idx="4">
                  <c:v>357.49612000000002</c:v>
                </c:pt>
                <c:pt idx="5">
                  <c:v>468.26357000000002</c:v>
                </c:pt>
                <c:pt idx="6">
                  <c:v>163.87208999999999</c:v>
                </c:pt>
                <c:pt idx="7">
                  <c:v>476.46899000000002</c:v>
                </c:pt>
                <c:pt idx="8">
                  <c:v>215.18604999999999</c:v>
                </c:pt>
                <c:pt idx="9">
                  <c:v>285.71318000000002</c:v>
                </c:pt>
                <c:pt idx="10">
                  <c:v>89.360465000000005</c:v>
                </c:pt>
                <c:pt idx="11">
                  <c:v>768.06588999999997</c:v>
                </c:pt>
                <c:pt idx="12">
                  <c:v>887.64729</c:v>
                </c:pt>
                <c:pt idx="13">
                  <c:v>307.84496000000001</c:v>
                </c:pt>
                <c:pt idx="14">
                  <c:v>519.08527000000004</c:v>
                </c:pt>
                <c:pt idx="15">
                  <c:v>23.03876</c:v>
                </c:pt>
                <c:pt idx="16">
                  <c:v>138.112403</c:v>
                </c:pt>
                <c:pt idx="17">
                  <c:v>228.43411</c:v>
                </c:pt>
                <c:pt idx="18">
                  <c:v>174.44961000000001</c:v>
                </c:pt>
                <c:pt idx="19">
                  <c:v>312.55813999999998</c:v>
                </c:pt>
                <c:pt idx="20">
                  <c:v>35.810077999999997</c:v>
                </c:pt>
              </c:numCache>
              <c:extLst/>
            </c:numRef>
          </c:val>
          <c:extLst>
            <c:ext xmlns:c16="http://schemas.microsoft.com/office/drawing/2014/chart" uri="{C3380CC4-5D6E-409C-BE32-E72D297353CC}">
              <c16:uniqueId val="{00000000-4588-4CCF-9BDD-F46C23B7C8E0}"/>
            </c:ext>
          </c:extLst>
        </c:ser>
        <c:dLbls>
          <c:showLegendKey val="0"/>
          <c:showVal val="0"/>
          <c:showCatName val="0"/>
          <c:showSerName val="0"/>
          <c:showPercent val="0"/>
          <c:showBubbleSize val="0"/>
        </c:dLbls>
        <c:gapWidth val="50"/>
        <c:axId val="879419432"/>
        <c:axId val="879419760"/>
        <c:extLst>
          <c:ext xmlns:c15="http://schemas.microsoft.com/office/drawing/2012/chart" uri="{02D57815-91ED-43cb-92C2-25804820EDAC}">
            <c15:filteredBarSeries>
              <c15:ser>
                <c:idx val="1"/>
                <c:order val="1"/>
                <c:tx>
                  <c:strRef>
                    <c:extLst>
                      <c:ext uri="{02D57815-91ED-43cb-92C2-25804820EDAC}">
                        <c15:formulaRef>
                          <c15:sqref>'Ridership Trends'!$D$25</c15:sqref>
                        </c15:formulaRef>
                      </c:ext>
                    </c:extLst>
                    <c:strCache>
                      <c:ptCount val="1"/>
                      <c:pt idx="0">
                        <c:v>Saturday Average Ridership</c:v>
                      </c:pt>
                    </c:strCache>
                  </c:strRef>
                </c:tx>
                <c:invertIfNegative val="0"/>
                <c:cat>
                  <c:strRef>
                    <c:extLst>
                      <c:ext uri="{02D57815-91ED-43cb-92C2-25804820EDAC}">
                        <c15:formulaRef>
                          <c15:sqref>('Ridership Trends'!$A$26:$A$31,'Ridership Trends'!$A$33:$A$37,'Ridership Trends'!$A$39:$A$48)</c15:sqref>
                        </c15:formulaRef>
                      </c:ext>
                    </c:extLst>
                    <c:strCache>
                      <c:ptCount val="21"/>
                      <c:pt idx="0">
                        <c:v>Route 9</c:v>
                      </c:pt>
                      <c:pt idx="1">
                        <c:v>Route 101</c:v>
                      </c:pt>
                      <c:pt idx="2">
                        <c:v>Route 102</c:v>
                      </c:pt>
                      <c:pt idx="3">
                        <c:v>Route 103</c:v>
                      </c:pt>
                      <c:pt idx="4">
                        <c:v>Route 104</c:v>
                      </c:pt>
                      <c:pt idx="5">
                        <c:v>Route 105</c:v>
                      </c:pt>
                      <c:pt idx="6">
                        <c:v>Route 107</c:v>
                      </c:pt>
                      <c:pt idx="7">
                        <c:v>Route 108</c:v>
                      </c:pt>
                      <c:pt idx="8">
                        <c:v>Route 109</c:v>
                      </c:pt>
                      <c:pt idx="9">
                        <c:v>Route 110</c:v>
                      </c:pt>
                      <c:pt idx="10">
                        <c:v>Route 114</c:v>
                      </c:pt>
                      <c:pt idx="11">
                        <c:v>Route 201</c:v>
                      </c:pt>
                      <c:pt idx="12">
                        <c:v>Route 202</c:v>
                      </c:pt>
                      <c:pt idx="13">
                        <c:v>Route 203</c:v>
                      </c:pt>
                      <c:pt idx="14">
                        <c:v>Route 204</c:v>
                      </c:pt>
                      <c:pt idx="15">
                        <c:v>Route 205</c:v>
                      </c:pt>
                      <c:pt idx="16">
                        <c:v>Route 206</c:v>
                      </c:pt>
                      <c:pt idx="17">
                        <c:v>Route 208</c:v>
                      </c:pt>
                      <c:pt idx="18">
                        <c:v>Route 210</c:v>
                      </c:pt>
                      <c:pt idx="19">
                        <c:v>Route 211</c:v>
                      </c:pt>
                      <c:pt idx="20">
                        <c:v>Route 221</c:v>
                      </c:pt>
                    </c:strCache>
                  </c:strRef>
                </c:cat>
                <c:val>
                  <c:numRef>
                    <c:extLst>
                      <c:ext uri="{02D57815-91ED-43cb-92C2-25804820EDAC}">
                        <c15:formulaRef>
                          <c15:sqref>('Ridership Trends'!$D$26:$D$31,'Ridership Trends'!$D$33:$D$37,'Ridership Trends'!$D$39:$D$48)</c15:sqref>
                        </c15:formulaRef>
                      </c:ext>
                    </c:extLst>
                    <c:numCache>
                      <c:formatCode>_(* #,##0.00_);_(* \(#,##0.00\);_(* "-"??_);_(@_)</c:formatCode>
                      <c:ptCount val="21"/>
                      <c:pt idx="0">
                        <c:v>594.56600000000003</c:v>
                      </c:pt>
                      <c:pt idx="1">
                        <c:v>198.81129999999999</c:v>
                      </c:pt>
                      <c:pt idx="2">
                        <c:v>322.81130000000002</c:v>
                      </c:pt>
                      <c:pt idx="3">
                        <c:v>310.11320000000001</c:v>
                      </c:pt>
                      <c:pt idx="4">
                        <c:v>112.39619999999999</c:v>
                      </c:pt>
                      <c:pt idx="5">
                        <c:v>261.39620000000002</c:v>
                      </c:pt>
                      <c:pt idx="6">
                        <c:v>81.830190000000002</c:v>
                      </c:pt>
                      <c:pt idx="7">
                        <c:v>57.226419999999997</c:v>
                      </c:pt>
                      <c:pt idx="8">
                        <c:v>97.660380000000004</c:v>
                      </c:pt>
                      <c:pt idx="9">
                        <c:v>218.0377</c:v>
                      </c:pt>
                      <c:pt idx="10">
                        <c:v>85.981129999999993</c:v>
                      </c:pt>
                      <c:pt idx="11">
                        <c:v>402.4717</c:v>
                      </c:pt>
                      <c:pt idx="12">
                        <c:v>491.86790000000002</c:v>
                      </c:pt>
                      <c:pt idx="13">
                        <c:v>140.11320000000001</c:v>
                      </c:pt>
                      <c:pt idx="14">
                        <c:v>252.86789999999999</c:v>
                      </c:pt>
                      <c:pt idx="15">
                        <c:v>25.188680000000002</c:v>
                      </c:pt>
                      <c:pt idx="16">
                        <c:v>49.433959999999999</c:v>
                      </c:pt>
                      <c:pt idx="17">
                        <c:v>154.566</c:v>
                      </c:pt>
                      <c:pt idx="18">
                        <c:v>142.33959999999999</c:v>
                      </c:pt>
                      <c:pt idx="19">
                        <c:v>260.16980000000001</c:v>
                      </c:pt>
                      <c:pt idx="20">
                        <c:v>22.433959999999999</c:v>
                      </c:pt>
                    </c:numCache>
                  </c:numRef>
                </c:val>
                <c:extLst>
                  <c:ext xmlns:c16="http://schemas.microsoft.com/office/drawing/2014/chart" uri="{C3380CC4-5D6E-409C-BE32-E72D297353CC}">
                    <c16:uniqueId val="{00000001-4588-4CCF-9BDD-F46C23B7C8E0}"/>
                  </c:ext>
                </c:extLst>
              </c15:ser>
            </c15:filteredBarSeries>
            <c15:filteredBarSeries>
              <c15:ser>
                <c:idx val="2"/>
                <c:order val="2"/>
                <c:tx>
                  <c:strRef>
                    <c:extLst xmlns:c15="http://schemas.microsoft.com/office/drawing/2012/chart">
                      <c:ext xmlns:c15="http://schemas.microsoft.com/office/drawing/2012/chart" uri="{02D57815-91ED-43cb-92C2-25804820EDAC}">
                        <c15:formulaRef>
                          <c15:sqref>'Ridership Trends'!$E$25</c15:sqref>
                        </c15:formulaRef>
                      </c:ext>
                    </c:extLst>
                    <c:strCache>
                      <c:ptCount val="1"/>
                      <c:pt idx="0">
                        <c:v>Sunday Average Ridership</c:v>
                      </c:pt>
                    </c:strCache>
                  </c:strRef>
                </c:tx>
                <c:invertIfNegative val="0"/>
                <c:cat>
                  <c:strRef>
                    <c:extLst xmlns:c15="http://schemas.microsoft.com/office/drawing/2012/chart">
                      <c:ext xmlns:c15="http://schemas.microsoft.com/office/drawing/2012/chart" uri="{02D57815-91ED-43cb-92C2-25804820EDAC}">
                        <c15:formulaRef>
                          <c15:sqref>('Ridership Trends'!$A$26:$A$31,'Ridership Trends'!$A$33:$A$37,'Ridership Trends'!$A$39:$A$48)</c15:sqref>
                        </c15:formulaRef>
                      </c:ext>
                    </c:extLst>
                    <c:strCache>
                      <c:ptCount val="21"/>
                      <c:pt idx="0">
                        <c:v>Route 9</c:v>
                      </c:pt>
                      <c:pt idx="1">
                        <c:v>Route 101</c:v>
                      </c:pt>
                      <c:pt idx="2">
                        <c:v>Route 102</c:v>
                      </c:pt>
                      <c:pt idx="3">
                        <c:v>Route 103</c:v>
                      </c:pt>
                      <c:pt idx="4">
                        <c:v>Route 104</c:v>
                      </c:pt>
                      <c:pt idx="5">
                        <c:v>Route 105</c:v>
                      </c:pt>
                      <c:pt idx="6">
                        <c:v>Route 107</c:v>
                      </c:pt>
                      <c:pt idx="7">
                        <c:v>Route 108</c:v>
                      </c:pt>
                      <c:pt idx="8">
                        <c:v>Route 109</c:v>
                      </c:pt>
                      <c:pt idx="9">
                        <c:v>Route 110</c:v>
                      </c:pt>
                      <c:pt idx="10">
                        <c:v>Route 114</c:v>
                      </c:pt>
                      <c:pt idx="11">
                        <c:v>Route 201</c:v>
                      </c:pt>
                      <c:pt idx="12">
                        <c:v>Route 202</c:v>
                      </c:pt>
                      <c:pt idx="13">
                        <c:v>Route 203</c:v>
                      </c:pt>
                      <c:pt idx="14">
                        <c:v>Route 204</c:v>
                      </c:pt>
                      <c:pt idx="15">
                        <c:v>Route 205</c:v>
                      </c:pt>
                      <c:pt idx="16">
                        <c:v>Route 206</c:v>
                      </c:pt>
                      <c:pt idx="17">
                        <c:v>Route 208</c:v>
                      </c:pt>
                      <c:pt idx="18">
                        <c:v>Route 210</c:v>
                      </c:pt>
                      <c:pt idx="19">
                        <c:v>Route 211</c:v>
                      </c:pt>
                      <c:pt idx="20">
                        <c:v>Route 221</c:v>
                      </c:pt>
                    </c:strCache>
                  </c:strRef>
                </c:cat>
                <c:val>
                  <c:numRef>
                    <c:extLst xmlns:c15="http://schemas.microsoft.com/office/drawing/2012/chart">
                      <c:ext xmlns:c15="http://schemas.microsoft.com/office/drawing/2012/chart" uri="{02D57815-91ED-43cb-92C2-25804820EDAC}">
                        <c15:formulaRef>
                          <c15:sqref>('Ridership Trends'!$E$26:$E$31,'Ridership Trends'!$E$33:$E$37,'Ridership Trends'!$E$39:$E$48)</c15:sqref>
                        </c15:formulaRef>
                      </c:ext>
                    </c:extLst>
                    <c:numCache>
                      <c:formatCode>_(* #,##0.00_);_(* \(#,##0.00\);_(* "-"??_);_(@_)</c:formatCode>
                      <c:ptCount val="21"/>
                      <c:pt idx="0">
                        <c:v>413.69569999999999</c:v>
                      </c:pt>
                      <c:pt idx="1">
                        <c:v>172.73910000000001</c:v>
                      </c:pt>
                      <c:pt idx="2">
                        <c:v>294.4348</c:v>
                      </c:pt>
                      <c:pt idx="3">
                        <c:v>261.1739</c:v>
                      </c:pt>
                      <c:pt idx="4">
                        <c:v>88.304349999999999</c:v>
                      </c:pt>
                      <c:pt idx="5">
                        <c:v>210.65219999999999</c:v>
                      </c:pt>
                      <c:pt idx="6">
                        <c:v>97.956519999999998</c:v>
                      </c:pt>
                      <c:pt idx="7">
                        <c:v>44.782609999999998</c:v>
                      </c:pt>
                      <c:pt idx="8">
                        <c:v>86.217389999999995</c:v>
                      </c:pt>
                      <c:pt idx="9">
                        <c:v>219.69569999999999</c:v>
                      </c:pt>
                      <c:pt idx="10">
                        <c:v>73.043480000000002</c:v>
                      </c:pt>
                      <c:pt idx="11">
                        <c:v>308.13040000000001</c:v>
                      </c:pt>
                      <c:pt idx="12">
                        <c:v>363.4348</c:v>
                      </c:pt>
                      <c:pt idx="13">
                        <c:v>109.8261</c:v>
                      </c:pt>
                      <c:pt idx="14">
                        <c:v>177.5652</c:v>
                      </c:pt>
                      <c:pt idx="15">
                        <c:v>14.173909999999999</c:v>
                      </c:pt>
                      <c:pt idx="16">
                        <c:v>26.782609999999998</c:v>
                      </c:pt>
                      <c:pt idx="17">
                        <c:v>104.65219999999999</c:v>
                      </c:pt>
                      <c:pt idx="18">
                        <c:v>94.913039999999995</c:v>
                      </c:pt>
                      <c:pt idx="19">
                        <c:v>191.2174</c:v>
                      </c:pt>
                      <c:pt idx="20">
                        <c:v>11.56522</c:v>
                      </c:pt>
                    </c:numCache>
                  </c:numRef>
                </c:val>
                <c:extLst xmlns:c15="http://schemas.microsoft.com/office/drawing/2012/chart">
                  <c:ext xmlns:c16="http://schemas.microsoft.com/office/drawing/2014/chart" uri="{C3380CC4-5D6E-409C-BE32-E72D297353CC}">
                    <c16:uniqueId val="{00000002-4588-4CCF-9BDD-F46C23B7C8E0}"/>
                  </c:ext>
                </c:extLst>
              </c15:ser>
            </c15:filteredBarSeries>
            <c15:filteredBarSeries>
              <c15:ser>
                <c:idx val="3"/>
                <c:order val="3"/>
                <c:tx>
                  <c:strRef>
                    <c:extLst xmlns:c15="http://schemas.microsoft.com/office/drawing/2012/chart">
                      <c:ext xmlns:c15="http://schemas.microsoft.com/office/drawing/2012/chart" uri="{02D57815-91ED-43cb-92C2-25804820EDAC}">
                        <c15:formulaRef>
                          <c15:sqref>'Ridership Trends'!$B$25</c15:sqref>
                        </c15:formulaRef>
                      </c:ext>
                    </c:extLst>
                    <c:strCache>
                      <c:ptCount val="1"/>
                      <c:pt idx="0">
                        <c:v>Annual Ridership</c:v>
                      </c:pt>
                    </c:strCache>
                  </c:strRef>
                </c:tx>
                <c:spPr>
                  <a:solidFill>
                    <a:srgbClr val="4577B5"/>
                  </a:solidFill>
                </c:spPr>
                <c:invertIfNegative val="0"/>
                <c:cat>
                  <c:strRef>
                    <c:extLst xmlns:c15="http://schemas.microsoft.com/office/drawing/2012/chart">
                      <c:ext xmlns:c15="http://schemas.microsoft.com/office/drawing/2012/chart" uri="{02D57815-91ED-43cb-92C2-25804820EDAC}">
                        <c15:formulaRef>
                          <c15:sqref>('Ridership Trends'!$A$26:$A$31,'Ridership Trends'!$A$33:$A$37,'Ridership Trends'!$A$39:$A$48)</c15:sqref>
                        </c15:formulaRef>
                      </c:ext>
                    </c:extLst>
                    <c:strCache>
                      <c:ptCount val="21"/>
                      <c:pt idx="0">
                        <c:v>Route 9</c:v>
                      </c:pt>
                      <c:pt idx="1">
                        <c:v>Route 101</c:v>
                      </c:pt>
                      <c:pt idx="2">
                        <c:v>Route 102</c:v>
                      </c:pt>
                      <c:pt idx="3">
                        <c:v>Route 103</c:v>
                      </c:pt>
                      <c:pt idx="4">
                        <c:v>Route 104</c:v>
                      </c:pt>
                      <c:pt idx="5">
                        <c:v>Route 105</c:v>
                      </c:pt>
                      <c:pt idx="6">
                        <c:v>Route 107</c:v>
                      </c:pt>
                      <c:pt idx="7">
                        <c:v>Route 108</c:v>
                      </c:pt>
                      <c:pt idx="8">
                        <c:v>Route 109</c:v>
                      </c:pt>
                      <c:pt idx="9">
                        <c:v>Route 110</c:v>
                      </c:pt>
                      <c:pt idx="10">
                        <c:v>Route 114</c:v>
                      </c:pt>
                      <c:pt idx="11">
                        <c:v>Route 201</c:v>
                      </c:pt>
                      <c:pt idx="12">
                        <c:v>Route 202</c:v>
                      </c:pt>
                      <c:pt idx="13">
                        <c:v>Route 203</c:v>
                      </c:pt>
                      <c:pt idx="14">
                        <c:v>Route 204</c:v>
                      </c:pt>
                      <c:pt idx="15">
                        <c:v>Route 205</c:v>
                      </c:pt>
                      <c:pt idx="16">
                        <c:v>Route 206</c:v>
                      </c:pt>
                      <c:pt idx="17">
                        <c:v>Route 208</c:v>
                      </c:pt>
                      <c:pt idx="18">
                        <c:v>Route 210</c:v>
                      </c:pt>
                      <c:pt idx="19">
                        <c:v>Route 211</c:v>
                      </c:pt>
                      <c:pt idx="20">
                        <c:v>Route 221</c:v>
                      </c:pt>
                    </c:strCache>
                  </c:strRef>
                </c:cat>
                <c:val>
                  <c:numRef>
                    <c:extLst xmlns:c15="http://schemas.microsoft.com/office/drawing/2012/chart">
                      <c:ext xmlns:c15="http://schemas.microsoft.com/office/drawing/2012/chart" uri="{02D57815-91ED-43cb-92C2-25804820EDAC}">
                        <c15:formulaRef>
                          <c15:sqref>('Ridership Trends'!$B$26:$B$31,'Ridership Trends'!$B$33:$B$37,'Ridership Trends'!$B$39:$B$48)</c15:sqref>
                        </c15:formulaRef>
                      </c:ext>
                    </c:extLst>
                    <c:numCache>
                      <c:formatCode>_(* #,##0_);_(* \(#,##0\);_(* "-"??_);_(@_)</c:formatCode>
                      <c:ptCount val="21"/>
                      <c:pt idx="0">
                        <c:v>340251</c:v>
                      </c:pt>
                      <c:pt idx="1">
                        <c:v>119584</c:v>
                      </c:pt>
                      <c:pt idx="2">
                        <c:v>171908</c:v>
                      </c:pt>
                      <c:pt idx="3">
                        <c:v>126451</c:v>
                      </c:pt>
                      <c:pt idx="4">
                        <c:v>100222</c:v>
                      </c:pt>
                      <c:pt idx="5">
                        <c:v>139511</c:v>
                      </c:pt>
                      <c:pt idx="6">
                        <c:v>48869</c:v>
                      </c:pt>
                      <c:pt idx="7">
                        <c:v>126992</c:v>
                      </c:pt>
                      <c:pt idx="8">
                        <c:v>62677</c:v>
                      </c:pt>
                      <c:pt idx="9">
                        <c:v>90323</c:v>
                      </c:pt>
                      <c:pt idx="10">
                        <c:v>29292</c:v>
                      </c:pt>
                      <c:pt idx="11">
                        <c:v>226579</c:v>
                      </c:pt>
                      <c:pt idx="12">
                        <c:v>263441</c:v>
                      </c:pt>
                      <c:pt idx="13">
                        <c:v>89376</c:v>
                      </c:pt>
                      <c:pt idx="14">
                        <c:v>151410</c:v>
                      </c:pt>
                      <c:pt idx="15">
                        <c:v>7605</c:v>
                      </c:pt>
                      <c:pt idx="16">
                        <c:v>38869</c:v>
                      </c:pt>
                      <c:pt idx="17">
                        <c:v>69535</c:v>
                      </c:pt>
                      <c:pt idx="18">
                        <c:v>54735</c:v>
                      </c:pt>
                      <c:pt idx="19">
                        <c:v>98827</c:v>
                      </c:pt>
                      <c:pt idx="20">
                        <c:v>10694</c:v>
                      </c:pt>
                    </c:numCache>
                  </c:numRef>
                </c:val>
                <c:extLst xmlns:c15="http://schemas.microsoft.com/office/drawing/2012/chart">
                  <c:ext xmlns:c16="http://schemas.microsoft.com/office/drawing/2014/chart" uri="{C3380CC4-5D6E-409C-BE32-E72D297353CC}">
                    <c16:uniqueId val="{00000003-4588-4CCF-9BDD-F46C23B7C8E0}"/>
                  </c:ext>
                </c:extLst>
              </c15:ser>
            </c15:filteredBarSeries>
          </c:ext>
        </c:extLst>
      </c:barChart>
      <c:catAx>
        <c:axId val="879419432"/>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79419760"/>
        <c:crosses val="autoZero"/>
        <c:auto val="1"/>
        <c:lblAlgn val="ctr"/>
        <c:lblOffset val="100"/>
        <c:noMultiLvlLbl val="0"/>
      </c:catAx>
      <c:valAx>
        <c:axId val="879419760"/>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US" b="1"/>
                  <a:t>Ridership</a:t>
                </a:r>
              </a:p>
            </c:rich>
          </c:tx>
          <c:layout>
            <c:manualLayout>
              <c:xMode val="edge"/>
              <c:yMode val="edge"/>
              <c:x val="0.48053275782513782"/>
              <c:y val="0.93686112938520139"/>
            </c:manualLayout>
          </c:layout>
          <c:overlay val="0"/>
          <c:spPr>
            <a:noFill/>
            <a:ln>
              <a:noFill/>
            </a:ln>
            <a:effectLst/>
          </c:sp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79419432"/>
        <c:crosses val="autoZero"/>
        <c:crossBetween val="between"/>
      </c:valAx>
    </c:plotArea>
    <c:plotVisOnly val="1"/>
    <c:dispBlanksAs val="gap"/>
    <c:showDLblsOverMax val="0"/>
    <c:extLst/>
  </c:chart>
  <c:spPr>
    <a:ln>
      <a:solidFill>
        <a:sysClr val="windowText" lastClr="000000">
          <a:lumMod val="65000"/>
          <a:lumOff val="35000"/>
        </a:sysClr>
      </a:solidFill>
    </a:ln>
  </c:spPr>
  <c:txPr>
    <a:bodyPr/>
    <a:lstStyle/>
    <a:p>
      <a:pPr>
        <a:defRPr/>
      </a:pPr>
      <a:endParaRPr lang="en-US"/>
    </a:p>
  </c:txPr>
  <c:externalData r:id="rId2">
    <c:autoUpdate val="0"/>
  </c:externalData>
</c:chartSpace>
</file>

<file path=word/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barChart>
        <c:barDir val="bar"/>
        <c:grouping val="clustered"/>
        <c:varyColors val="0"/>
        <c:ser>
          <c:idx val="0"/>
          <c:order val="0"/>
          <c:tx>
            <c:strRef>
              <c:f>'Ridership Trends'!$D$25</c:f>
              <c:strCache>
                <c:ptCount val="1"/>
                <c:pt idx="0">
                  <c:v>Saturday Average Ridership</c:v>
                </c:pt>
              </c:strCache>
            </c:strRef>
          </c:tx>
          <c:spPr>
            <a:solidFill>
              <a:srgbClr val="4577B5"/>
            </a:solidFill>
            <a:ln>
              <a:noFill/>
            </a:ln>
            <a:effectLst/>
          </c:spPr>
          <c:invertIfNegative val="0"/>
          <c:dLbls>
            <c:numFmt formatCode="#,##0" sourceLinked="0"/>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('Ridership Trends'!$A$26:$A$31,'Ridership Trends'!$A$33:$A$37,'Ridership Trends'!$A$39:$A$48)</c:f>
              <c:strCache>
                <c:ptCount val="21"/>
                <c:pt idx="0">
                  <c:v>Route 9</c:v>
                </c:pt>
                <c:pt idx="1">
                  <c:v>Route 101</c:v>
                </c:pt>
                <c:pt idx="2">
                  <c:v>Route 102</c:v>
                </c:pt>
                <c:pt idx="3">
                  <c:v>Route 103</c:v>
                </c:pt>
                <c:pt idx="4">
                  <c:v>Route 104</c:v>
                </c:pt>
                <c:pt idx="5">
                  <c:v>Route 105</c:v>
                </c:pt>
                <c:pt idx="6">
                  <c:v>Route 107</c:v>
                </c:pt>
                <c:pt idx="7">
                  <c:v>Route 108</c:v>
                </c:pt>
                <c:pt idx="8">
                  <c:v>Route 109</c:v>
                </c:pt>
                <c:pt idx="9">
                  <c:v>Route 110</c:v>
                </c:pt>
                <c:pt idx="10">
                  <c:v>Route 114</c:v>
                </c:pt>
                <c:pt idx="11">
                  <c:v>Route 201</c:v>
                </c:pt>
                <c:pt idx="12">
                  <c:v>Route 202</c:v>
                </c:pt>
                <c:pt idx="13">
                  <c:v>Route 203</c:v>
                </c:pt>
                <c:pt idx="14">
                  <c:v>Route 204</c:v>
                </c:pt>
                <c:pt idx="15">
                  <c:v>Route 205</c:v>
                </c:pt>
                <c:pt idx="16">
                  <c:v>Route 206</c:v>
                </c:pt>
                <c:pt idx="17">
                  <c:v>Route 208</c:v>
                </c:pt>
                <c:pt idx="18">
                  <c:v>Route 210</c:v>
                </c:pt>
                <c:pt idx="19">
                  <c:v>Route 211</c:v>
                </c:pt>
                <c:pt idx="20">
                  <c:v>Route 221</c:v>
                </c:pt>
              </c:strCache>
              <c:extLst/>
            </c:strRef>
          </c:cat>
          <c:val>
            <c:numRef>
              <c:f>('Ridership Trends'!$D$26:$D$31,'Ridership Trends'!$D$33:$D$37,'Ridership Trends'!$D$39:$D$48)</c:f>
              <c:numCache>
                <c:formatCode>_(* #,##0.00_);_(* \(#,##0.00\);_(* "-"??_);_(@_)</c:formatCode>
                <c:ptCount val="21"/>
                <c:pt idx="0">
                  <c:v>594.56600000000003</c:v>
                </c:pt>
                <c:pt idx="1">
                  <c:v>198.81129999999999</c:v>
                </c:pt>
                <c:pt idx="2">
                  <c:v>322.81130000000002</c:v>
                </c:pt>
                <c:pt idx="3">
                  <c:v>310.11320000000001</c:v>
                </c:pt>
                <c:pt idx="4">
                  <c:v>112.39619999999999</c:v>
                </c:pt>
                <c:pt idx="5">
                  <c:v>261.39620000000002</c:v>
                </c:pt>
                <c:pt idx="6">
                  <c:v>81.830190000000002</c:v>
                </c:pt>
                <c:pt idx="7">
                  <c:v>57.226419999999997</c:v>
                </c:pt>
                <c:pt idx="8">
                  <c:v>97.660380000000004</c:v>
                </c:pt>
                <c:pt idx="9">
                  <c:v>218.0377</c:v>
                </c:pt>
                <c:pt idx="10">
                  <c:v>85.981129999999993</c:v>
                </c:pt>
                <c:pt idx="11">
                  <c:v>402.4717</c:v>
                </c:pt>
                <c:pt idx="12">
                  <c:v>491.86790000000002</c:v>
                </c:pt>
                <c:pt idx="13">
                  <c:v>140.11320000000001</c:v>
                </c:pt>
                <c:pt idx="14">
                  <c:v>252.86789999999999</c:v>
                </c:pt>
                <c:pt idx="15">
                  <c:v>25.188680000000002</c:v>
                </c:pt>
                <c:pt idx="16">
                  <c:v>49.433959999999999</c:v>
                </c:pt>
                <c:pt idx="17">
                  <c:v>154.566</c:v>
                </c:pt>
                <c:pt idx="18">
                  <c:v>142.33959999999999</c:v>
                </c:pt>
                <c:pt idx="19">
                  <c:v>260.16980000000001</c:v>
                </c:pt>
                <c:pt idx="20">
                  <c:v>22.433959999999999</c:v>
                </c:pt>
              </c:numCache>
              <c:extLst/>
            </c:numRef>
          </c:val>
          <c:extLst>
            <c:ext xmlns:c16="http://schemas.microsoft.com/office/drawing/2014/chart" uri="{C3380CC4-5D6E-409C-BE32-E72D297353CC}">
              <c16:uniqueId val="{00000000-E9A5-45EE-891C-E3E55B4E9049}"/>
            </c:ext>
          </c:extLst>
        </c:ser>
        <c:dLbls>
          <c:showLegendKey val="0"/>
          <c:showVal val="0"/>
          <c:showCatName val="0"/>
          <c:showSerName val="0"/>
          <c:showPercent val="0"/>
          <c:showBubbleSize val="0"/>
        </c:dLbls>
        <c:gapWidth val="50"/>
        <c:axId val="879419432"/>
        <c:axId val="879419760"/>
        <c:extLst/>
      </c:barChart>
      <c:catAx>
        <c:axId val="879419432"/>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79419760"/>
        <c:crosses val="autoZero"/>
        <c:auto val="1"/>
        <c:lblAlgn val="ctr"/>
        <c:lblOffset val="100"/>
        <c:noMultiLvlLbl val="0"/>
      </c:catAx>
      <c:valAx>
        <c:axId val="879419760"/>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US" b="1"/>
                  <a:t>Ridership</a:t>
                </a:r>
              </a:p>
            </c:rich>
          </c:tx>
          <c:layout>
            <c:manualLayout>
              <c:xMode val="edge"/>
              <c:yMode val="edge"/>
              <c:x val="0.48053275782513782"/>
              <c:y val="0.93686112938520139"/>
            </c:manualLayout>
          </c:layout>
          <c:overlay val="0"/>
          <c:spPr>
            <a:noFill/>
            <a:ln>
              <a:noFill/>
            </a:ln>
            <a:effectLst/>
          </c:sp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79419432"/>
        <c:crosses val="autoZero"/>
        <c:crossBetween val="between"/>
      </c:valAx>
    </c:plotArea>
    <c:plotVisOnly val="1"/>
    <c:dispBlanksAs val="gap"/>
    <c:showDLblsOverMax val="0"/>
    <c:extLst/>
  </c:chart>
  <c:spPr>
    <a:ln>
      <a:solidFill>
        <a:sysClr val="windowText" lastClr="000000">
          <a:lumMod val="65000"/>
          <a:lumOff val="35000"/>
        </a:sysClr>
      </a:solidFill>
    </a:ln>
  </c:spPr>
  <c:txPr>
    <a:bodyPr/>
    <a:lstStyle/>
    <a:p>
      <a:pPr>
        <a:defRPr/>
      </a:pPr>
      <a:endParaRPr lang="en-US"/>
    </a:p>
  </c:txPr>
  <c:externalData r:id="rId2">
    <c:autoUpdate val="0"/>
  </c:externalData>
</c:chartSpace>
</file>

<file path=word/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barChart>
        <c:barDir val="bar"/>
        <c:grouping val="clustered"/>
        <c:varyColors val="0"/>
        <c:ser>
          <c:idx val="0"/>
          <c:order val="0"/>
          <c:tx>
            <c:strRef>
              <c:f>'Ridership Trends'!$E$25</c:f>
              <c:strCache>
                <c:ptCount val="1"/>
                <c:pt idx="0">
                  <c:v>Sunday Average Ridership</c:v>
                </c:pt>
              </c:strCache>
            </c:strRef>
          </c:tx>
          <c:spPr>
            <a:solidFill>
              <a:srgbClr val="4577B5"/>
            </a:solidFill>
            <a:ln>
              <a:noFill/>
            </a:ln>
            <a:effectLst/>
          </c:spPr>
          <c:invertIfNegative val="0"/>
          <c:dLbls>
            <c:numFmt formatCode="#,##0" sourceLinked="0"/>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('Ridership Trends'!$A$26:$A$31,'Ridership Trends'!$A$33:$A$37,'Ridership Trends'!$A$39:$A$48)</c:f>
              <c:strCache>
                <c:ptCount val="21"/>
                <c:pt idx="0">
                  <c:v>Route 9</c:v>
                </c:pt>
                <c:pt idx="1">
                  <c:v>Route 101</c:v>
                </c:pt>
                <c:pt idx="2">
                  <c:v>Route 102</c:v>
                </c:pt>
                <c:pt idx="3">
                  <c:v>Route 103</c:v>
                </c:pt>
                <c:pt idx="4">
                  <c:v>Route 104</c:v>
                </c:pt>
                <c:pt idx="5">
                  <c:v>Route 105</c:v>
                </c:pt>
                <c:pt idx="6">
                  <c:v>Route 107</c:v>
                </c:pt>
                <c:pt idx="7">
                  <c:v>Route 108</c:v>
                </c:pt>
                <c:pt idx="8">
                  <c:v>Route 109</c:v>
                </c:pt>
                <c:pt idx="9">
                  <c:v>Route 110</c:v>
                </c:pt>
                <c:pt idx="10">
                  <c:v>Route 114</c:v>
                </c:pt>
                <c:pt idx="11">
                  <c:v>Route 201</c:v>
                </c:pt>
                <c:pt idx="12">
                  <c:v>Route 202</c:v>
                </c:pt>
                <c:pt idx="13">
                  <c:v>Route 203</c:v>
                </c:pt>
                <c:pt idx="14">
                  <c:v>Route 204</c:v>
                </c:pt>
                <c:pt idx="15">
                  <c:v>Route 205</c:v>
                </c:pt>
                <c:pt idx="16">
                  <c:v>Route 206</c:v>
                </c:pt>
                <c:pt idx="17">
                  <c:v>Route 208</c:v>
                </c:pt>
                <c:pt idx="18">
                  <c:v>Route 210</c:v>
                </c:pt>
                <c:pt idx="19">
                  <c:v>Route 211</c:v>
                </c:pt>
                <c:pt idx="20">
                  <c:v>Route 221</c:v>
                </c:pt>
              </c:strCache>
              <c:extLst/>
            </c:strRef>
          </c:cat>
          <c:val>
            <c:numRef>
              <c:f>('Ridership Trends'!$E$26:$E$31,'Ridership Trends'!$E$33:$E$37,'Ridership Trends'!$E$39:$E$48)</c:f>
              <c:numCache>
                <c:formatCode>_(* #,##0.00_);_(* \(#,##0.00\);_(* "-"??_);_(@_)</c:formatCode>
                <c:ptCount val="21"/>
                <c:pt idx="0">
                  <c:v>413.69569999999999</c:v>
                </c:pt>
                <c:pt idx="1">
                  <c:v>172.73910000000001</c:v>
                </c:pt>
                <c:pt idx="2">
                  <c:v>294.4348</c:v>
                </c:pt>
                <c:pt idx="3">
                  <c:v>261.1739</c:v>
                </c:pt>
                <c:pt idx="4">
                  <c:v>88.304349999999999</c:v>
                </c:pt>
                <c:pt idx="5">
                  <c:v>210.65219999999999</c:v>
                </c:pt>
                <c:pt idx="6">
                  <c:v>97.956519999999998</c:v>
                </c:pt>
                <c:pt idx="7">
                  <c:v>44.782609999999998</c:v>
                </c:pt>
                <c:pt idx="8">
                  <c:v>86.217389999999995</c:v>
                </c:pt>
                <c:pt idx="9">
                  <c:v>219.69569999999999</c:v>
                </c:pt>
                <c:pt idx="10">
                  <c:v>73.043480000000002</c:v>
                </c:pt>
                <c:pt idx="11">
                  <c:v>308.13040000000001</c:v>
                </c:pt>
                <c:pt idx="12">
                  <c:v>363.4348</c:v>
                </c:pt>
                <c:pt idx="13">
                  <c:v>109.8261</c:v>
                </c:pt>
                <c:pt idx="14">
                  <c:v>177.5652</c:v>
                </c:pt>
                <c:pt idx="15">
                  <c:v>14.173909999999999</c:v>
                </c:pt>
                <c:pt idx="16">
                  <c:v>26.782609999999998</c:v>
                </c:pt>
                <c:pt idx="17">
                  <c:v>104.65219999999999</c:v>
                </c:pt>
                <c:pt idx="18">
                  <c:v>94.913039999999995</c:v>
                </c:pt>
                <c:pt idx="19">
                  <c:v>191.2174</c:v>
                </c:pt>
                <c:pt idx="20">
                  <c:v>11.56522</c:v>
                </c:pt>
              </c:numCache>
              <c:extLst/>
            </c:numRef>
          </c:val>
          <c:extLst>
            <c:ext xmlns:c16="http://schemas.microsoft.com/office/drawing/2014/chart" uri="{C3380CC4-5D6E-409C-BE32-E72D297353CC}">
              <c16:uniqueId val="{00000000-5321-4DDB-9AA9-0C31E780B8A7}"/>
            </c:ext>
          </c:extLst>
        </c:ser>
        <c:dLbls>
          <c:showLegendKey val="0"/>
          <c:showVal val="0"/>
          <c:showCatName val="0"/>
          <c:showSerName val="0"/>
          <c:showPercent val="0"/>
          <c:showBubbleSize val="0"/>
        </c:dLbls>
        <c:gapWidth val="50"/>
        <c:axId val="879419432"/>
        <c:axId val="879419760"/>
        <c:extLst/>
      </c:barChart>
      <c:catAx>
        <c:axId val="879419432"/>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79419760"/>
        <c:crosses val="autoZero"/>
        <c:auto val="1"/>
        <c:lblAlgn val="ctr"/>
        <c:lblOffset val="100"/>
        <c:noMultiLvlLbl val="0"/>
      </c:catAx>
      <c:valAx>
        <c:axId val="879419760"/>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US" b="1"/>
                  <a:t>Ridership</a:t>
                </a:r>
              </a:p>
            </c:rich>
          </c:tx>
          <c:layout>
            <c:manualLayout>
              <c:xMode val="edge"/>
              <c:yMode val="edge"/>
              <c:x val="0.48053275782513782"/>
              <c:y val="0.93686112938520139"/>
            </c:manualLayout>
          </c:layout>
          <c:overlay val="0"/>
          <c:spPr>
            <a:noFill/>
            <a:ln>
              <a:noFill/>
            </a:ln>
            <a:effectLst/>
          </c:sp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79419432"/>
        <c:crosses val="autoZero"/>
        <c:crossBetween val="between"/>
      </c:valAx>
    </c:plotArea>
    <c:plotVisOnly val="1"/>
    <c:dispBlanksAs val="gap"/>
    <c:showDLblsOverMax val="0"/>
    <c:extLst/>
  </c:chart>
  <c:spPr>
    <a:ln>
      <a:solidFill>
        <a:sysClr val="windowText" lastClr="000000">
          <a:lumMod val="65000"/>
          <a:lumOff val="35000"/>
        </a:sysClr>
      </a:solidFill>
    </a:ln>
  </c:spPr>
  <c:txPr>
    <a:bodyPr/>
    <a:lstStyle/>
    <a:p>
      <a:pPr>
        <a:defRPr/>
      </a:pPr>
      <a:endParaRPr lang="en-US"/>
    </a:p>
  </c:txPr>
  <c:externalData r:id="rId2">
    <c:autoUpdate val="0"/>
  </c:externalData>
</c:chartSpace>
</file>

<file path=word/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barChart>
        <c:barDir val="col"/>
        <c:grouping val="clustered"/>
        <c:varyColors val="0"/>
        <c:ser>
          <c:idx val="1"/>
          <c:order val="0"/>
          <c:tx>
            <c:strRef>
              <c:f>'PPRH Graph'!$B$1</c:f>
              <c:strCache>
                <c:ptCount val="1"/>
                <c:pt idx="0">
                  <c:v>Passengers/Hour</c:v>
                </c:pt>
              </c:strCache>
            </c:strRef>
          </c:tx>
          <c:spPr>
            <a:solidFill>
              <a:srgbClr val="4577B5"/>
            </a:solidFill>
            <a:ln>
              <a:noFill/>
            </a:ln>
            <a:effectLst/>
          </c:spPr>
          <c:invertIfNegative val="0"/>
          <c:dLbls>
            <c:dLbl>
              <c:idx val="0"/>
              <c:layout>
                <c:manualLayout>
                  <c:x val="-2.3407812177189607E-2"/>
                  <c:y val="-3.9347951768706644E-3"/>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417A-43EE-88EF-D9390B44EE8B}"/>
                </c:ext>
              </c:extLst>
            </c:dLbl>
            <c:dLbl>
              <c:idx val="1"/>
              <c:layout>
                <c:manualLayout>
                  <c:x val="-1.9506284809391344E-17"/>
                  <c:y val="-7.0826313183670594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417A-43EE-88EF-D9390B44EE8B}"/>
                </c:ext>
              </c:extLst>
            </c:dLbl>
            <c:dLbl>
              <c:idx val="3"/>
              <c:layout>
                <c:manualLayout>
                  <c:x val="0"/>
                  <c:y val="-3.1478361414964739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417A-43EE-88EF-D9390B44EE8B}"/>
                </c:ext>
              </c:extLst>
            </c:dLbl>
            <c:dLbl>
              <c:idx val="5"/>
              <c:layout>
                <c:manualLayout>
                  <c:x val="-2.1279829251990546E-3"/>
                  <c:y val="-4.7217542122447179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417A-43EE-88EF-D9390B44EE8B}"/>
                </c:ext>
              </c:extLst>
            </c:dLbl>
            <c:dLbl>
              <c:idx val="11"/>
              <c:layout>
                <c:manualLayout>
                  <c:x val="0"/>
                  <c:y val="-4.3282746945576517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417A-43EE-88EF-D9390B44EE8B}"/>
                </c:ext>
              </c:extLst>
            </c:dLbl>
            <c:dLbl>
              <c:idx val="13"/>
              <c:layout>
                <c:manualLayout>
                  <c:x val="2.1279829251990546E-3"/>
                  <c:y val="-4.7217542122447109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417A-43EE-88EF-D9390B44EE8B}"/>
                </c:ext>
              </c:extLst>
            </c:dLbl>
            <c:dLbl>
              <c:idx val="14"/>
              <c:layout>
                <c:manualLayout>
                  <c:x val="0"/>
                  <c:y val="-4.2953490624485946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417A-43EE-88EF-D9390B44EE8B}"/>
                </c:ext>
              </c:extLst>
            </c:dLbl>
            <c:dLbl>
              <c:idx val="16"/>
              <c:layout>
                <c:manualLayout>
                  <c:x val="-4.3361211901643774E-3"/>
                  <c:y val="-2.3608738898428985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417A-43EE-88EF-D9390B44EE8B}"/>
                </c:ext>
              </c:extLst>
            </c:dLbl>
            <c:dLbl>
              <c:idx val="17"/>
              <c:layout>
                <c:manualLayout>
                  <c:x val="-8.5119317007960622E-3"/>
                  <c:y val="-9.4435084244894288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417A-43EE-88EF-D9390B44EE8B}"/>
                </c:ext>
              </c:extLst>
            </c:dLbl>
            <c:dLbl>
              <c:idx val="19"/>
              <c:layout>
                <c:manualLayout>
                  <c:x val="-2.1480180643245151E-3"/>
                  <c:y val="-8.200211846492772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9-417A-43EE-88EF-D9390B44EE8B}"/>
                </c:ext>
              </c:extLst>
            </c:dLbl>
            <c:dLbl>
              <c:idx val="20"/>
              <c:layout>
                <c:manualLayout>
                  <c:x val="0"/>
                  <c:y val="-4.3282746945576586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A-417A-43EE-88EF-D9390B44EE8B}"/>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('PPRH Graph'!$A$2:$A$13,'PPRH Graph'!$A$15:$A$24)</c:f>
              <c:numCache>
                <c:formatCode>0</c:formatCode>
                <c:ptCount val="22"/>
                <c:pt idx="0">
                  <c:v>9</c:v>
                </c:pt>
                <c:pt idx="1">
                  <c:v>101</c:v>
                </c:pt>
                <c:pt idx="2">
                  <c:v>102</c:v>
                </c:pt>
                <c:pt idx="3">
                  <c:v>103</c:v>
                </c:pt>
                <c:pt idx="4">
                  <c:v>104</c:v>
                </c:pt>
                <c:pt idx="5">
                  <c:v>105</c:v>
                </c:pt>
                <c:pt idx="6">
                  <c:v>106</c:v>
                </c:pt>
                <c:pt idx="7">
                  <c:v>107</c:v>
                </c:pt>
                <c:pt idx="8">
                  <c:v>108</c:v>
                </c:pt>
                <c:pt idx="9">
                  <c:v>109</c:v>
                </c:pt>
                <c:pt idx="10">
                  <c:v>110</c:v>
                </c:pt>
                <c:pt idx="11">
                  <c:v>114</c:v>
                </c:pt>
                <c:pt idx="12">
                  <c:v>201</c:v>
                </c:pt>
                <c:pt idx="13">
                  <c:v>202</c:v>
                </c:pt>
                <c:pt idx="14">
                  <c:v>203</c:v>
                </c:pt>
                <c:pt idx="15">
                  <c:v>204</c:v>
                </c:pt>
                <c:pt idx="16">
                  <c:v>205</c:v>
                </c:pt>
                <c:pt idx="17">
                  <c:v>206</c:v>
                </c:pt>
                <c:pt idx="18">
                  <c:v>208</c:v>
                </c:pt>
                <c:pt idx="19">
                  <c:v>210</c:v>
                </c:pt>
                <c:pt idx="20">
                  <c:v>211</c:v>
                </c:pt>
                <c:pt idx="21">
                  <c:v>221</c:v>
                </c:pt>
              </c:numCache>
            </c:numRef>
          </c:cat>
          <c:val>
            <c:numRef>
              <c:f>('PPRH Graph'!$B$2:$B$13,'PPRH Graph'!$B$15:$B$24)</c:f>
              <c:numCache>
                <c:formatCode>0.00</c:formatCode>
                <c:ptCount val="22"/>
                <c:pt idx="0">
                  <c:v>25.218722205751558</c:v>
                </c:pt>
                <c:pt idx="1">
                  <c:v>23.79307600477517</c:v>
                </c:pt>
                <c:pt idx="2">
                  <c:v>21.090418353576247</c:v>
                </c:pt>
                <c:pt idx="3">
                  <c:v>26.338471151843365</c:v>
                </c:pt>
                <c:pt idx="4">
                  <c:v>20.072501502102945</c:v>
                </c:pt>
                <c:pt idx="5">
                  <c:v>21.69351578292645</c:v>
                </c:pt>
                <c:pt idx="6">
                  <c:v>15.472118959107807</c:v>
                </c:pt>
                <c:pt idx="7">
                  <c:v>19.721146085552864</c:v>
                </c:pt>
                <c:pt idx="8">
                  <c:v>26.735157894736844</c:v>
                </c:pt>
                <c:pt idx="9">
                  <c:v>18.273177842565598</c:v>
                </c:pt>
                <c:pt idx="10">
                  <c:v>24.779972565157749</c:v>
                </c:pt>
                <c:pt idx="11">
                  <c:v>8.0362139917695465</c:v>
                </c:pt>
                <c:pt idx="12">
                  <c:v>24.789824945295404</c:v>
                </c:pt>
                <c:pt idx="13">
                  <c:v>22.616844093406595</c:v>
                </c:pt>
                <c:pt idx="14">
                  <c:v>13.53566560654248</c:v>
                </c:pt>
                <c:pt idx="15">
                  <c:v>20.605606967882416</c:v>
                </c:pt>
                <c:pt idx="16">
                  <c:v>10.346938775510203</c:v>
                </c:pt>
                <c:pt idx="17">
                  <c:v>12.207600502512562</c:v>
                </c:pt>
                <c:pt idx="18">
                  <c:v>21.750078198310916</c:v>
                </c:pt>
                <c:pt idx="19">
                  <c:v>13.022840827980014</c:v>
                </c:pt>
                <c:pt idx="20">
                  <c:v>13.022400843325867</c:v>
                </c:pt>
                <c:pt idx="21">
                  <c:v>4.4932773109243698</c:v>
                </c:pt>
              </c:numCache>
              <c:extLst/>
            </c:numRef>
          </c:val>
          <c:extLst>
            <c:ext xmlns:c16="http://schemas.microsoft.com/office/drawing/2014/chart" uri="{C3380CC4-5D6E-409C-BE32-E72D297353CC}">
              <c16:uniqueId val="{0000000B-417A-43EE-88EF-D9390B44EE8B}"/>
            </c:ext>
          </c:extLst>
        </c:ser>
        <c:dLbls>
          <c:showLegendKey val="0"/>
          <c:showVal val="0"/>
          <c:showCatName val="0"/>
          <c:showSerName val="0"/>
          <c:showPercent val="0"/>
          <c:showBubbleSize val="0"/>
        </c:dLbls>
        <c:gapWidth val="219"/>
        <c:overlap val="-27"/>
        <c:axId val="879171568"/>
        <c:axId val="879170256"/>
      </c:barChart>
      <c:lineChart>
        <c:grouping val="standard"/>
        <c:varyColors val="0"/>
        <c:ser>
          <c:idx val="2"/>
          <c:order val="1"/>
          <c:tx>
            <c:strRef>
              <c:f>'PPRH Graph'!$C$1</c:f>
              <c:strCache>
                <c:ptCount val="1"/>
                <c:pt idx="0">
                  <c:v>System Average</c:v>
                </c:pt>
              </c:strCache>
            </c:strRef>
          </c:tx>
          <c:spPr>
            <a:ln w="28575" cap="rnd">
              <a:solidFill>
                <a:srgbClr val="6D7C36"/>
              </a:solidFill>
              <a:prstDash val="sysDash"/>
              <a:round/>
            </a:ln>
            <a:effectLst/>
          </c:spPr>
          <c:marker>
            <c:symbol val="none"/>
          </c:marker>
          <c:dLbls>
            <c:dLbl>
              <c:idx val="11"/>
              <c:layout>
                <c:manualLayout>
                  <c:x val="-0.21480180643245156"/>
                  <c:y val="8.3925340253447042E-2"/>
                </c:manualLayout>
              </c:layout>
              <c:tx>
                <c:rich>
                  <a:bodyPr rot="0" spcFirstLastPara="1" vertOverflow="ellipsis" vert="horz" wrap="square" lIns="38100" tIns="19050" rIns="38100" bIns="19050" anchor="ctr" anchorCtr="1">
                    <a:spAutoFit/>
                  </a:bodyPr>
                  <a:lstStyle/>
                  <a:p>
                    <a:pPr>
                      <a:defRPr sz="900" b="1" i="0" u="none" strike="noStrike" kern="1200" baseline="0">
                        <a:solidFill>
                          <a:schemeClr val="tx1">
                            <a:lumMod val="75000"/>
                            <a:lumOff val="25000"/>
                          </a:schemeClr>
                        </a:solidFill>
                        <a:latin typeface="+mn-lt"/>
                        <a:ea typeface="+mn-ea"/>
                        <a:cs typeface="+mn-cs"/>
                      </a:defRPr>
                    </a:pPr>
                    <a:r>
                      <a:rPr lang="en-US" b="1"/>
                      <a:t>System Average = </a:t>
                    </a:r>
                    <a:fld id="{A10C0DE9-5D25-43A3-801F-629930571C32}" type="VALUE">
                      <a:rPr lang="en-US" b="1"/>
                      <a:pPr>
                        <a:defRPr b="1"/>
                      </a:pPr>
                      <a:t>[VALUE]</a:t>
                    </a:fld>
                    <a:endParaRPr lang="en-US" b="1"/>
                  </a:p>
                </c:rich>
              </c:tx>
              <c:spPr>
                <a:solidFill>
                  <a:schemeClr val="accent3">
                    <a:lumMod val="20000"/>
                    <a:lumOff val="80000"/>
                  </a:schemeClr>
                </a:solid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C-417A-43EE-88EF-D9390B44EE8B}"/>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('PPRH Graph'!$A$2:$A$13,'PPRH Graph'!$A$15:$A$24)</c:f>
              <c:numCache>
                <c:formatCode>0</c:formatCode>
                <c:ptCount val="22"/>
                <c:pt idx="0">
                  <c:v>9</c:v>
                </c:pt>
                <c:pt idx="1">
                  <c:v>101</c:v>
                </c:pt>
                <c:pt idx="2">
                  <c:v>102</c:v>
                </c:pt>
                <c:pt idx="3">
                  <c:v>103</c:v>
                </c:pt>
                <c:pt idx="4">
                  <c:v>104</c:v>
                </c:pt>
                <c:pt idx="5">
                  <c:v>105</c:v>
                </c:pt>
                <c:pt idx="6">
                  <c:v>106</c:v>
                </c:pt>
                <c:pt idx="7">
                  <c:v>107</c:v>
                </c:pt>
                <c:pt idx="8">
                  <c:v>108</c:v>
                </c:pt>
                <c:pt idx="9">
                  <c:v>109</c:v>
                </c:pt>
                <c:pt idx="10">
                  <c:v>110</c:v>
                </c:pt>
                <c:pt idx="11">
                  <c:v>114</c:v>
                </c:pt>
                <c:pt idx="12">
                  <c:v>201</c:v>
                </c:pt>
                <c:pt idx="13">
                  <c:v>202</c:v>
                </c:pt>
                <c:pt idx="14">
                  <c:v>203</c:v>
                </c:pt>
                <c:pt idx="15">
                  <c:v>204</c:v>
                </c:pt>
                <c:pt idx="16">
                  <c:v>205</c:v>
                </c:pt>
                <c:pt idx="17">
                  <c:v>206</c:v>
                </c:pt>
                <c:pt idx="18">
                  <c:v>208</c:v>
                </c:pt>
                <c:pt idx="19">
                  <c:v>210</c:v>
                </c:pt>
                <c:pt idx="20">
                  <c:v>211</c:v>
                </c:pt>
                <c:pt idx="21">
                  <c:v>221</c:v>
                </c:pt>
              </c:numCache>
            </c:numRef>
          </c:cat>
          <c:val>
            <c:numRef>
              <c:f>('PPRH Graph'!$C$2:$C$13,'PPRH Graph'!$C$15:$C$24)</c:f>
              <c:numCache>
                <c:formatCode>0.00</c:formatCode>
                <c:ptCount val="22"/>
                <c:pt idx="0">
                  <c:v>20.243755228875344</c:v>
                </c:pt>
                <c:pt idx="1">
                  <c:v>20.243755228875344</c:v>
                </c:pt>
                <c:pt idx="2">
                  <c:v>20.243755228875344</c:v>
                </c:pt>
                <c:pt idx="3">
                  <c:v>20.243755228875344</c:v>
                </c:pt>
                <c:pt idx="4">
                  <c:v>20.243755228875344</c:v>
                </c:pt>
                <c:pt idx="5">
                  <c:v>20.243755228875344</c:v>
                </c:pt>
                <c:pt idx="6">
                  <c:v>20.243755228875344</c:v>
                </c:pt>
                <c:pt idx="7">
                  <c:v>20.243755228875344</c:v>
                </c:pt>
                <c:pt idx="8">
                  <c:v>20.243755228875344</c:v>
                </c:pt>
                <c:pt idx="9">
                  <c:v>20.243755228875344</c:v>
                </c:pt>
                <c:pt idx="10">
                  <c:v>20.243755228875344</c:v>
                </c:pt>
                <c:pt idx="11">
                  <c:v>20.243755228875344</c:v>
                </c:pt>
                <c:pt idx="12">
                  <c:v>20.243755228875344</c:v>
                </c:pt>
                <c:pt idx="13">
                  <c:v>20.243755228875344</c:v>
                </c:pt>
                <c:pt idx="14">
                  <c:v>20.243755228875344</c:v>
                </c:pt>
                <c:pt idx="15">
                  <c:v>20.243755228875344</c:v>
                </c:pt>
                <c:pt idx="16">
                  <c:v>20.243755228875344</c:v>
                </c:pt>
                <c:pt idx="17">
                  <c:v>20.243755228875344</c:v>
                </c:pt>
                <c:pt idx="18">
                  <c:v>20.243755228875344</c:v>
                </c:pt>
                <c:pt idx="19">
                  <c:v>20.243755228875344</c:v>
                </c:pt>
                <c:pt idx="20">
                  <c:v>20.243755228875344</c:v>
                </c:pt>
                <c:pt idx="21">
                  <c:v>20.243755228875344</c:v>
                </c:pt>
              </c:numCache>
              <c:extLst/>
            </c:numRef>
          </c:val>
          <c:smooth val="0"/>
          <c:extLst>
            <c:ext xmlns:c16="http://schemas.microsoft.com/office/drawing/2014/chart" uri="{C3380CC4-5D6E-409C-BE32-E72D297353CC}">
              <c16:uniqueId val="{0000000D-417A-43EE-88EF-D9390B44EE8B}"/>
            </c:ext>
          </c:extLst>
        </c:ser>
        <c:dLbls>
          <c:showLegendKey val="0"/>
          <c:showVal val="0"/>
          <c:showCatName val="0"/>
          <c:showSerName val="0"/>
          <c:showPercent val="0"/>
          <c:showBubbleSize val="0"/>
        </c:dLbls>
        <c:marker val="1"/>
        <c:smooth val="0"/>
        <c:axId val="879171568"/>
        <c:axId val="879170256"/>
        <c:extLst>
          <c:ext xmlns:c15="http://schemas.microsoft.com/office/drawing/2012/chart" uri="{02D57815-91ED-43cb-92C2-25804820EDAC}">
            <c15:filteredLineSeries>
              <c15:ser>
                <c:idx val="4"/>
                <c:order val="2"/>
                <c:tx>
                  <c:strRef>
                    <c:extLst>
                      <c:ext uri="{02D57815-91ED-43cb-92C2-25804820EDAC}">
                        <c15:formulaRef>
                          <c15:sqref>'PPRH Graph'!$E$1</c15:sqref>
                        </c15:formulaRef>
                      </c:ext>
                    </c:extLst>
                    <c:strCache>
                      <c:ptCount val="1"/>
                      <c:pt idx="0">
                        <c:v>Demand Response Target</c:v>
                      </c:pt>
                    </c:strCache>
                  </c:strRef>
                </c:tx>
                <c:spPr>
                  <a:ln w="28575" cap="rnd">
                    <a:solidFill>
                      <a:schemeClr val="accent5"/>
                    </a:solidFill>
                    <a:round/>
                  </a:ln>
                  <a:effectLst/>
                </c:spPr>
                <c:marker>
                  <c:symbol val="none"/>
                </c:marker>
                <c:val>
                  <c:numRef>
                    <c:extLst>
                      <c:ext uri="{02D57815-91ED-43cb-92C2-25804820EDAC}">
                        <c15:formulaRef>
                          <c15:sqref>('PPRH Graph'!$E$2:$E$13,'PPRH Graph'!$E$15:$E$24)</c15:sqref>
                        </c15:formulaRef>
                      </c:ext>
                    </c:extLst>
                    <c:numCache>
                      <c:formatCode>0.00</c:formatCode>
                      <c:ptCount val="22"/>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numCache>
                  </c:numRef>
                </c:val>
                <c:smooth val="0"/>
                <c:extLst>
                  <c:ext xmlns:c16="http://schemas.microsoft.com/office/drawing/2014/chart" uri="{C3380CC4-5D6E-409C-BE32-E72D297353CC}">
                    <c16:uniqueId val="{0000000E-417A-43EE-88EF-D9390B44EE8B}"/>
                  </c:ext>
                </c:extLst>
              </c15:ser>
            </c15:filteredLineSeries>
            <c15:filteredLineSeries>
              <c15:ser>
                <c:idx val="0"/>
                <c:order val="3"/>
                <c:tx>
                  <c:strRef>
                    <c:extLst xmlns:c15="http://schemas.microsoft.com/office/drawing/2012/chart">
                      <c:ext xmlns:c15="http://schemas.microsoft.com/office/drawing/2012/chart" uri="{02D57815-91ED-43cb-92C2-25804820EDAC}">
                        <c15:formulaRef>
                          <c15:sqref>'PPRH Graph'!$D$1</c15:sqref>
                        </c15:formulaRef>
                      </c:ext>
                    </c:extLst>
                    <c:strCache>
                      <c:ptCount val="1"/>
                      <c:pt idx="0">
                        <c:v>Commuter Bus Target</c:v>
                      </c:pt>
                    </c:strCache>
                  </c:strRef>
                </c:tx>
                <c:spPr>
                  <a:ln w="28575" cap="rnd">
                    <a:solidFill>
                      <a:schemeClr val="accent1"/>
                    </a:solidFill>
                    <a:round/>
                  </a:ln>
                  <a:effectLst/>
                </c:spPr>
                <c:marker>
                  <c:symbol val="none"/>
                </c:marker>
                <c:val>
                  <c:numRef>
                    <c:extLst xmlns:c15="http://schemas.microsoft.com/office/drawing/2012/chart">
                      <c:ext xmlns:c15="http://schemas.microsoft.com/office/drawing/2012/chart" uri="{02D57815-91ED-43cb-92C2-25804820EDAC}">
                        <c15:formulaRef>
                          <c15:sqref>'PPRH Graph'!$D$2:$D$3</c15:sqref>
                        </c15:formulaRef>
                      </c:ext>
                    </c:extLst>
                    <c:numCache>
                      <c:formatCode>General</c:formatCode>
                      <c:ptCount val="2"/>
                    </c:numCache>
                  </c:numRef>
                </c:val>
                <c:smooth val="0"/>
                <c:extLst xmlns:c15="http://schemas.microsoft.com/office/drawing/2012/chart">
                  <c:ext xmlns:c16="http://schemas.microsoft.com/office/drawing/2014/chart" uri="{C3380CC4-5D6E-409C-BE32-E72D297353CC}">
                    <c16:uniqueId val="{0000000F-417A-43EE-88EF-D9390B44EE8B}"/>
                  </c:ext>
                </c:extLst>
              </c15:ser>
            </c15:filteredLineSeries>
            <c15:filteredLineSeries>
              <c15:ser>
                <c:idx val="3"/>
                <c:order val="4"/>
                <c:tx>
                  <c:strRef>
                    <c:extLst xmlns:c15="http://schemas.microsoft.com/office/drawing/2012/chart">
                      <c:ext xmlns:c15="http://schemas.microsoft.com/office/drawing/2012/chart" uri="{02D57815-91ED-43cb-92C2-25804820EDAC}">
                        <c15:formulaRef>
                          <c15:sqref>'PPRH Graph'!$F$1</c15:sqref>
                        </c15:formulaRef>
                      </c:ext>
                    </c:extLst>
                    <c:strCache>
                      <c:ptCount val="1"/>
                      <c:pt idx="0">
                        <c:v>Fixed Route Target</c:v>
                      </c:pt>
                    </c:strCache>
                  </c:strRef>
                </c:tx>
                <c:spPr>
                  <a:ln w="28575" cap="rnd">
                    <a:solidFill>
                      <a:schemeClr val="accent4"/>
                    </a:solidFill>
                    <a:round/>
                  </a:ln>
                  <a:effectLst/>
                </c:spPr>
                <c:marker>
                  <c:symbol val="none"/>
                </c:marker>
                <c:val>
                  <c:numRef>
                    <c:extLst xmlns:c15="http://schemas.microsoft.com/office/drawing/2012/chart">
                      <c:ext xmlns:c15="http://schemas.microsoft.com/office/drawing/2012/chart" uri="{02D57815-91ED-43cb-92C2-25804820EDAC}">
                        <c15:formulaRef>
                          <c15:sqref>('PPRH Graph'!$F$2:$F$13,'PPRH Graph'!$F$15:$F$24)</c15:sqref>
                        </c15:formulaRef>
                      </c:ext>
                    </c:extLst>
                    <c:numCache>
                      <c:formatCode>0.00</c:formatCode>
                      <c:ptCount val="22"/>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numCache>
                  </c:numRef>
                </c:val>
                <c:smooth val="0"/>
                <c:extLst xmlns:c15="http://schemas.microsoft.com/office/drawing/2012/chart">
                  <c:ext xmlns:c16="http://schemas.microsoft.com/office/drawing/2014/chart" uri="{C3380CC4-5D6E-409C-BE32-E72D297353CC}">
                    <c16:uniqueId val="{00000010-417A-43EE-88EF-D9390B44EE8B}"/>
                  </c:ext>
                </c:extLst>
              </c15:ser>
            </c15:filteredLineSeries>
            <c15:filteredLineSeries>
              <c15:ser>
                <c:idx val="5"/>
                <c:order val="5"/>
                <c:tx>
                  <c:strRef>
                    <c:extLst xmlns:c15="http://schemas.microsoft.com/office/drawing/2012/chart">
                      <c:ext xmlns:c15="http://schemas.microsoft.com/office/drawing/2012/chart" uri="{02D57815-91ED-43cb-92C2-25804820EDAC}">
                        <c15:formulaRef>
                          <c15:sqref>'PPRH Graph'!$G$1</c15:sqref>
                        </c15:formulaRef>
                      </c:ext>
                    </c:extLst>
                    <c:strCache>
                      <c:ptCount val="1"/>
                      <c:pt idx="0">
                        <c:v>Demand Taxi Target</c:v>
                      </c:pt>
                    </c:strCache>
                  </c:strRef>
                </c:tx>
                <c:spPr>
                  <a:ln w="28575" cap="rnd">
                    <a:solidFill>
                      <a:schemeClr val="accent6"/>
                    </a:solidFill>
                    <a:round/>
                  </a:ln>
                  <a:effectLst/>
                </c:spPr>
                <c:marker>
                  <c:symbol val="none"/>
                </c:marker>
                <c:val>
                  <c:numRef>
                    <c:extLst xmlns:c15="http://schemas.microsoft.com/office/drawing/2012/chart">
                      <c:ext xmlns:c15="http://schemas.microsoft.com/office/drawing/2012/chart" uri="{02D57815-91ED-43cb-92C2-25804820EDAC}">
                        <c15:formulaRef>
                          <c15:sqref>('PPRH Graph'!$G$2:$G$13,'PPRH Graph'!$G$15:$G$24)</c15:sqref>
                        </c15:formulaRef>
                      </c:ext>
                    </c:extLst>
                    <c:numCache>
                      <c:formatCode>General</c:formatCode>
                      <c:ptCount val="22"/>
                    </c:numCache>
                  </c:numRef>
                </c:val>
                <c:smooth val="0"/>
                <c:extLst xmlns:c15="http://schemas.microsoft.com/office/drawing/2012/chart">
                  <c:ext xmlns:c16="http://schemas.microsoft.com/office/drawing/2014/chart" uri="{C3380CC4-5D6E-409C-BE32-E72D297353CC}">
                    <c16:uniqueId val="{00000011-417A-43EE-88EF-D9390B44EE8B}"/>
                  </c:ext>
                </c:extLst>
              </c15:ser>
            </c15:filteredLineSeries>
          </c:ext>
        </c:extLst>
      </c:lineChart>
      <c:catAx>
        <c:axId val="879171568"/>
        <c:scaling>
          <c:orientation val="minMax"/>
        </c:scaling>
        <c:delete val="0"/>
        <c:axPos val="b"/>
        <c:numFmt formatCode="0"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79170256"/>
        <c:crosses val="autoZero"/>
        <c:auto val="1"/>
        <c:lblAlgn val="ctr"/>
        <c:lblOffset val="100"/>
        <c:noMultiLvlLbl val="0"/>
      </c:catAx>
      <c:valAx>
        <c:axId val="879170256"/>
        <c:scaling>
          <c:orientation val="minMax"/>
        </c:scaling>
        <c:delete val="0"/>
        <c:axPos val="l"/>
        <c:majorGridlines>
          <c:spPr>
            <a:ln w="9525" cap="flat" cmpd="sng" algn="ctr">
              <a:solidFill>
                <a:schemeClr val="tx1">
                  <a:lumMod val="15000"/>
                  <a:lumOff val="85000"/>
                </a:schemeClr>
              </a:solidFill>
              <a:round/>
            </a:ln>
            <a:effectLst/>
          </c:spPr>
        </c:majorGridlines>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7917156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ysClr val="windowText" lastClr="000000">
          <a:lumMod val="65000"/>
          <a:lumOff val="35000"/>
        </a:sysClr>
      </a:solidFill>
      <a:round/>
    </a:ln>
    <a:effectLst/>
  </c:spPr>
  <c:txPr>
    <a:bodyPr/>
    <a:lstStyle/>
    <a:p>
      <a:pPr>
        <a:defRPr/>
      </a:pPr>
      <a:endParaRPr lang="en-US"/>
    </a:p>
  </c:txPr>
  <c:externalData r:id="rId4">
    <c:autoUpdate val="0"/>
  </c:externalData>
</c:chartSpace>
</file>

<file path=word/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3"/>
          <c:order val="3"/>
          <c:tx>
            <c:strRef>
              <c:f>'Ridership Trends'!$A$4</c:f>
              <c:strCache>
                <c:ptCount val="1"/>
                <c:pt idx="0">
                  <c:v>Demand Response Ridership</c:v>
                </c:pt>
              </c:strCache>
              <c:extLst xmlns:c15="http://schemas.microsoft.com/office/drawing/2012/chart"/>
            </c:strRef>
          </c:tx>
          <c:spPr>
            <a:solidFill>
              <a:srgbClr val="4577B5"/>
            </a:solidFill>
            <a:ln>
              <a:noFill/>
            </a:ln>
            <a:effectLst/>
          </c:spPr>
          <c:invertIfNegative val="0"/>
          <c:dLbls>
            <c:dLbl>
              <c:idx val="0"/>
              <c:layout>
                <c:manualLayout>
                  <c:x val="-1.5811579088330623E-3"/>
                  <c:y val="-0.13802778339682006"/>
                </c:manualLayout>
              </c:layout>
              <c:spPr>
                <a:noFill/>
                <a:ln>
                  <a:noFill/>
                </a:ln>
                <a:effectLst/>
              </c:spPr>
              <c:txPr>
                <a:bodyPr rot="0" spcFirstLastPara="1" vertOverflow="ellipsis" vert="horz" wrap="square" lIns="38100" tIns="19050" rIns="38100" bIns="19050" anchor="ctr" anchorCtr="1">
                  <a:noAutofit/>
                </a:bodyPr>
                <a:lstStyle/>
                <a:p>
                  <a:pPr>
                    <a:defRPr sz="900" b="1"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extLst xmlns:c15="http://schemas.microsoft.com/office/drawing/2012/chart">
                <c:ext xmlns:c15="http://schemas.microsoft.com/office/drawing/2012/chart" uri="{CE6537A1-D6FC-4f65-9D91-7224C49458BB}">
                  <c15:layout>
                    <c:manualLayout>
                      <c:w val="8.4839567092891602E-2"/>
                      <c:h val="5.8152503726392635E-2"/>
                    </c:manualLayout>
                  </c15:layout>
                </c:ext>
                <c:ext xmlns:c16="http://schemas.microsoft.com/office/drawing/2014/chart" uri="{C3380CC4-5D6E-409C-BE32-E72D297353CC}">
                  <c16:uniqueId val="{00000000-98B5-41CF-ADDD-F45B7F0BB5A3}"/>
                </c:ext>
              </c:extLst>
            </c:dLbl>
            <c:dLbl>
              <c:idx val="1"/>
              <c:layout>
                <c:manualLayout>
                  <c:x val="2.0614624209197101E-3"/>
                  <c:y val="-0.17463168451281277"/>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98B5-41CF-ADDD-F45B7F0BB5A3}"/>
                </c:ext>
              </c:extLst>
            </c:dLbl>
            <c:dLbl>
              <c:idx val="2"/>
              <c:layout>
                <c:manualLayout>
                  <c:x val="-2.136752136752215E-3"/>
                  <c:y val="-4.7619047619047616E-2"/>
                </c:manualLayout>
              </c:layout>
              <c:dLblPos val="outEnd"/>
              <c:showLegendKey val="0"/>
              <c:showVal val="1"/>
              <c:showCatName val="0"/>
              <c:showSerName val="0"/>
              <c:showPercent val="0"/>
              <c:showBubbleSize val="0"/>
              <c:extLst xmlns:c15="http://schemas.microsoft.com/office/drawing/2012/chart">
                <c:ext xmlns:c15="http://schemas.microsoft.com/office/drawing/2012/chart" uri="{CE6537A1-D6FC-4f65-9D91-7224C49458BB}"/>
                <c:ext xmlns:c16="http://schemas.microsoft.com/office/drawing/2014/chart" uri="{C3380CC4-5D6E-409C-BE32-E72D297353CC}">
                  <c16:uniqueId val="{00000002-98B5-41CF-ADDD-F45B7F0BB5A3}"/>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xmlns:c15="http://schemas.microsoft.com/office/drawing/2012/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'Ridership Trends'!$B$2:$F$2</c:f>
              <c:numCache>
                <c:formatCode>General</c:formatCode>
                <c:ptCount val="5"/>
                <c:pt idx="0">
                  <c:v>2020</c:v>
                </c:pt>
                <c:pt idx="1">
                  <c:v>2021</c:v>
                </c:pt>
                <c:pt idx="2">
                  <c:v>2022</c:v>
                </c:pt>
                <c:pt idx="3">
                  <c:v>2023</c:v>
                </c:pt>
                <c:pt idx="4">
                  <c:v>2024</c:v>
                </c:pt>
              </c:numCache>
              <c:extLst xmlns:c15="http://schemas.microsoft.com/office/drawing/2012/chart"/>
            </c:numRef>
          </c:cat>
          <c:val>
            <c:numRef>
              <c:f>'Ridership Trends'!$B$4:$F$4</c:f>
              <c:numCache>
                <c:formatCode>_(* #,##0_);_(* \(#,##0\);_(* "-"??_);_(@_)</c:formatCode>
                <c:ptCount val="5"/>
                <c:pt idx="0">
                  <c:v>79524</c:v>
                </c:pt>
                <c:pt idx="1">
                  <c:v>73408</c:v>
                </c:pt>
                <c:pt idx="2">
                  <c:v>83014</c:v>
                </c:pt>
                <c:pt idx="3">
                  <c:v>89663</c:v>
                </c:pt>
                <c:pt idx="4">
                  <c:v>104788</c:v>
                </c:pt>
              </c:numCache>
              <c:extLst xmlns:c15="http://schemas.microsoft.com/office/drawing/2012/chart"/>
            </c:numRef>
          </c:val>
          <c:extLst xmlns:c15="http://schemas.microsoft.com/office/drawing/2012/chart">
            <c:ext xmlns:c16="http://schemas.microsoft.com/office/drawing/2014/chart" uri="{C3380CC4-5D6E-409C-BE32-E72D297353CC}">
              <c16:uniqueId val="{00000003-98B5-41CF-ADDD-F45B7F0BB5A3}"/>
            </c:ext>
          </c:extLst>
        </c:ser>
        <c:dLbls>
          <c:dLblPos val="outEnd"/>
          <c:showLegendKey val="0"/>
          <c:showVal val="1"/>
          <c:showCatName val="0"/>
          <c:showSerName val="0"/>
          <c:showPercent val="0"/>
          <c:showBubbleSize val="0"/>
        </c:dLbls>
        <c:gapWidth val="150"/>
        <c:axId val="872957944"/>
        <c:axId val="872956304"/>
        <c:extLst>
          <c:ext xmlns:c15="http://schemas.microsoft.com/office/drawing/2012/chart" uri="{02D57815-91ED-43cb-92C2-25804820EDAC}">
            <c15:filteredBarSeries>
              <c15:ser>
                <c:idx val="1"/>
                <c:order val="0"/>
                <c:tx>
                  <c:strRef>
                    <c:extLst>
                      <c:ext uri="{02D57815-91ED-43cb-92C2-25804820EDAC}">
                        <c15:formulaRef>
                          <c15:sqref>'Ridership Trends'!$A$5</c15:sqref>
                        </c15:formulaRef>
                      </c:ext>
                    </c:extLst>
                    <c:strCache>
                      <c:ptCount val="1"/>
                      <c:pt idx="0">
                        <c:v>Total Ridership</c:v>
                      </c:pt>
                    </c:strCache>
                  </c:strRef>
                </c:tx>
                <c:spPr>
                  <a:solidFill>
                    <a:srgbClr val="4577B5"/>
                  </a:solidFill>
                  <a:ln>
                    <a:noFill/>
                  </a:ln>
                  <a:effectLst/>
                </c:spPr>
                <c:invertIfNegative val="0"/>
                <c:dLbls>
                  <c:dLbl>
                    <c:idx val="0"/>
                    <c:layout>
                      <c:manualLayout>
                        <c:x val="0"/>
                        <c:y val="-3.1746031746031744E-2"/>
                      </c:manualLayout>
                    </c:layout>
                    <c:dLblPos val="outEnd"/>
                    <c:showLegendKey val="0"/>
                    <c:showVal val="1"/>
                    <c:showCatName val="0"/>
                    <c:showSerName val="0"/>
                    <c:showPercent val="0"/>
                    <c:showBubbleSize val="0"/>
                    <c:extLst>
                      <c:ext uri="{CE6537A1-D6FC-4f65-9D91-7224C49458BB}"/>
                      <c:ext xmlns:c16="http://schemas.microsoft.com/office/drawing/2014/chart" uri="{C3380CC4-5D6E-409C-BE32-E72D297353CC}">
                        <c16:uniqueId val="{00000005-98B5-41CF-ADDD-F45B7F0BB5A3}"/>
                      </c:ext>
                    </c:extLst>
                  </c:dLbl>
                  <c:dLbl>
                    <c:idx val="1"/>
                    <c:layout>
                      <c:manualLayout>
                        <c:x val="0"/>
                        <c:y val="-4.3650793650793725E-2"/>
                      </c:manualLayout>
                    </c:layout>
                    <c:dLblPos val="outEnd"/>
                    <c:showLegendKey val="0"/>
                    <c:showVal val="1"/>
                    <c:showCatName val="0"/>
                    <c:showSerName val="0"/>
                    <c:showPercent val="0"/>
                    <c:showBubbleSize val="0"/>
                    <c:extLst>
                      <c:ext uri="{CE6537A1-D6FC-4f65-9D91-7224C49458BB}"/>
                      <c:ext xmlns:c16="http://schemas.microsoft.com/office/drawing/2014/chart" uri="{C3380CC4-5D6E-409C-BE32-E72D297353CC}">
                        <c16:uniqueId val="{00000006-98B5-41CF-ADDD-F45B7F0BB5A3}"/>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uri="{CE6537A1-D6FC-4f65-9D91-7224C49458BB}">
                      <c15:showLeaderLines val="1"/>
                      <c15:leaderLines>
                        <c:spPr>
                          <a:ln w="9525" cap="flat" cmpd="sng" algn="ctr">
                            <a:solidFill>
                              <a:schemeClr val="tx1">
                                <a:lumMod val="35000"/>
                                <a:lumOff val="65000"/>
                              </a:schemeClr>
                            </a:solidFill>
                            <a:round/>
                          </a:ln>
                          <a:effectLst/>
                        </c:spPr>
                      </c15:leaderLines>
                    </c:ext>
                  </c:extLst>
                </c:dLbls>
                <c:cat>
                  <c:numRef>
                    <c:extLst>
                      <c:ext uri="{02D57815-91ED-43cb-92C2-25804820EDAC}">
                        <c15:formulaRef>
                          <c15:sqref>'Ridership Trends'!$B$2:$F$2</c15:sqref>
                        </c15:formulaRef>
                      </c:ext>
                    </c:extLst>
                    <c:numCache>
                      <c:formatCode>General</c:formatCode>
                      <c:ptCount val="5"/>
                      <c:pt idx="0">
                        <c:v>2020</c:v>
                      </c:pt>
                      <c:pt idx="1">
                        <c:v>2021</c:v>
                      </c:pt>
                      <c:pt idx="2">
                        <c:v>2022</c:v>
                      </c:pt>
                      <c:pt idx="3">
                        <c:v>2023</c:v>
                      </c:pt>
                      <c:pt idx="4">
                        <c:v>2024</c:v>
                      </c:pt>
                    </c:numCache>
                  </c:numRef>
                </c:cat>
                <c:val>
                  <c:numRef>
                    <c:extLst>
                      <c:ext uri="{02D57815-91ED-43cb-92C2-25804820EDAC}">
                        <c15:formulaRef>
                          <c15:sqref>'Ridership Trends'!$B$5:$F$5</c15:sqref>
                        </c15:formulaRef>
                      </c:ext>
                    </c:extLst>
                    <c:numCache>
                      <c:formatCode>_(* #,##0_);_(* \(#,##0\);_(* "-"??_);_(@_)</c:formatCode>
                      <c:ptCount val="5"/>
                      <c:pt idx="0">
                        <c:v>2304783</c:v>
                      </c:pt>
                      <c:pt idx="1">
                        <c:v>1739276</c:v>
                      </c:pt>
                      <c:pt idx="2">
                        <c:v>2099142</c:v>
                      </c:pt>
                      <c:pt idx="3">
                        <c:v>2368549</c:v>
                      </c:pt>
                      <c:pt idx="4">
                        <c:v>2888759</c:v>
                      </c:pt>
                    </c:numCache>
                  </c:numRef>
                </c:val>
                <c:extLst>
                  <c:ext xmlns:c16="http://schemas.microsoft.com/office/drawing/2014/chart" uri="{C3380CC4-5D6E-409C-BE32-E72D297353CC}">
                    <c16:uniqueId val="{00000007-98B5-41CF-ADDD-F45B7F0BB5A3}"/>
                  </c:ext>
                </c:extLst>
              </c15:ser>
            </c15:filteredBarSeries>
            <c15:filteredBarSeries>
              <c15:ser>
                <c:idx val="2"/>
                <c:order val="2"/>
                <c:tx>
                  <c:strRef>
                    <c:extLst xmlns:c15="http://schemas.microsoft.com/office/drawing/2012/chart">
                      <c:ext xmlns:c15="http://schemas.microsoft.com/office/drawing/2012/chart" uri="{02D57815-91ED-43cb-92C2-25804820EDAC}">
                        <c15:formulaRef>
                          <c15:sqref>'Ridership Trends'!$A$3</c15:sqref>
                        </c15:formulaRef>
                      </c:ext>
                    </c:extLst>
                    <c:strCache>
                      <c:ptCount val="1"/>
                      <c:pt idx="0">
                        <c:v>Fixed Route Ridership</c:v>
                      </c:pt>
                    </c:strCache>
                  </c:strRef>
                </c:tx>
                <c:spPr>
                  <a:solidFill>
                    <a:srgbClr val="4577B5"/>
                  </a:solidFill>
                  <a:ln>
                    <a:noFill/>
                  </a:ln>
                  <a:effectLst/>
                </c:spPr>
                <c:invertIfNegative val="0"/>
                <c:dLbls>
                  <c:dLbl>
                    <c:idx val="0"/>
                    <c:layout>
                      <c:manualLayout>
                        <c:x val="-1.3347563375766454E-2"/>
                        <c:y val="-9.4249163204080423E-3"/>
                      </c:manualLayout>
                    </c:layout>
                    <c:dLblPos val="outEnd"/>
                    <c:showLegendKey val="0"/>
                    <c:showVal val="1"/>
                    <c:showCatName val="0"/>
                    <c:showSerName val="0"/>
                    <c:showPercent val="0"/>
                    <c:showBubbleSize val="0"/>
                    <c:extLst xmlns:c15="http://schemas.microsoft.com/office/drawing/2012/chart">
                      <c:ext xmlns:c15="http://schemas.microsoft.com/office/drawing/2012/chart" uri="{CE6537A1-D6FC-4f65-9D91-7224C49458BB}"/>
                      <c:ext xmlns:c16="http://schemas.microsoft.com/office/drawing/2014/chart" uri="{C3380CC4-5D6E-409C-BE32-E72D297353CC}">
                        <c16:uniqueId val="{00000008-98B5-41CF-ADDD-F45B7F0BB5A3}"/>
                      </c:ext>
                    </c:extLst>
                  </c:dLbl>
                  <c:dLbl>
                    <c:idx val="2"/>
                    <c:layout>
                      <c:manualLayout>
                        <c:x val="-2.061462420919861E-3"/>
                        <c:y val="8.9518982143260928E-2"/>
                      </c:manualLayout>
                    </c:layout>
                    <c:dLblPos val="outEnd"/>
                    <c:showLegendKey val="0"/>
                    <c:showVal val="1"/>
                    <c:showCatName val="0"/>
                    <c:showSerName val="0"/>
                    <c:showPercent val="0"/>
                    <c:showBubbleSize val="0"/>
                    <c:extLst xmlns:c15="http://schemas.microsoft.com/office/drawing/2012/chart">
                      <c:ext xmlns:c15="http://schemas.microsoft.com/office/drawing/2012/chart" uri="{CE6537A1-D6FC-4f65-9D91-7224C49458BB}"/>
                      <c:ext xmlns:c16="http://schemas.microsoft.com/office/drawing/2014/chart" uri="{C3380CC4-5D6E-409C-BE32-E72D297353CC}">
                        <c16:uniqueId val="{00000009-98B5-41CF-ADDD-F45B7F0BB5A3}"/>
                      </c:ext>
                    </c:extLst>
                  </c:dLbl>
                  <c:dLbl>
                    <c:idx val="3"/>
                    <c:layout>
                      <c:manualLayout>
                        <c:x val="-6.1843872627593563E-3"/>
                        <c:y val="-8.5375490206264004E-2"/>
                      </c:manualLayout>
                    </c:layout>
                    <c:dLblPos val="outEnd"/>
                    <c:showLegendKey val="0"/>
                    <c:showVal val="1"/>
                    <c:showCatName val="0"/>
                    <c:showSerName val="0"/>
                    <c:showPercent val="0"/>
                    <c:showBubbleSize val="0"/>
                    <c:extLst xmlns:c15="http://schemas.microsoft.com/office/drawing/2012/chart">
                      <c:ext xmlns:c15="http://schemas.microsoft.com/office/drawing/2012/chart" uri="{CE6537A1-D6FC-4f65-9D91-7224C49458BB}"/>
                      <c:ext xmlns:c16="http://schemas.microsoft.com/office/drawing/2014/chart" uri="{C3380CC4-5D6E-409C-BE32-E72D297353CC}">
                        <c16:uniqueId val="{0000000A-98B5-41CF-ADDD-F45B7F0BB5A3}"/>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xmlns:c15="http://schemas.microsoft.com/office/drawing/2012/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extLst xmlns:c15="http://schemas.microsoft.com/office/drawing/2012/chart">
                      <c:ext xmlns:c15="http://schemas.microsoft.com/office/drawing/2012/chart" uri="{02D57815-91ED-43cb-92C2-25804820EDAC}">
                        <c15:formulaRef>
                          <c15:sqref>'Ridership Trends'!$B$2:$F$2</c15:sqref>
                        </c15:formulaRef>
                      </c:ext>
                    </c:extLst>
                    <c:numCache>
                      <c:formatCode>General</c:formatCode>
                      <c:ptCount val="5"/>
                      <c:pt idx="0">
                        <c:v>2020</c:v>
                      </c:pt>
                      <c:pt idx="1">
                        <c:v>2021</c:v>
                      </c:pt>
                      <c:pt idx="2">
                        <c:v>2022</c:v>
                      </c:pt>
                      <c:pt idx="3">
                        <c:v>2023</c:v>
                      </c:pt>
                      <c:pt idx="4">
                        <c:v>2024</c:v>
                      </c:pt>
                    </c:numCache>
                  </c:numRef>
                </c:cat>
                <c:val>
                  <c:numRef>
                    <c:extLst xmlns:c15="http://schemas.microsoft.com/office/drawing/2012/chart">
                      <c:ext xmlns:c15="http://schemas.microsoft.com/office/drawing/2012/chart" uri="{02D57815-91ED-43cb-92C2-25804820EDAC}">
                        <c15:formulaRef>
                          <c15:sqref>'Ridership Trends'!$B$3:$F$3</c15:sqref>
                        </c15:formulaRef>
                      </c:ext>
                    </c:extLst>
                    <c:numCache>
                      <c:formatCode>_(* #,##0_);_(* \(#,##0\);_(* "-"??_);_(@_)</c:formatCode>
                      <c:ptCount val="5"/>
                      <c:pt idx="0">
                        <c:v>2225259</c:v>
                      </c:pt>
                      <c:pt idx="1">
                        <c:v>1665868</c:v>
                      </c:pt>
                      <c:pt idx="2">
                        <c:v>2016128</c:v>
                      </c:pt>
                      <c:pt idx="3">
                        <c:v>2278886</c:v>
                      </c:pt>
                      <c:pt idx="4">
                        <c:v>2783971</c:v>
                      </c:pt>
                    </c:numCache>
                  </c:numRef>
                </c:val>
                <c:extLst xmlns:c15="http://schemas.microsoft.com/office/drawing/2012/chart">
                  <c:ext xmlns:c16="http://schemas.microsoft.com/office/drawing/2014/chart" uri="{C3380CC4-5D6E-409C-BE32-E72D297353CC}">
                    <c16:uniqueId val="{0000000B-98B5-41CF-ADDD-F45B7F0BB5A3}"/>
                  </c:ext>
                </c:extLst>
              </c15:ser>
            </c15:filteredBarSeries>
          </c:ext>
        </c:extLst>
      </c:barChart>
      <c:lineChart>
        <c:grouping val="standard"/>
        <c:varyColors val="0"/>
        <c:ser>
          <c:idx val="0"/>
          <c:order val="1"/>
          <c:tx>
            <c:strRef>
              <c:f>'Ridership Trends'!$A$7</c:f>
              <c:strCache>
                <c:ptCount val="1"/>
                <c:pt idx="0">
                  <c:v>Demand Response Target</c:v>
                </c:pt>
              </c:strCache>
              <c:extLst xmlns:c15="http://schemas.microsoft.com/office/drawing/2012/chart"/>
            </c:strRef>
          </c:tx>
          <c:spPr>
            <a:ln w="28575" cap="rnd">
              <a:solidFill>
                <a:srgbClr val="E97132"/>
              </a:solidFill>
              <a:prstDash val="dash"/>
              <a:round/>
            </a:ln>
            <a:effectLst/>
          </c:spPr>
          <c:marker>
            <c:symbol val="square"/>
            <c:size val="5"/>
            <c:spPr>
              <a:solidFill>
                <a:schemeClr val="accent3"/>
              </a:solidFill>
              <a:ln w="9525">
                <a:solidFill>
                  <a:schemeClr val="accent3"/>
                </a:solidFill>
              </a:ln>
              <a:effectLst/>
            </c:spPr>
          </c:marker>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rgbClr val="E97132"/>
                    </a:solidFill>
                    <a:latin typeface="+mn-lt"/>
                    <a:ea typeface="+mn-ea"/>
                    <a:cs typeface="+mn-cs"/>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'Ridership Trends'!$B$2:$F$2</c:f>
              <c:numCache>
                <c:formatCode>General</c:formatCode>
                <c:ptCount val="5"/>
                <c:pt idx="0">
                  <c:v>2020</c:v>
                </c:pt>
                <c:pt idx="1">
                  <c:v>2021</c:v>
                </c:pt>
                <c:pt idx="2">
                  <c:v>2022</c:v>
                </c:pt>
                <c:pt idx="3">
                  <c:v>2023</c:v>
                </c:pt>
                <c:pt idx="4">
                  <c:v>2024</c:v>
                </c:pt>
              </c:numCache>
              <c:extLst xmlns:c15="http://schemas.microsoft.com/office/drawing/2012/chart"/>
            </c:numRef>
          </c:cat>
          <c:val>
            <c:numRef>
              <c:f>'Ridership Trends'!$B$7:$F$7</c:f>
              <c:numCache>
                <c:formatCode>_(* #,##0_);_(* \(#,##0\);_(* "-"??_);_(@_)</c:formatCode>
                <c:ptCount val="5"/>
                <c:pt idx="0">
                  <c:v>79381</c:v>
                </c:pt>
                <c:pt idx="1">
                  <c:v>83350</c:v>
                </c:pt>
                <c:pt idx="2">
                  <c:v>66711</c:v>
                </c:pt>
                <c:pt idx="3">
                  <c:v>74036</c:v>
                </c:pt>
                <c:pt idx="4">
                  <c:v>89450</c:v>
                </c:pt>
              </c:numCache>
              <c:extLst xmlns:c15="http://schemas.microsoft.com/office/drawing/2012/chart"/>
            </c:numRef>
          </c:val>
          <c:smooth val="0"/>
          <c:extLst xmlns:c15="http://schemas.microsoft.com/office/drawing/2012/chart">
            <c:ext xmlns:c16="http://schemas.microsoft.com/office/drawing/2014/chart" uri="{C3380CC4-5D6E-409C-BE32-E72D297353CC}">
              <c16:uniqueId val="{00000004-98B5-41CF-ADDD-F45B7F0BB5A3}"/>
            </c:ext>
          </c:extLst>
        </c:ser>
        <c:dLbls>
          <c:showLegendKey val="0"/>
          <c:showVal val="1"/>
          <c:showCatName val="0"/>
          <c:showSerName val="0"/>
          <c:showPercent val="0"/>
          <c:showBubbleSize val="0"/>
        </c:dLbls>
        <c:marker val="1"/>
        <c:smooth val="0"/>
        <c:axId val="872957944"/>
        <c:axId val="872956304"/>
        <c:extLst>
          <c:ext xmlns:c15="http://schemas.microsoft.com/office/drawing/2012/chart" uri="{02D57815-91ED-43cb-92C2-25804820EDAC}">
            <c15:filteredLineSeries>
              <c15:ser>
                <c:idx val="4"/>
                <c:order val="4"/>
                <c:tx>
                  <c:strRef>
                    <c:extLst>
                      <c:ext uri="{02D57815-91ED-43cb-92C2-25804820EDAC}">
                        <c15:formulaRef>
                          <c15:sqref>'Ridership Trends'!$A$6</c15:sqref>
                        </c15:formulaRef>
                      </c:ext>
                    </c:extLst>
                    <c:strCache>
                      <c:ptCount val="1"/>
                      <c:pt idx="0">
                        <c:v>Fixed Route Target</c:v>
                      </c:pt>
                    </c:strCache>
                  </c:strRef>
                </c:tx>
                <c:spPr>
                  <a:ln w="28575" cap="rnd">
                    <a:solidFill>
                      <a:srgbClr val="E97132"/>
                    </a:solidFill>
                    <a:prstDash val="dash"/>
                    <a:round/>
                  </a:ln>
                  <a:effectLst/>
                </c:spPr>
                <c:marker>
                  <c:symbol val="none"/>
                </c:marker>
                <c:dLbls>
                  <c:dLbl>
                    <c:idx val="2"/>
                    <c:layout>
                      <c:manualLayout>
                        <c:x val="-5.9328888474071431E-2"/>
                        <c:y val="-0.1493780789720229"/>
                      </c:manualLayout>
                    </c:layout>
                    <c:dLblPos val="r"/>
                    <c:showLegendKey val="0"/>
                    <c:showVal val="1"/>
                    <c:showCatName val="0"/>
                    <c:showSerName val="0"/>
                    <c:showPercent val="0"/>
                    <c:showBubbleSize val="0"/>
                    <c:extLst>
                      <c:ext uri="{CE6537A1-D6FC-4f65-9D91-7224C49458BB}"/>
                      <c:ext xmlns:c16="http://schemas.microsoft.com/office/drawing/2014/chart" uri="{C3380CC4-5D6E-409C-BE32-E72D297353CC}">
                        <c16:uniqueId val="{0000000C-98B5-41CF-ADDD-F45B7F0BB5A3}"/>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rgbClr val="E97132"/>
                          </a:solidFill>
                          <a:latin typeface="+mn-lt"/>
                          <a:ea typeface="+mn-ea"/>
                          <a:cs typeface="+mn-cs"/>
                        </a:defRPr>
                      </a:pPr>
                      <a:endParaRPr lang="en-US"/>
                    </a:p>
                  </c:txPr>
                  <c:dLblPos val="t"/>
                  <c:showLegendKey val="0"/>
                  <c:showVal val="1"/>
                  <c:showCatName val="0"/>
                  <c:showSerName val="0"/>
                  <c:showPercent val="0"/>
                  <c:showBubbleSize val="0"/>
                  <c:showLeaderLines val="0"/>
                  <c:extLst>
                    <c:ext uri="{CE6537A1-D6FC-4f65-9D91-7224C49458BB}">
                      <c15:showLeaderLines val="1"/>
                      <c15:leaderLines>
                        <c:spPr>
                          <a:ln w="9525" cap="flat" cmpd="sng" algn="ctr">
                            <a:solidFill>
                              <a:schemeClr val="tx1">
                                <a:lumMod val="35000"/>
                                <a:lumOff val="65000"/>
                              </a:schemeClr>
                            </a:solidFill>
                            <a:round/>
                          </a:ln>
                          <a:effectLst/>
                        </c:spPr>
                      </c15:leaderLines>
                    </c:ext>
                  </c:extLst>
                </c:dLbls>
                <c:val>
                  <c:numRef>
                    <c:extLst>
                      <c:ext uri="{02D57815-91ED-43cb-92C2-25804820EDAC}">
                        <c15:formulaRef>
                          <c15:sqref>'Ridership Trends'!$B$6:$F$6</c15:sqref>
                        </c15:formulaRef>
                      </c:ext>
                    </c:extLst>
                    <c:numCache>
                      <c:formatCode>#,##0</c:formatCode>
                      <c:ptCount val="5"/>
                      <c:pt idx="0">
                        <c:v>2687760</c:v>
                      </c:pt>
                      <c:pt idx="1">
                        <c:v>2714638</c:v>
                      </c:pt>
                      <c:pt idx="2">
                        <c:v>1999927</c:v>
                      </c:pt>
                      <c:pt idx="3">
                        <c:v>2203516</c:v>
                      </c:pt>
                      <c:pt idx="4" formatCode="_(* #,##0_);_(* \(#,##0\);_(* &quot;-&quot;??_);_(@_)">
                        <c:v>2291623</c:v>
                      </c:pt>
                    </c:numCache>
                  </c:numRef>
                </c:val>
                <c:smooth val="0"/>
                <c:extLst>
                  <c:ext xmlns:c16="http://schemas.microsoft.com/office/drawing/2014/chart" uri="{C3380CC4-5D6E-409C-BE32-E72D297353CC}">
                    <c16:uniqueId val="{0000000D-98B5-41CF-ADDD-F45B7F0BB5A3}"/>
                  </c:ext>
                </c:extLst>
              </c15:ser>
            </c15:filteredLineSeries>
          </c:ext>
        </c:extLst>
      </c:lineChart>
      <c:catAx>
        <c:axId val="87295794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72956304"/>
        <c:crosses val="autoZero"/>
        <c:auto val="1"/>
        <c:lblAlgn val="ctr"/>
        <c:lblOffset val="100"/>
        <c:noMultiLvlLbl val="0"/>
      </c:catAx>
      <c:valAx>
        <c:axId val="872956304"/>
        <c:scaling>
          <c:orientation val="minMax"/>
        </c:scaling>
        <c:delete val="0"/>
        <c:axPos val="l"/>
        <c:majorGridlines>
          <c:spPr>
            <a:ln w="9525" cap="flat" cmpd="sng" algn="ctr">
              <a:solidFill>
                <a:schemeClr val="tx1">
                  <a:lumMod val="15000"/>
                  <a:lumOff val="85000"/>
                </a:schemeClr>
              </a:solidFill>
              <a:round/>
            </a:ln>
            <a:effectLst/>
          </c:spPr>
        </c:majorGridlines>
        <c:numFmt formatCode="_(* #,##0_);_(* \(#,##0\);_(* &quot;-&quot;??_);_(@_)"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7295794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65000"/>
          <a:lumOff val="35000"/>
        </a:schemeClr>
      </a:solidFill>
      <a:round/>
    </a:ln>
    <a:effectLst/>
  </c:spPr>
  <c:txPr>
    <a:bodyPr/>
    <a:lstStyle/>
    <a:p>
      <a:pPr>
        <a:defRPr/>
      </a:pPr>
      <a:endParaRPr lang="en-US"/>
    </a:p>
  </c:txPr>
  <c:externalData r:id="rId3">
    <c:autoUpdate val="0"/>
  </c:externalData>
</c:chartSpace>
</file>

<file path=word/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barChart>
        <c:barDir val="col"/>
        <c:grouping val="clustered"/>
        <c:varyColors val="0"/>
        <c:ser>
          <c:idx val="0"/>
          <c:order val="0"/>
          <c:tx>
            <c:strRef>
              <c:f>'Performance Calcs - system_v2'!$B$17:$F$17</c:f>
              <c:strCache>
                <c:ptCount val="5"/>
                <c:pt idx="0">
                  <c:v>Average % of Fixed Route Trips On-time</c:v>
                </c:pt>
              </c:strCache>
            </c:strRef>
          </c:tx>
          <c:spPr>
            <a:solidFill>
              <a:srgbClr val="4577B5"/>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bg1"/>
                    </a:solidFill>
                    <a:latin typeface="+mn-lt"/>
                    <a:ea typeface="+mn-ea"/>
                    <a:cs typeface="+mn-cs"/>
                  </a:defRPr>
                </a:pPr>
                <a:endParaRPr lang="en-US"/>
              </a:p>
            </c:txPr>
            <c:dLblPos val="inBase"/>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'Performance Calcs - system_v2'!$B$18:$D$18</c:f>
              <c:strCache>
                <c:ptCount val="3"/>
                <c:pt idx="0">
                  <c:v>Weekday</c:v>
                </c:pt>
                <c:pt idx="1">
                  <c:v>Saturday</c:v>
                </c:pt>
                <c:pt idx="2">
                  <c:v>Sunday</c:v>
                </c:pt>
              </c:strCache>
              <c:extLst/>
            </c:strRef>
          </c:cat>
          <c:val>
            <c:numRef>
              <c:f>'Performance Calcs - system_v2'!$B$19:$D$19</c:f>
              <c:numCache>
                <c:formatCode>0%</c:formatCode>
                <c:ptCount val="3"/>
                <c:pt idx="0">
                  <c:v>0.89238095238095227</c:v>
                </c:pt>
                <c:pt idx="1">
                  <c:v>0.90047619047619043</c:v>
                </c:pt>
                <c:pt idx="2">
                  <c:v>0.94523809523809532</c:v>
                </c:pt>
              </c:numCache>
              <c:extLst/>
            </c:numRef>
          </c:val>
          <c:extLst>
            <c:ext xmlns:c16="http://schemas.microsoft.com/office/drawing/2014/chart" uri="{C3380CC4-5D6E-409C-BE32-E72D297353CC}">
              <c16:uniqueId val="{00000000-96DA-4BB5-9174-E49735812933}"/>
            </c:ext>
          </c:extLst>
        </c:ser>
        <c:dLbls>
          <c:dLblPos val="ctr"/>
          <c:showLegendKey val="0"/>
          <c:showVal val="1"/>
          <c:showCatName val="0"/>
          <c:showSerName val="0"/>
          <c:showPercent val="0"/>
          <c:showBubbleSize val="0"/>
        </c:dLbls>
        <c:gapWidth val="150"/>
        <c:axId val="1019078528"/>
        <c:axId val="1019078856"/>
      </c:barChart>
      <c:lineChart>
        <c:grouping val="standard"/>
        <c:varyColors val="0"/>
        <c:ser>
          <c:idx val="3"/>
          <c:order val="1"/>
          <c:tx>
            <c:strRef>
              <c:f>'Performance Calcs - system_v2'!$A$20</c:f>
              <c:strCache>
                <c:ptCount val="1"/>
                <c:pt idx="0">
                  <c:v>Target</c:v>
                </c:pt>
              </c:strCache>
            </c:strRef>
          </c:tx>
          <c:spPr>
            <a:ln w="28575" cap="rnd">
              <a:solidFill>
                <a:srgbClr val="E97132"/>
              </a:solidFill>
              <a:prstDash val="dash"/>
              <a:round/>
            </a:ln>
            <a:effectLst/>
          </c:spPr>
          <c:marker>
            <c:symbol val="none"/>
          </c:marker>
          <c:dLbls>
            <c:dLbl>
              <c:idx val="0"/>
              <c:layout>
                <c:manualLayout>
                  <c:x val="-7.9786324786324803E-2"/>
                  <c:y val="-8.3333333333333329E-2"/>
                </c:manualLayout>
              </c:layout>
              <c:tx>
                <c:rich>
                  <a:bodyPr/>
                  <a:lstStyle/>
                  <a:p>
                    <a:r>
                      <a:rPr lang="en-US"/>
                      <a:t>FY 2024 Target = </a:t>
                    </a:r>
                    <a:fld id="{50E4264B-E3AC-4A98-92B6-5D5691A4A648}" type="VALUE">
                      <a:rPr lang="en-US"/>
                      <a:pPr/>
                      <a:t>[VALUE]</a:t>
                    </a:fld>
                    <a:endParaRPr lang="en-US"/>
                  </a:p>
                </c:rich>
              </c:tx>
              <c:dLblPos val="r"/>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1-96DA-4BB5-9174-E49735812933}"/>
                </c:ext>
              </c:extLst>
            </c:dLbl>
            <c:dLbl>
              <c:idx val="1"/>
              <c:delete val="1"/>
              <c:extLst>
                <c:ext xmlns:c15="http://schemas.microsoft.com/office/drawing/2012/chart" uri="{CE6537A1-D6FC-4f65-9D91-7224C49458BB}"/>
                <c:ext xmlns:c16="http://schemas.microsoft.com/office/drawing/2014/chart" uri="{C3380CC4-5D6E-409C-BE32-E72D297353CC}">
                  <c16:uniqueId val="{00000002-96DA-4BB5-9174-E49735812933}"/>
                </c:ext>
              </c:extLst>
            </c:dLbl>
            <c:dLbl>
              <c:idx val="2"/>
              <c:delete val="1"/>
              <c:extLst>
                <c:ext xmlns:c15="http://schemas.microsoft.com/office/drawing/2012/chart" uri="{CE6537A1-D6FC-4f65-9D91-7224C49458BB}"/>
                <c:ext xmlns:c16="http://schemas.microsoft.com/office/drawing/2014/chart" uri="{C3380CC4-5D6E-409C-BE32-E72D297353CC}">
                  <c16:uniqueId val="{00000003-96DA-4BB5-9174-E49735812933}"/>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ysClr val="windowText" lastClr="000000"/>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ysClr val="windowText" lastClr="000000"/>
                      </a:solidFill>
                      <a:round/>
                    </a:ln>
                    <a:effectLst/>
                  </c:spPr>
                </c15:leaderLines>
              </c:ext>
            </c:extLst>
          </c:dLbls>
          <c:cat>
            <c:strRef>
              <c:f>'Performance Calcs - system_v2'!$B$18:$D$18</c:f>
              <c:strCache>
                <c:ptCount val="3"/>
                <c:pt idx="0">
                  <c:v>Weekday</c:v>
                </c:pt>
                <c:pt idx="1">
                  <c:v>Saturday</c:v>
                </c:pt>
                <c:pt idx="2">
                  <c:v>Sunday</c:v>
                </c:pt>
              </c:strCache>
              <c:extLst/>
            </c:strRef>
          </c:cat>
          <c:val>
            <c:numRef>
              <c:f>'Performance Calcs - system_v2'!$B$20:$D$20</c:f>
              <c:numCache>
                <c:formatCode>0%</c:formatCode>
                <c:ptCount val="3"/>
                <c:pt idx="0">
                  <c:v>0.85</c:v>
                </c:pt>
                <c:pt idx="1">
                  <c:v>0.85</c:v>
                </c:pt>
                <c:pt idx="2">
                  <c:v>0.85</c:v>
                </c:pt>
              </c:numCache>
              <c:extLst/>
            </c:numRef>
          </c:val>
          <c:smooth val="0"/>
          <c:extLst>
            <c:ext xmlns:c16="http://schemas.microsoft.com/office/drawing/2014/chart" uri="{C3380CC4-5D6E-409C-BE32-E72D297353CC}">
              <c16:uniqueId val="{00000004-96DA-4BB5-9174-E49735812933}"/>
            </c:ext>
          </c:extLst>
        </c:ser>
        <c:dLbls>
          <c:dLblPos val="ctr"/>
          <c:showLegendKey val="0"/>
          <c:showVal val="1"/>
          <c:showCatName val="0"/>
          <c:showSerName val="0"/>
          <c:showPercent val="0"/>
          <c:showBubbleSize val="0"/>
        </c:dLbls>
        <c:marker val="1"/>
        <c:smooth val="0"/>
        <c:axId val="1019078528"/>
        <c:axId val="1019078856"/>
      </c:lineChart>
      <c:catAx>
        <c:axId val="101907852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19078856"/>
        <c:crosses val="autoZero"/>
        <c:auto val="1"/>
        <c:lblAlgn val="ctr"/>
        <c:lblOffset val="100"/>
        <c:noMultiLvlLbl val="0"/>
      </c:catAx>
      <c:valAx>
        <c:axId val="1019078856"/>
        <c:scaling>
          <c:orientation val="minMax"/>
          <c:max val="1"/>
          <c:min val="0"/>
        </c:scaling>
        <c:delete val="0"/>
        <c:axPos val="l"/>
        <c:majorGridlines>
          <c:spPr>
            <a:ln w="9525" cap="flat" cmpd="sng" algn="ctr">
              <a:solidFill>
                <a:schemeClr val="tx1">
                  <a:lumMod val="15000"/>
                  <a:lumOff val="85000"/>
                </a:schemeClr>
              </a:solidFill>
              <a:round/>
            </a:ln>
            <a:effectLst/>
          </c:spPr>
        </c:majorGridlines>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1907852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ysClr val="windowText" lastClr="000000">
          <a:lumMod val="65000"/>
          <a:lumOff val="35000"/>
        </a:sysClr>
      </a:solidFill>
      <a:round/>
    </a:ln>
    <a:effectLst/>
  </c:spPr>
  <c:txPr>
    <a:bodyPr/>
    <a:lstStyle/>
    <a:p>
      <a:pPr>
        <a:defRPr/>
      </a:pPr>
      <a:endParaRPr lang="en-US"/>
    </a:p>
  </c:txPr>
  <c:externalData r:id="rId4">
    <c:autoUpdate val="0"/>
  </c:externalData>
</c:chartSpace>
</file>

<file path=word/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barChart>
        <c:barDir val="col"/>
        <c:grouping val="clustered"/>
        <c:varyColors val="0"/>
        <c:ser>
          <c:idx val="0"/>
          <c:order val="0"/>
          <c:tx>
            <c:strRef>
              <c:f>'Performance Calcs - Route'!$B$1</c:f>
              <c:strCache>
                <c:ptCount val="1"/>
                <c:pt idx="0">
                  <c:v>2024</c:v>
                </c:pt>
              </c:strCache>
            </c:strRef>
          </c:tx>
          <c:spPr>
            <a:solidFill>
              <a:srgbClr val="4577B5"/>
            </a:solidFill>
            <a:ln>
              <a:noFill/>
            </a:ln>
            <a:effectLst/>
          </c:spPr>
          <c:invertIfNegative val="0"/>
          <c:dLbls>
            <c:dLbl>
              <c:idx val="0"/>
              <c:layout>
                <c:manualLayout>
                  <c:x val="-6.4102564102564204E-3"/>
                  <c:y val="-2.0833333333333332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840B-4B21-914F-5F7C822C7C07}"/>
                </c:ext>
              </c:extLst>
            </c:dLbl>
            <c:dLbl>
              <c:idx val="9"/>
              <c:layout>
                <c:manualLayout>
                  <c:x val="0"/>
                  <c:y val="-2.4305555555555556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840B-4B21-914F-5F7C822C7C07}"/>
                </c:ext>
              </c:extLst>
            </c:dLbl>
            <c:dLbl>
              <c:idx val="12"/>
              <c:layout>
                <c:manualLayout>
                  <c:x val="7.8346673280123027E-17"/>
                  <c:y val="-2.4305555555555556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840B-4B21-914F-5F7C822C7C07}"/>
                </c:ext>
              </c:extLst>
            </c:dLbl>
            <c:dLbl>
              <c:idx val="13"/>
              <c:layout>
                <c:manualLayout>
                  <c:x val="-1.5669334656024605E-16"/>
                  <c:y val="-7.2916666666666699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840B-4B21-914F-5F7C822C7C07}"/>
                </c:ext>
              </c:extLst>
            </c:dLbl>
            <c:dLbl>
              <c:idx val="16"/>
              <c:layout>
                <c:manualLayout>
                  <c:x val="-2.136752136752137E-3"/>
                  <c:y val="-3.125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840B-4B21-914F-5F7C822C7C07}"/>
                </c:ext>
              </c:extLst>
            </c:dLbl>
            <c:dLbl>
              <c:idx val="18"/>
              <c:layout>
                <c:manualLayout>
                  <c:x val="6.41025641025641E-3"/>
                  <c:y val="1.3888888888888888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840B-4B21-914F-5F7C822C7C07}"/>
                </c:ext>
              </c:extLst>
            </c:dLbl>
            <c:dLbl>
              <c:idx val="19"/>
              <c:layout>
                <c:manualLayout>
                  <c:x val="0"/>
                  <c:y val="-4.1666666666666664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840B-4B21-914F-5F7C822C7C07}"/>
                </c:ext>
              </c:extLst>
            </c:dLbl>
            <c:dLbl>
              <c:idx val="20"/>
              <c:layout>
                <c:manualLayout>
                  <c:x val="2.1367521367521212E-2"/>
                  <c:y val="1.3888888888888888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840B-4B21-914F-5F7C822C7C07}"/>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'Performance Calcs - Route'!$A$2:$A$22</c:f>
              <c:strCache>
                <c:ptCount val="21"/>
                <c:pt idx="0">
                  <c:v>Route - 9</c:v>
                </c:pt>
                <c:pt idx="1">
                  <c:v>Route - 101</c:v>
                </c:pt>
                <c:pt idx="2">
                  <c:v>Route - 102</c:v>
                </c:pt>
                <c:pt idx="3">
                  <c:v>Route - 103</c:v>
                </c:pt>
                <c:pt idx="4">
                  <c:v>Route - 104</c:v>
                </c:pt>
                <c:pt idx="5">
                  <c:v>Route - 105</c:v>
                </c:pt>
                <c:pt idx="6">
                  <c:v>Route - 107</c:v>
                </c:pt>
                <c:pt idx="7">
                  <c:v>Route - 108</c:v>
                </c:pt>
                <c:pt idx="8">
                  <c:v>Route - 109</c:v>
                </c:pt>
                <c:pt idx="9">
                  <c:v>Route - 110</c:v>
                </c:pt>
                <c:pt idx="10">
                  <c:v>Route - 114</c:v>
                </c:pt>
                <c:pt idx="11">
                  <c:v>Route - 201</c:v>
                </c:pt>
                <c:pt idx="12">
                  <c:v>Route - 202</c:v>
                </c:pt>
                <c:pt idx="13">
                  <c:v>Route - 203</c:v>
                </c:pt>
                <c:pt idx="14">
                  <c:v>Route - 204</c:v>
                </c:pt>
                <c:pt idx="15">
                  <c:v>Route - 205</c:v>
                </c:pt>
                <c:pt idx="16">
                  <c:v>Route - 206</c:v>
                </c:pt>
                <c:pt idx="17">
                  <c:v>Route - 208</c:v>
                </c:pt>
                <c:pt idx="18">
                  <c:v>Route - 210</c:v>
                </c:pt>
                <c:pt idx="19">
                  <c:v>Route - 211</c:v>
                </c:pt>
                <c:pt idx="20">
                  <c:v>Route - 221</c:v>
                </c:pt>
              </c:strCache>
            </c:strRef>
          </c:cat>
          <c:val>
            <c:numRef>
              <c:f>'Performance Calcs - Route'!$B$2:$B$22</c:f>
              <c:numCache>
                <c:formatCode>0%</c:formatCode>
                <c:ptCount val="21"/>
                <c:pt idx="0">
                  <c:v>0.89428571428571435</c:v>
                </c:pt>
                <c:pt idx="1">
                  <c:v>0.9485714285714284</c:v>
                </c:pt>
                <c:pt idx="2">
                  <c:v>0.94000000000000017</c:v>
                </c:pt>
                <c:pt idx="3">
                  <c:v>0.95285714285714285</c:v>
                </c:pt>
                <c:pt idx="4">
                  <c:v>0.92714285714285716</c:v>
                </c:pt>
                <c:pt idx="5">
                  <c:v>0.95714285714285718</c:v>
                </c:pt>
                <c:pt idx="6">
                  <c:v>0.90428571428571425</c:v>
                </c:pt>
                <c:pt idx="7">
                  <c:v>0.92142857142857137</c:v>
                </c:pt>
                <c:pt idx="8">
                  <c:v>0.90571428571428569</c:v>
                </c:pt>
                <c:pt idx="9">
                  <c:v>0.84000000000000008</c:v>
                </c:pt>
                <c:pt idx="10">
                  <c:v>0.96714285714285708</c:v>
                </c:pt>
                <c:pt idx="11">
                  <c:v>0.86571428571428566</c:v>
                </c:pt>
                <c:pt idx="12">
                  <c:v>0.83857142857142841</c:v>
                </c:pt>
                <c:pt idx="13">
                  <c:v>0.88285714285714278</c:v>
                </c:pt>
                <c:pt idx="14">
                  <c:v>0.92285714285714282</c:v>
                </c:pt>
                <c:pt idx="15">
                  <c:v>0.87999999999999989</c:v>
                </c:pt>
                <c:pt idx="16">
                  <c:v>0.8899999999999999</c:v>
                </c:pt>
                <c:pt idx="17">
                  <c:v>0.90285714285714291</c:v>
                </c:pt>
                <c:pt idx="18">
                  <c:v>0.8828571428571429</c:v>
                </c:pt>
                <c:pt idx="19">
                  <c:v>0.8342857142857143</c:v>
                </c:pt>
                <c:pt idx="20">
                  <c:v>0.86428571428571421</c:v>
                </c:pt>
              </c:numCache>
            </c:numRef>
          </c:val>
          <c:extLst>
            <c:ext xmlns:c16="http://schemas.microsoft.com/office/drawing/2014/chart" uri="{C3380CC4-5D6E-409C-BE32-E72D297353CC}">
              <c16:uniqueId val="{00000008-840B-4B21-914F-5F7C822C7C07}"/>
            </c:ext>
          </c:extLst>
        </c:ser>
        <c:dLbls>
          <c:showLegendKey val="0"/>
          <c:showVal val="0"/>
          <c:showCatName val="0"/>
          <c:showSerName val="0"/>
          <c:showPercent val="0"/>
          <c:showBubbleSize val="0"/>
        </c:dLbls>
        <c:gapWidth val="150"/>
        <c:axId val="866790520"/>
        <c:axId val="866791176"/>
      </c:barChart>
      <c:lineChart>
        <c:grouping val="standard"/>
        <c:varyColors val="0"/>
        <c:ser>
          <c:idx val="1"/>
          <c:order val="1"/>
          <c:tx>
            <c:strRef>
              <c:f>'Performance Calcs - Route'!$C$1</c:f>
              <c:strCache>
                <c:ptCount val="1"/>
                <c:pt idx="0">
                  <c:v>System Average</c:v>
                </c:pt>
              </c:strCache>
            </c:strRef>
          </c:tx>
          <c:spPr>
            <a:ln w="38100" cap="rnd">
              <a:solidFill>
                <a:srgbClr val="6D7C36"/>
              </a:solidFill>
              <a:prstDash val="sysDash"/>
              <a:round/>
            </a:ln>
            <a:effectLst/>
          </c:spPr>
          <c:marker>
            <c:symbol val="none"/>
          </c:marker>
          <c:dLbls>
            <c:dLbl>
              <c:idx val="0"/>
              <c:delete val="1"/>
              <c:extLst>
                <c:ext xmlns:c15="http://schemas.microsoft.com/office/drawing/2012/chart" uri="{CE6537A1-D6FC-4f65-9D91-7224C49458BB}"/>
                <c:ext xmlns:c16="http://schemas.microsoft.com/office/drawing/2014/chart" uri="{C3380CC4-5D6E-409C-BE32-E72D297353CC}">
                  <c16:uniqueId val="{00000009-840B-4B21-914F-5F7C822C7C07}"/>
                </c:ext>
              </c:extLst>
            </c:dLbl>
            <c:dLbl>
              <c:idx val="1"/>
              <c:delete val="1"/>
              <c:extLst>
                <c:ext xmlns:c15="http://schemas.microsoft.com/office/drawing/2012/chart" uri="{CE6537A1-D6FC-4f65-9D91-7224C49458BB}"/>
                <c:ext xmlns:c16="http://schemas.microsoft.com/office/drawing/2014/chart" uri="{C3380CC4-5D6E-409C-BE32-E72D297353CC}">
                  <c16:uniqueId val="{0000000A-840B-4B21-914F-5F7C822C7C07}"/>
                </c:ext>
              </c:extLst>
            </c:dLbl>
            <c:dLbl>
              <c:idx val="2"/>
              <c:delete val="1"/>
              <c:extLst>
                <c:ext xmlns:c15="http://schemas.microsoft.com/office/drawing/2012/chart" uri="{CE6537A1-D6FC-4f65-9D91-7224C49458BB}"/>
                <c:ext xmlns:c16="http://schemas.microsoft.com/office/drawing/2014/chart" uri="{C3380CC4-5D6E-409C-BE32-E72D297353CC}">
                  <c16:uniqueId val="{0000000B-840B-4B21-914F-5F7C822C7C07}"/>
                </c:ext>
              </c:extLst>
            </c:dLbl>
            <c:dLbl>
              <c:idx val="3"/>
              <c:delete val="1"/>
              <c:extLst>
                <c:ext xmlns:c15="http://schemas.microsoft.com/office/drawing/2012/chart" uri="{CE6537A1-D6FC-4f65-9D91-7224C49458BB}"/>
                <c:ext xmlns:c16="http://schemas.microsoft.com/office/drawing/2014/chart" uri="{C3380CC4-5D6E-409C-BE32-E72D297353CC}">
                  <c16:uniqueId val="{0000000C-840B-4B21-914F-5F7C822C7C07}"/>
                </c:ext>
              </c:extLst>
            </c:dLbl>
            <c:dLbl>
              <c:idx val="4"/>
              <c:delete val="1"/>
              <c:extLst>
                <c:ext xmlns:c15="http://schemas.microsoft.com/office/drawing/2012/chart" uri="{CE6537A1-D6FC-4f65-9D91-7224C49458BB}"/>
                <c:ext xmlns:c16="http://schemas.microsoft.com/office/drawing/2014/chart" uri="{C3380CC4-5D6E-409C-BE32-E72D297353CC}">
                  <c16:uniqueId val="{0000000D-840B-4B21-914F-5F7C822C7C07}"/>
                </c:ext>
              </c:extLst>
            </c:dLbl>
            <c:dLbl>
              <c:idx val="5"/>
              <c:delete val="1"/>
              <c:extLst>
                <c:ext xmlns:c15="http://schemas.microsoft.com/office/drawing/2012/chart" uri="{CE6537A1-D6FC-4f65-9D91-7224C49458BB}"/>
                <c:ext xmlns:c16="http://schemas.microsoft.com/office/drawing/2014/chart" uri="{C3380CC4-5D6E-409C-BE32-E72D297353CC}">
                  <c16:uniqueId val="{0000000E-840B-4B21-914F-5F7C822C7C07}"/>
                </c:ext>
              </c:extLst>
            </c:dLbl>
            <c:dLbl>
              <c:idx val="6"/>
              <c:delete val="1"/>
              <c:extLst>
                <c:ext xmlns:c15="http://schemas.microsoft.com/office/drawing/2012/chart" uri="{CE6537A1-D6FC-4f65-9D91-7224C49458BB}"/>
                <c:ext xmlns:c16="http://schemas.microsoft.com/office/drawing/2014/chart" uri="{C3380CC4-5D6E-409C-BE32-E72D297353CC}">
                  <c16:uniqueId val="{0000000F-840B-4B21-914F-5F7C822C7C07}"/>
                </c:ext>
              </c:extLst>
            </c:dLbl>
            <c:dLbl>
              <c:idx val="7"/>
              <c:delete val="1"/>
              <c:extLst>
                <c:ext xmlns:c15="http://schemas.microsoft.com/office/drawing/2012/chart" uri="{CE6537A1-D6FC-4f65-9D91-7224C49458BB}"/>
                <c:ext xmlns:c16="http://schemas.microsoft.com/office/drawing/2014/chart" uri="{C3380CC4-5D6E-409C-BE32-E72D297353CC}">
                  <c16:uniqueId val="{00000010-840B-4B21-914F-5F7C822C7C07}"/>
                </c:ext>
              </c:extLst>
            </c:dLbl>
            <c:dLbl>
              <c:idx val="8"/>
              <c:delete val="1"/>
              <c:extLst>
                <c:ext xmlns:c15="http://schemas.microsoft.com/office/drawing/2012/chart" uri="{CE6537A1-D6FC-4f65-9D91-7224C49458BB}"/>
                <c:ext xmlns:c16="http://schemas.microsoft.com/office/drawing/2014/chart" uri="{C3380CC4-5D6E-409C-BE32-E72D297353CC}">
                  <c16:uniqueId val="{00000011-840B-4B21-914F-5F7C822C7C07}"/>
                </c:ext>
              </c:extLst>
            </c:dLbl>
            <c:dLbl>
              <c:idx val="9"/>
              <c:delete val="1"/>
              <c:extLst>
                <c:ext xmlns:c15="http://schemas.microsoft.com/office/drawing/2012/chart" uri="{CE6537A1-D6FC-4f65-9D91-7224C49458BB}"/>
                <c:ext xmlns:c16="http://schemas.microsoft.com/office/drawing/2014/chart" uri="{C3380CC4-5D6E-409C-BE32-E72D297353CC}">
                  <c16:uniqueId val="{00000012-840B-4B21-914F-5F7C822C7C07}"/>
                </c:ext>
              </c:extLst>
            </c:dLbl>
            <c:dLbl>
              <c:idx val="10"/>
              <c:delete val="1"/>
              <c:extLst>
                <c:ext xmlns:c15="http://schemas.microsoft.com/office/drawing/2012/chart" uri="{CE6537A1-D6FC-4f65-9D91-7224C49458BB}"/>
                <c:ext xmlns:c16="http://schemas.microsoft.com/office/drawing/2014/chart" uri="{C3380CC4-5D6E-409C-BE32-E72D297353CC}">
                  <c16:uniqueId val="{00000013-840B-4B21-914F-5F7C822C7C07}"/>
                </c:ext>
              </c:extLst>
            </c:dLbl>
            <c:dLbl>
              <c:idx val="11"/>
              <c:delete val="1"/>
              <c:extLst>
                <c:ext xmlns:c15="http://schemas.microsoft.com/office/drawing/2012/chart" uri="{CE6537A1-D6FC-4f65-9D91-7224C49458BB}"/>
                <c:ext xmlns:c16="http://schemas.microsoft.com/office/drawing/2014/chart" uri="{C3380CC4-5D6E-409C-BE32-E72D297353CC}">
                  <c16:uniqueId val="{00000014-840B-4B21-914F-5F7C822C7C07}"/>
                </c:ext>
              </c:extLst>
            </c:dLbl>
            <c:dLbl>
              <c:idx val="12"/>
              <c:delete val="1"/>
              <c:extLst>
                <c:ext xmlns:c15="http://schemas.microsoft.com/office/drawing/2012/chart" uri="{CE6537A1-D6FC-4f65-9D91-7224C49458BB}"/>
                <c:ext xmlns:c16="http://schemas.microsoft.com/office/drawing/2014/chart" uri="{C3380CC4-5D6E-409C-BE32-E72D297353CC}">
                  <c16:uniqueId val="{00000015-840B-4B21-914F-5F7C822C7C07}"/>
                </c:ext>
              </c:extLst>
            </c:dLbl>
            <c:dLbl>
              <c:idx val="13"/>
              <c:delete val="1"/>
              <c:extLst>
                <c:ext xmlns:c15="http://schemas.microsoft.com/office/drawing/2012/chart" uri="{CE6537A1-D6FC-4f65-9D91-7224C49458BB}"/>
                <c:ext xmlns:c16="http://schemas.microsoft.com/office/drawing/2014/chart" uri="{C3380CC4-5D6E-409C-BE32-E72D297353CC}">
                  <c16:uniqueId val="{00000016-840B-4B21-914F-5F7C822C7C07}"/>
                </c:ext>
              </c:extLst>
            </c:dLbl>
            <c:dLbl>
              <c:idx val="14"/>
              <c:delete val="1"/>
              <c:extLst>
                <c:ext xmlns:c15="http://schemas.microsoft.com/office/drawing/2012/chart" uri="{CE6537A1-D6FC-4f65-9D91-7224C49458BB}"/>
                <c:ext xmlns:c16="http://schemas.microsoft.com/office/drawing/2014/chart" uri="{C3380CC4-5D6E-409C-BE32-E72D297353CC}">
                  <c16:uniqueId val="{00000017-840B-4B21-914F-5F7C822C7C07}"/>
                </c:ext>
              </c:extLst>
            </c:dLbl>
            <c:dLbl>
              <c:idx val="15"/>
              <c:delete val="1"/>
              <c:extLst>
                <c:ext xmlns:c15="http://schemas.microsoft.com/office/drawing/2012/chart" uri="{CE6537A1-D6FC-4f65-9D91-7224C49458BB}"/>
                <c:ext xmlns:c16="http://schemas.microsoft.com/office/drawing/2014/chart" uri="{C3380CC4-5D6E-409C-BE32-E72D297353CC}">
                  <c16:uniqueId val="{00000018-840B-4B21-914F-5F7C822C7C07}"/>
                </c:ext>
              </c:extLst>
            </c:dLbl>
            <c:dLbl>
              <c:idx val="16"/>
              <c:delete val="1"/>
              <c:extLst>
                <c:ext xmlns:c15="http://schemas.microsoft.com/office/drawing/2012/chart" uri="{CE6537A1-D6FC-4f65-9D91-7224C49458BB}"/>
                <c:ext xmlns:c16="http://schemas.microsoft.com/office/drawing/2014/chart" uri="{C3380CC4-5D6E-409C-BE32-E72D297353CC}">
                  <c16:uniqueId val="{00000019-840B-4B21-914F-5F7C822C7C07}"/>
                </c:ext>
              </c:extLst>
            </c:dLbl>
            <c:dLbl>
              <c:idx val="17"/>
              <c:delete val="1"/>
              <c:extLst>
                <c:ext xmlns:c15="http://schemas.microsoft.com/office/drawing/2012/chart" uri="{CE6537A1-D6FC-4f65-9D91-7224C49458BB}"/>
                <c:ext xmlns:c16="http://schemas.microsoft.com/office/drawing/2014/chart" uri="{C3380CC4-5D6E-409C-BE32-E72D297353CC}">
                  <c16:uniqueId val="{0000001A-840B-4B21-914F-5F7C822C7C07}"/>
                </c:ext>
              </c:extLst>
            </c:dLbl>
            <c:dLbl>
              <c:idx val="18"/>
              <c:delete val="1"/>
              <c:extLst>
                <c:ext xmlns:c15="http://schemas.microsoft.com/office/drawing/2012/chart" uri="{CE6537A1-D6FC-4f65-9D91-7224C49458BB}"/>
                <c:ext xmlns:c16="http://schemas.microsoft.com/office/drawing/2014/chart" uri="{C3380CC4-5D6E-409C-BE32-E72D297353CC}">
                  <c16:uniqueId val="{0000001B-840B-4B21-914F-5F7C822C7C07}"/>
                </c:ext>
              </c:extLst>
            </c:dLbl>
            <c:dLbl>
              <c:idx val="19"/>
              <c:delete val="1"/>
              <c:extLst>
                <c:ext xmlns:c15="http://schemas.microsoft.com/office/drawing/2012/chart" uri="{CE6537A1-D6FC-4f65-9D91-7224C49458BB}"/>
                <c:ext xmlns:c16="http://schemas.microsoft.com/office/drawing/2014/chart" uri="{C3380CC4-5D6E-409C-BE32-E72D297353CC}">
                  <c16:uniqueId val="{0000001C-840B-4B21-914F-5F7C822C7C07}"/>
                </c:ext>
              </c:extLst>
            </c:dLbl>
            <c:dLbl>
              <c:idx val="20"/>
              <c:layout>
                <c:manualLayout>
                  <c:x val="-1.0683760683760684E-2"/>
                  <c:y val="-8.333333333333337E-2"/>
                </c:manualLayout>
              </c:layout>
              <c:tx>
                <c:rich>
                  <a:bodyPr/>
                  <a:lstStyle/>
                  <a:p>
                    <a:r>
                      <a:rPr lang="en-US"/>
                      <a:t>System Average</a:t>
                    </a:r>
                    <a:r>
                      <a:rPr lang="en-US" baseline="0"/>
                      <a:t> = </a:t>
                    </a:r>
                    <a:fld id="{8D31B575-E4BC-487A-A2A4-3F08EE3718F5}" type="VALUE">
                      <a:rPr lang="en-US"/>
                      <a:pPr/>
                      <a:t>[VALUE]</a:t>
                    </a:fld>
                    <a:endParaRPr lang="en-US" baseline="0"/>
                  </a:p>
                </c:rich>
              </c:tx>
              <c:dLblPos val="r"/>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1D-840B-4B21-914F-5F7C822C7C07}"/>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lumMod val="75000"/>
                        <a:lumOff val="25000"/>
                      </a:schemeClr>
                    </a:solidFill>
                    <a:latin typeface="+mn-lt"/>
                    <a:ea typeface="+mn-ea"/>
                    <a:cs typeface="+mn-cs"/>
                  </a:defRPr>
                </a:pPr>
                <a:endParaRPr lang="en-US"/>
              </a:p>
            </c:txPr>
            <c:dLblPos val="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'Performance Calcs - Route'!$A$2:$A$22</c:f>
              <c:strCache>
                <c:ptCount val="21"/>
                <c:pt idx="0">
                  <c:v>Route - 9</c:v>
                </c:pt>
                <c:pt idx="1">
                  <c:v>Route - 101</c:v>
                </c:pt>
                <c:pt idx="2">
                  <c:v>Route - 102</c:v>
                </c:pt>
                <c:pt idx="3">
                  <c:v>Route - 103</c:v>
                </c:pt>
                <c:pt idx="4">
                  <c:v>Route - 104</c:v>
                </c:pt>
                <c:pt idx="5">
                  <c:v>Route - 105</c:v>
                </c:pt>
                <c:pt idx="6">
                  <c:v>Route - 107</c:v>
                </c:pt>
                <c:pt idx="7">
                  <c:v>Route - 108</c:v>
                </c:pt>
                <c:pt idx="8">
                  <c:v>Route - 109</c:v>
                </c:pt>
                <c:pt idx="9">
                  <c:v>Route - 110</c:v>
                </c:pt>
                <c:pt idx="10">
                  <c:v>Route - 114</c:v>
                </c:pt>
                <c:pt idx="11">
                  <c:v>Route - 201</c:v>
                </c:pt>
                <c:pt idx="12">
                  <c:v>Route - 202</c:v>
                </c:pt>
                <c:pt idx="13">
                  <c:v>Route - 203</c:v>
                </c:pt>
                <c:pt idx="14">
                  <c:v>Route - 204</c:v>
                </c:pt>
                <c:pt idx="15">
                  <c:v>Route - 205</c:v>
                </c:pt>
                <c:pt idx="16">
                  <c:v>Route - 206</c:v>
                </c:pt>
                <c:pt idx="17">
                  <c:v>Route - 208</c:v>
                </c:pt>
                <c:pt idx="18">
                  <c:v>Route - 210</c:v>
                </c:pt>
                <c:pt idx="19">
                  <c:v>Route - 211</c:v>
                </c:pt>
                <c:pt idx="20">
                  <c:v>Route - 221</c:v>
                </c:pt>
              </c:strCache>
            </c:strRef>
          </c:cat>
          <c:val>
            <c:numRef>
              <c:f>'Performance Calcs - Route'!$C$2:$C$22</c:f>
              <c:numCache>
                <c:formatCode>0%</c:formatCode>
                <c:ptCount val="21"/>
                <c:pt idx="0">
                  <c:v>0.90108843537414973</c:v>
                </c:pt>
                <c:pt idx="1">
                  <c:v>0.90108843537414973</c:v>
                </c:pt>
                <c:pt idx="2">
                  <c:v>0.90108843537414973</c:v>
                </c:pt>
                <c:pt idx="3">
                  <c:v>0.90108843537414973</c:v>
                </c:pt>
                <c:pt idx="4">
                  <c:v>0.90108843537414973</c:v>
                </c:pt>
                <c:pt idx="5">
                  <c:v>0.90108843537414973</c:v>
                </c:pt>
                <c:pt idx="6">
                  <c:v>0.90108843537414973</c:v>
                </c:pt>
                <c:pt idx="7">
                  <c:v>0.90108843537414973</c:v>
                </c:pt>
                <c:pt idx="8">
                  <c:v>0.90108843537414973</c:v>
                </c:pt>
                <c:pt idx="9">
                  <c:v>0.90108843537414973</c:v>
                </c:pt>
                <c:pt idx="10">
                  <c:v>0.90108843537414973</c:v>
                </c:pt>
                <c:pt idx="11">
                  <c:v>0.90108843537414973</c:v>
                </c:pt>
                <c:pt idx="12">
                  <c:v>0.90108843537414973</c:v>
                </c:pt>
                <c:pt idx="13">
                  <c:v>0.90108843537414973</c:v>
                </c:pt>
                <c:pt idx="14">
                  <c:v>0.90108843537414973</c:v>
                </c:pt>
                <c:pt idx="15">
                  <c:v>0.90108843537414973</c:v>
                </c:pt>
                <c:pt idx="16">
                  <c:v>0.90108843537414973</c:v>
                </c:pt>
                <c:pt idx="17">
                  <c:v>0.90108843537414973</c:v>
                </c:pt>
                <c:pt idx="18">
                  <c:v>0.90108843537414973</c:v>
                </c:pt>
                <c:pt idx="19">
                  <c:v>0.90108843537414973</c:v>
                </c:pt>
                <c:pt idx="20">
                  <c:v>0.90108843537414973</c:v>
                </c:pt>
              </c:numCache>
            </c:numRef>
          </c:val>
          <c:smooth val="0"/>
          <c:extLst>
            <c:ext xmlns:c16="http://schemas.microsoft.com/office/drawing/2014/chart" uri="{C3380CC4-5D6E-409C-BE32-E72D297353CC}">
              <c16:uniqueId val="{0000001E-840B-4B21-914F-5F7C822C7C07}"/>
            </c:ext>
          </c:extLst>
        </c:ser>
        <c:ser>
          <c:idx val="2"/>
          <c:order val="2"/>
          <c:tx>
            <c:strRef>
              <c:f>'Performance Calcs - Route'!$D$1</c:f>
              <c:strCache>
                <c:ptCount val="1"/>
                <c:pt idx="0">
                  <c:v>FY24 Target</c:v>
                </c:pt>
              </c:strCache>
            </c:strRef>
          </c:tx>
          <c:spPr>
            <a:ln w="38100" cap="rnd">
              <a:solidFill>
                <a:srgbClr val="E97132"/>
              </a:solidFill>
              <a:prstDash val="dash"/>
              <a:round/>
            </a:ln>
            <a:effectLst/>
          </c:spPr>
          <c:marker>
            <c:symbol val="none"/>
          </c:marker>
          <c:dLbls>
            <c:dLbl>
              <c:idx val="0"/>
              <c:delete val="1"/>
              <c:extLst>
                <c:ext xmlns:c15="http://schemas.microsoft.com/office/drawing/2012/chart" uri="{CE6537A1-D6FC-4f65-9D91-7224C49458BB}"/>
                <c:ext xmlns:c16="http://schemas.microsoft.com/office/drawing/2014/chart" uri="{C3380CC4-5D6E-409C-BE32-E72D297353CC}">
                  <c16:uniqueId val="{0000001F-840B-4B21-914F-5F7C822C7C07}"/>
                </c:ext>
              </c:extLst>
            </c:dLbl>
            <c:dLbl>
              <c:idx val="1"/>
              <c:delete val="1"/>
              <c:extLst>
                <c:ext xmlns:c15="http://schemas.microsoft.com/office/drawing/2012/chart" uri="{CE6537A1-D6FC-4f65-9D91-7224C49458BB}"/>
                <c:ext xmlns:c16="http://schemas.microsoft.com/office/drawing/2014/chart" uri="{C3380CC4-5D6E-409C-BE32-E72D297353CC}">
                  <c16:uniqueId val="{00000020-840B-4B21-914F-5F7C822C7C07}"/>
                </c:ext>
              </c:extLst>
            </c:dLbl>
            <c:dLbl>
              <c:idx val="2"/>
              <c:delete val="1"/>
              <c:extLst>
                <c:ext xmlns:c15="http://schemas.microsoft.com/office/drawing/2012/chart" uri="{CE6537A1-D6FC-4f65-9D91-7224C49458BB}"/>
                <c:ext xmlns:c16="http://schemas.microsoft.com/office/drawing/2014/chart" uri="{C3380CC4-5D6E-409C-BE32-E72D297353CC}">
                  <c16:uniqueId val="{00000021-840B-4B21-914F-5F7C822C7C07}"/>
                </c:ext>
              </c:extLst>
            </c:dLbl>
            <c:dLbl>
              <c:idx val="3"/>
              <c:delete val="1"/>
              <c:extLst>
                <c:ext xmlns:c15="http://schemas.microsoft.com/office/drawing/2012/chart" uri="{CE6537A1-D6FC-4f65-9D91-7224C49458BB}"/>
                <c:ext xmlns:c16="http://schemas.microsoft.com/office/drawing/2014/chart" uri="{C3380CC4-5D6E-409C-BE32-E72D297353CC}">
                  <c16:uniqueId val="{00000022-840B-4B21-914F-5F7C822C7C07}"/>
                </c:ext>
              </c:extLst>
            </c:dLbl>
            <c:dLbl>
              <c:idx val="4"/>
              <c:delete val="1"/>
              <c:extLst>
                <c:ext xmlns:c15="http://schemas.microsoft.com/office/drawing/2012/chart" uri="{CE6537A1-D6FC-4f65-9D91-7224C49458BB}"/>
                <c:ext xmlns:c16="http://schemas.microsoft.com/office/drawing/2014/chart" uri="{C3380CC4-5D6E-409C-BE32-E72D297353CC}">
                  <c16:uniqueId val="{00000023-840B-4B21-914F-5F7C822C7C07}"/>
                </c:ext>
              </c:extLst>
            </c:dLbl>
            <c:dLbl>
              <c:idx val="5"/>
              <c:delete val="1"/>
              <c:extLst>
                <c:ext xmlns:c15="http://schemas.microsoft.com/office/drawing/2012/chart" uri="{CE6537A1-D6FC-4f65-9D91-7224C49458BB}"/>
                <c:ext xmlns:c16="http://schemas.microsoft.com/office/drawing/2014/chart" uri="{C3380CC4-5D6E-409C-BE32-E72D297353CC}">
                  <c16:uniqueId val="{00000024-840B-4B21-914F-5F7C822C7C07}"/>
                </c:ext>
              </c:extLst>
            </c:dLbl>
            <c:dLbl>
              <c:idx val="6"/>
              <c:delete val="1"/>
              <c:extLst>
                <c:ext xmlns:c15="http://schemas.microsoft.com/office/drawing/2012/chart" uri="{CE6537A1-D6FC-4f65-9D91-7224C49458BB}"/>
                <c:ext xmlns:c16="http://schemas.microsoft.com/office/drawing/2014/chart" uri="{C3380CC4-5D6E-409C-BE32-E72D297353CC}">
                  <c16:uniqueId val="{00000025-840B-4B21-914F-5F7C822C7C07}"/>
                </c:ext>
              </c:extLst>
            </c:dLbl>
            <c:dLbl>
              <c:idx val="7"/>
              <c:delete val="1"/>
              <c:extLst>
                <c:ext xmlns:c15="http://schemas.microsoft.com/office/drawing/2012/chart" uri="{CE6537A1-D6FC-4f65-9D91-7224C49458BB}"/>
                <c:ext xmlns:c16="http://schemas.microsoft.com/office/drawing/2014/chart" uri="{C3380CC4-5D6E-409C-BE32-E72D297353CC}">
                  <c16:uniqueId val="{00000026-840B-4B21-914F-5F7C822C7C07}"/>
                </c:ext>
              </c:extLst>
            </c:dLbl>
            <c:dLbl>
              <c:idx val="8"/>
              <c:delete val="1"/>
              <c:extLst>
                <c:ext xmlns:c15="http://schemas.microsoft.com/office/drawing/2012/chart" uri="{CE6537A1-D6FC-4f65-9D91-7224C49458BB}"/>
                <c:ext xmlns:c16="http://schemas.microsoft.com/office/drawing/2014/chart" uri="{C3380CC4-5D6E-409C-BE32-E72D297353CC}">
                  <c16:uniqueId val="{00000027-840B-4B21-914F-5F7C822C7C07}"/>
                </c:ext>
              </c:extLst>
            </c:dLbl>
            <c:dLbl>
              <c:idx val="9"/>
              <c:delete val="1"/>
              <c:extLst>
                <c:ext xmlns:c15="http://schemas.microsoft.com/office/drawing/2012/chart" uri="{CE6537A1-D6FC-4f65-9D91-7224C49458BB}"/>
                <c:ext xmlns:c16="http://schemas.microsoft.com/office/drawing/2014/chart" uri="{C3380CC4-5D6E-409C-BE32-E72D297353CC}">
                  <c16:uniqueId val="{00000028-840B-4B21-914F-5F7C822C7C07}"/>
                </c:ext>
              </c:extLst>
            </c:dLbl>
            <c:dLbl>
              <c:idx val="10"/>
              <c:delete val="1"/>
              <c:extLst>
                <c:ext xmlns:c15="http://schemas.microsoft.com/office/drawing/2012/chart" uri="{CE6537A1-D6FC-4f65-9D91-7224C49458BB}"/>
                <c:ext xmlns:c16="http://schemas.microsoft.com/office/drawing/2014/chart" uri="{C3380CC4-5D6E-409C-BE32-E72D297353CC}">
                  <c16:uniqueId val="{00000029-840B-4B21-914F-5F7C822C7C07}"/>
                </c:ext>
              </c:extLst>
            </c:dLbl>
            <c:dLbl>
              <c:idx val="11"/>
              <c:delete val="1"/>
              <c:extLst>
                <c:ext xmlns:c15="http://schemas.microsoft.com/office/drawing/2012/chart" uri="{CE6537A1-D6FC-4f65-9D91-7224C49458BB}"/>
                <c:ext xmlns:c16="http://schemas.microsoft.com/office/drawing/2014/chart" uri="{C3380CC4-5D6E-409C-BE32-E72D297353CC}">
                  <c16:uniqueId val="{0000002A-840B-4B21-914F-5F7C822C7C07}"/>
                </c:ext>
              </c:extLst>
            </c:dLbl>
            <c:dLbl>
              <c:idx val="12"/>
              <c:delete val="1"/>
              <c:extLst>
                <c:ext xmlns:c15="http://schemas.microsoft.com/office/drawing/2012/chart" uri="{CE6537A1-D6FC-4f65-9D91-7224C49458BB}"/>
                <c:ext xmlns:c16="http://schemas.microsoft.com/office/drawing/2014/chart" uri="{C3380CC4-5D6E-409C-BE32-E72D297353CC}">
                  <c16:uniqueId val="{0000002B-840B-4B21-914F-5F7C822C7C07}"/>
                </c:ext>
              </c:extLst>
            </c:dLbl>
            <c:dLbl>
              <c:idx val="13"/>
              <c:delete val="1"/>
              <c:extLst>
                <c:ext xmlns:c15="http://schemas.microsoft.com/office/drawing/2012/chart" uri="{CE6537A1-D6FC-4f65-9D91-7224C49458BB}"/>
                <c:ext xmlns:c16="http://schemas.microsoft.com/office/drawing/2014/chart" uri="{C3380CC4-5D6E-409C-BE32-E72D297353CC}">
                  <c16:uniqueId val="{0000002C-840B-4B21-914F-5F7C822C7C07}"/>
                </c:ext>
              </c:extLst>
            </c:dLbl>
            <c:dLbl>
              <c:idx val="14"/>
              <c:delete val="1"/>
              <c:extLst>
                <c:ext xmlns:c15="http://schemas.microsoft.com/office/drawing/2012/chart" uri="{CE6537A1-D6FC-4f65-9D91-7224C49458BB}"/>
                <c:ext xmlns:c16="http://schemas.microsoft.com/office/drawing/2014/chart" uri="{C3380CC4-5D6E-409C-BE32-E72D297353CC}">
                  <c16:uniqueId val="{0000002D-840B-4B21-914F-5F7C822C7C07}"/>
                </c:ext>
              </c:extLst>
            </c:dLbl>
            <c:dLbl>
              <c:idx val="15"/>
              <c:delete val="1"/>
              <c:extLst>
                <c:ext xmlns:c15="http://schemas.microsoft.com/office/drawing/2012/chart" uri="{CE6537A1-D6FC-4f65-9D91-7224C49458BB}"/>
                <c:ext xmlns:c16="http://schemas.microsoft.com/office/drawing/2014/chart" uri="{C3380CC4-5D6E-409C-BE32-E72D297353CC}">
                  <c16:uniqueId val="{0000002E-840B-4B21-914F-5F7C822C7C07}"/>
                </c:ext>
              </c:extLst>
            </c:dLbl>
            <c:dLbl>
              <c:idx val="16"/>
              <c:delete val="1"/>
              <c:extLst>
                <c:ext xmlns:c15="http://schemas.microsoft.com/office/drawing/2012/chart" uri="{CE6537A1-D6FC-4f65-9D91-7224C49458BB}"/>
                <c:ext xmlns:c16="http://schemas.microsoft.com/office/drawing/2014/chart" uri="{C3380CC4-5D6E-409C-BE32-E72D297353CC}">
                  <c16:uniqueId val="{0000002F-840B-4B21-914F-5F7C822C7C07}"/>
                </c:ext>
              </c:extLst>
            </c:dLbl>
            <c:dLbl>
              <c:idx val="17"/>
              <c:delete val="1"/>
              <c:extLst>
                <c:ext xmlns:c15="http://schemas.microsoft.com/office/drawing/2012/chart" uri="{CE6537A1-D6FC-4f65-9D91-7224C49458BB}"/>
                <c:ext xmlns:c16="http://schemas.microsoft.com/office/drawing/2014/chart" uri="{C3380CC4-5D6E-409C-BE32-E72D297353CC}">
                  <c16:uniqueId val="{00000030-840B-4B21-914F-5F7C822C7C07}"/>
                </c:ext>
              </c:extLst>
            </c:dLbl>
            <c:dLbl>
              <c:idx val="18"/>
              <c:delete val="1"/>
              <c:extLst>
                <c:ext xmlns:c15="http://schemas.microsoft.com/office/drawing/2012/chart" uri="{CE6537A1-D6FC-4f65-9D91-7224C49458BB}"/>
                <c:ext xmlns:c16="http://schemas.microsoft.com/office/drawing/2014/chart" uri="{C3380CC4-5D6E-409C-BE32-E72D297353CC}">
                  <c16:uniqueId val="{00000031-840B-4B21-914F-5F7C822C7C07}"/>
                </c:ext>
              </c:extLst>
            </c:dLbl>
            <c:dLbl>
              <c:idx val="19"/>
              <c:delete val="1"/>
              <c:extLst>
                <c:ext xmlns:c15="http://schemas.microsoft.com/office/drawing/2012/chart" uri="{CE6537A1-D6FC-4f65-9D91-7224C49458BB}"/>
                <c:ext xmlns:c16="http://schemas.microsoft.com/office/drawing/2014/chart" uri="{C3380CC4-5D6E-409C-BE32-E72D297353CC}">
                  <c16:uniqueId val="{00000032-840B-4B21-914F-5F7C822C7C07}"/>
                </c:ext>
              </c:extLst>
            </c:dLbl>
            <c:dLbl>
              <c:idx val="20"/>
              <c:layout>
                <c:manualLayout>
                  <c:x val="-5.9829059829059832E-2"/>
                  <c:y val="8.3333333333333204E-2"/>
                </c:manualLayout>
              </c:layout>
              <c:tx>
                <c:rich>
                  <a:bodyPr rot="0" spcFirstLastPara="1" vertOverflow="clip" horzOverflow="clip" vert="horz" wrap="square" lIns="38100" tIns="19050" rIns="38100" bIns="19050" anchor="ctr" anchorCtr="1">
                    <a:spAutoFit/>
                  </a:bodyPr>
                  <a:lstStyle/>
                  <a:p>
                    <a:pPr>
                      <a:defRPr sz="900" b="1" i="0" u="none" strike="noStrike" kern="1200" baseline="0">
                        <a:solidFill>
                          <a:schemeClr val="dk1">
                            <a:lumMod val="65000"/>
                            <a:lumOff val="35000"/>
                          </a:schemeClr>
                        </a:solidFill>
                        <a:latin typeface="+mn-lt"/>
                        <a:ea typeface="+mn-ea"/>
                        <a:cs typeface="+mn-cs"/>
                      </a:defRPr>
                    </a:pPr>
                    <a:r>
                      <a:rPr lang="en-US" b="1"/>
                      <a:t>Target = </a:t>
                    </a:r>
                    <a:fld id="{5CCA24F7-78E8-49CC-A1FE-C08072F29A43}" type="VALUE">
                      <a:rPr lang="en-US" b="1"/>
                      <a:pPr>
                        <a:defRPr b="1"/>
                      </a:pPr>
                      <a:t>[VALUE]</a:t>
                    </a:fld>
                    <a:endParaRPr lang="en-US" b="1"/>
                  </a:p>
                </c:rich>
              </c:tx>
              <c:spPr>
                <a:solidFill>
                  <a:sysClr val="window" lastClr="FFFFFF"/>
                </a:solidFill>
                <a:ln>
                  <a:solidFill>
                    <a:sysClr val="windowText" lastClr="000000">
                      <a:lumMod val="25000"/>
                      <a:lumOff val="75000"/>
                    </a:sysClr>
                  </a:solidFill>
                </a:ln>
                <a:effectLst/>
              </c:spPr>
              <c:txPr>
                <a:bodyPr rot="0" spcFirstLastPara="1" vertOverflow="clip" horzOverflow="clip" vert="horz" wrap="square" lIns="38100" tIns="19050" rIns="38100" bIns="19050" anchor="ctr" anchorCtr="1">
                  <a:spAutoFit/>
                </a:bodyPr>
                <a:lstStyle/>
                <a:p>
                  <a:pPr>
                    <a:defRPr sz="900" b="1" i="0" u="none" strike="noStrike" kern="1200" baseline="0">
                      <a:solidFill>
                        <a:schemeClr val="dk1">
                          <a:lumMod val="65000"/>
                          <a:lumOff val="35000"/>
                        </a:schemeClr>
                      </a:solidFill>
                      <a:latin typeface="+mn-lt"/>
                      <a:ea typeface="+mn-ea"/>
                      <a:cs typeface="+mn-cs"/>
                    </a:defRPr>
                  </a:pPr>
                  <a:endParaRPr lang="en-US"/>
                </a:p>
              </c:txPr>
              <c:showLegendKey val="0"/>
              <c:showVal val="1"/>
              <c:showCatName val="1"/>
              <c:showSerName val="0"/>
              <c:showPercent val="0"/>
              <c:showBubbleSize val="0"/>
              <c:extLst>
                <c:ext xmlns:c15="http://schemas.microsoft.com/office/drawing/2012/chart" uri="{CE6537A1-D6FC-4f65-9D91-7224C49458BB}">
                  <c15:spPr xmlns:c15="http://schemas.microsoft.com/office/drawing/2012/chart">
                    <a:prstGeom prst="wedgeRectCallout">
                      <a:avLst/>
                    </a:prstGeom>
                    <a:noFill/>
                    <a:ln>
                      <a:noFill/>
                    </a:ln>
                  </c15:spPr>
                  <c15:dlblFieldTable/>
                  <c15:showDataLabelsRange val="0"/>
                </c:ext>
                <c:ext xmlns:c16="http://schemas.microsoft.com/office/drawing/2014/chart" uri="{C3380CC4-5D6E-409C-BE32-E72D297353CC}">
                  <c16:uniqueId val="{00000033-840B-4B21-914F-5F7C822C7C07}"/>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'Performance Calcs - Route'!$A$2:$A$22</c:f>
              <c:strCache>
                <c:ptCount val="21"/>
                <c:pt idx="0">
                  <c:v>Route - 9</c:v>
                </c:pt>
                <c:pt idx="1">
                  <c:v>Route - 101</c:v>
                </c:pt>
                <c:pt idx="2">
                  <c:v>Route - 102</c:v>
                </c:pt>
                <c:pt idx="3">
                  <c:v>Route - 103</c:v>
                </c:pt>
                <c:pt idx="4">
                  <c:v>Route - 104</c:v>
                </c:pt>
                <c:pt idx="5">
                  <c:v>Route - 105</c:v>
                </c:pt>
                <c:pt idx="6">
                  <c:v>Route - 107</c:v>
                </c:pt>
                <c:pt idx="7">
                  <c:v>Route - 108</c:v>
                </c:pt>
                <c:pt idx="8">
                  <c:v>Route - 109</c:v>
                </c:pt>
                <c:pt idx="9">
                  <c:v>Route - 110</c:v>
                </c:pt>
                <c:pt idx="10">
                  <c:v>Route - 114</c:v>
                </c:pt>
                <c:pt idx="11">
                  <c:v>Route - 201</c:v>
                </c:pt>
                <c:pt idx="12">
                  <c:v>Route - 202</c:v>
                </c:pt>
                <c:pt idx="13">
                  <c:v>Route - 203</c:v>
                </c:pt>
                <c:pt idx="14">
                  <c:v>Route - 204</c:v>
                </c:pt>
                <c:pt idx="15">
                  <c:v>Route - 205</c:v>
                </c:pt>
                <c:pt idx="16">
                  <c:v>Route - 206</c:v>
                </c:pt>
                <c:pt idx="17">
                  <c:v>Route - 208</c:v>
                </c:pt>
                <c:pt idx="18">
                  <c:v>Route - 210</c:v>
                </c:pt>
                <c:pt idx="19">
                  <c:v>Route - 211</c:v>
                </c:pt>
                <c:pt idx="20">
                  <c:v>Route - 221</c:v>
                </c:pt>
              </c:strCache>
            </c:strRef>
          </c:cat>
          <c:val>
            <c:numRef>
              <c:f>'Performance Calcs - Route'!$D$2:$D$22</c:f>
              <c:numCache>
                <c:formatCode>0%</c:formatCode>
                <c:ptCount val="21"/>
                <c:pt idx="0">
                  <c:v>0.85</c:v>
                </c:pt>
                <c:pt idx="1">
                  <c:v>0.85</c:v>
                </c:pt>
                <c:pt idx="2">
                  <c:v>0.85</c:v>
                </c:pt>
                <c:pt idx="3">
                  <c:v>0.85</c:v>
                </c:pt>
                <c:pt idx="4">
                  <c:v>0.85</c:v>
                </c:pt>
                <c:pt idx="5">
                  <c:v>0.85</c:v>
                </c:pt>
                <c:pt idx="6">
                  <c:v>0.85</c:v>
                </c:pt>
                <c:pt idx="7">
                  <c:v>0.85</c:v>
                </c:pt>
                <c:pt idx="8">
                  <c:v>0.85</c:v>
                </c:pt>
                <c:pt idx="9">
                  <c:v>0.85</c:v>
                </c:pt>
                <c:pt idx="10">
                  <c:v>0.85</c:v>
                </c:pt>
                <c:pt idx="11">
                  <c:v>0.85</c:v>
                </c:pt>
                <c:pt idx="12">
                  <c:v>0.85</c:v>
                </c:pt>
                <c:pt idx="13">
                  <c:v>0.85</c:v>
                </c:pt>
                <c:pt idx="14">
                  <c:v>0.85</c:v>
                </c:pt>
                <c:pt idx="15">
                  <c:v>0.85</c:v>
                </c:pt>
                <c:pt idx="16">
                  <c:v>0.85</c:v>
                </c:pt>
                <c:pt idx="17">
                  <c:v>0.85</c:v>
                </c:pt>
                <c:pt idx="18">
                  <c:v>0.85</c:v>
                </c:pt>
                <c:pt idx="19">
                  <c:v>0.85</c:v>
                </c:pt>
                <c:pt idx="20">
                  <c:v>0.85</c:v>
                </c:pt>
              </c:numCache>
            </c:numRef>
          </c:val>
          <c:smooth val="0"/>
          <c:extLst>
            <c:ext xmlns:c16="http://schemas.microsoft.com/office/drawing/2014/chart" uri="{C3380CC4-5D6E-409C-BE32-E72D297353CC}">
              <c16:uniqueId val="{00000034-840B-4B21-914F-5F7C822C7C07}"/>
            </c:ext>
          </c:extLst>
        </c:ser>
        <c:dLbls>
          <c:showLegendKey val="0"/>
          <c:showVal val="0"/>
          <c:showCatName val="0"/>
          <c:showSerName val="0"/>
          <c:showPercent val="0"/>
          <c:showBubbleSize val="0"/>
        </c:dLbls>
        <c:marker val="1"/>
        <c:smooth val="0"/>
        <c:axId val="866790520"/>
        <c:axId val="866791176"/>
      </c:lineChart>
      <c:catAx>
        <c:axId val="86679052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66791176"/>
        <c:crosses val="autoZero"/>
        <c:auto val="1"/>
        <c:lblAlgn val="ctr"/>
        <c:lblOffset val="100"/>
        <c:tickLblSkip val="1"/>
        <c:noMultiLvlLbl val="0"/>
      </c:catAx>
      <c:valAx>
        <c:axId val="866791176"/>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66790520"/>
        <c:crosses val="autoZero"/>
        <c:crossBetween val="between"/>
      </c:valAx>
      <c:spPr>
        <a:noFill/>
        <a:ln>
          <a:noFill/>
        </a:ln>
        <a:effectLst/>
      </c:spPr>
    </c:plotArea>
    <c:legend>
      <c:legendPos val="b"/>
      <c:legendEntry>
        <c:idx val="0"/>
        <c:delete val="1"/>
      </c:legendEntry>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ysClr val="windowText" lastClr="000000">
          <a:lumMod val="65000"/>
          <a:lumOff val="35000"/>
        </a:sysClr>
      </a:solidFill>
      <a:round/>
    </a:ln>
    <a:effectLst/>
  </c:spPr>
  <c:txPr>
    <a:bodyPr/>
    <a:lstStyle/>
    <a:p>
      <a:pPr>
        <a:defRPr/>
      </a:pPr>
      <a:endParaRPr lang="en-US"/>
    </a:p>
  </c:txPr>
  <c:externalData r:id="rId4">
    <c:autoUpdate val="0"/>
  </c:externalData>
</c:chartSpace>
</file>

<file path=word/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barChart>
        <c:barDir val="col"/>
        <c:grouping val="clustered"/>
        <c:varyColors val="0"/>
        <c:ser>
          <c:idx val="0"/>
          <c:order val="0"/>
          <c:tx>
            <c:strRef>
              <c:f>'Performance Calcs - system_v2'!$B$17:$F$17</c:f>
              <c:strCache>
                <c:ptCount val="5"/>
                <c:pt idx="0">
                  <c:v>Average % of Fixed Route Trips On-time</c:v>
                </c:pt>
              </c:strCache>
            </c:strRef>
          </c:tx>
          <c:spPr>
            <a:solidFill>
              <a:srgbClr val="4577B5"/>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bg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'Performance Calcs - system_v2'!$B$18:$D$18</c:f>
              <c:strCache>
                <c:ptCount val="3"/>
                <c:pt idx="0">
                  <c:v>Weekday</c:v>
                </c:pt>
                <c:pt idx="1">
                  <c:v>Saturday</c:v>
                </c:pt>
                <c:pt idx="2">
                  <c:v>Sunday</c:v>
                </c:pt>
              </c:strCache>
              <c:extLst/>
            </c:strRef>
          </c:cat>
          <c:val>
            <c:numRef>
              <c:f>'Performance Calcs - system_v2'!$B$12:$D$12</c:f>
              <c:numCache>
                <c:formatCode>0%</c:formatCode>
                <c:ptCount val="3"/>
                <c:pt idx="0">
                  <c:v>0.68438590672920518</c:v>
                </c:pt>
                <c:pt idx="1">
                  <c:v>0.78665279042539349</c:v>
                </c:pt>
                <c:pt idx="2">
                  <c:v>0.88779419813902571</c:v>
                </c:pt>
              </c:numCache>
              <c:extLst/>
            </c:numRef>
          </c:val>
          <c:extLst>
            <c:ext xmlns:c16="http://schemas.microsoft.com/office/drawing/2014/chart" uri="{C3380CC4-5D6E-409C-BE32-E72D297353CC}">
              <c16:uniqueId val="{00000000-1A3D-4FD1-9DAF-16F09C6E9FEB}"/>
            </c:ext>
          </c:extLst>
        </c:ser>
        <c:dLbls>
          <c:dLblPos val="ctr"/>
          <c:showLegendKey val="0"/>
          <c:showVal val="1"/>
          <c:showCatName val="0"/>
          <c:showSerName val="0"/>
          <c:showPercent val="0"/>
          <c:showBubbleSize val="0"/>
        </c:dLbls>
        <c:gapWidth val="150"/>
        <c:axId val="1019078528"/>
        <c:axId val="1019078856"/>
      </c:barChart>
      <c:lineChart>
        <c:grouping val="standard"/>
        <c:varyColors val="0"/>
        <c:ser>
          <c:idx val="3"/>
          <c:order val="1"/>
          <c:tx>
            <c:strRef>
              <c:f>'Performance Calcs - system_v2'!$A$20</c:f>
              <c:strCache>
                <c:ptCount val="1"/>
                <c:pt idx="0">
                  <c:v>Target</c:v>
                </c:pt>
              </c:strCache>
            </c:strRef>
          </c:tx>
          <c:spPr>
            <a:ln w="28575" cap="rnd">
              <a:solidFill>
                <a:srgbClr val="E97132"/>
              </a:solidFill>
              <a:prstDash val="dash"/>
              <a:round/>
            </a:ln>
            <a:effectLst/>
          </c:spPr>
          <c:marker>
            <c:symbol val="none"/>
          </c:marker>
          <c:dLbls>
            <c:dLbl>
              <c:idx val="0"/>
              <c:layout>
                <c:manualLayout>
                  <c:x val="-0.13106837606837607"/>
                  <c:y val="-6.7460317460317443E-2"/>
                </c:manualLayout>
              </c:layout>
              <c:tx>
                <c:rich>
                  <a:bodyPr/>
                  <a:lstStyle/>
                  <a:p>
                    <a:r>
                      <a:rPr lang="en-US"/>
                      <a:t>Target = 85%</a:t>
                    </a:r>
                  </a:p>
                </c:rich>
              </c:tx>
              <c:dLblPos val="r"/>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1-1A3D-4FD1-9DAF-16F09C6E9FEB}"/>
                </c:ext>
              </c:extLst>
            </c:dLbl>
            <c:dLbl>
              <c:idx val="1"/>
              <c:delete val="1"/>
              <c:extLst>
                <c:ext xmlns:c15="http://schemas.microsoft.com/office/drawing/2012/chart" uri="{CE6537A1-D6FC-4f65-9D91-7224C49458BB}"/>
                <c:ext xmlns:c16="http://schemas.microsoft.com/office/drawing/2014/chart" uri="{C3380CC4-5D6E-409C-BE32-E72D297353CC}">
                  <c16:uniqueId val="{00000002-1A3D-4FD1-9DAF-16F09C6E9FEB}"/>
                </c:ext>
              </c:extLst>
            </c:dLbl>
            <c:dLbl>
              <c:idx val="2"/>
              <c:delete val="1"/>
              <c:extLst>
                <c:ext xmlns:c15="http://schemas.microsoft.com/office/drawing/2012/chart" uri="{CE6537A1-D6FC-4f65-9D91-7224C49458BB}"/>
                <c:ext xmlns:c16="http://schemas.microsoft.com/office/drawing/2014/chart" uri="{C3380CC4-5D6E-409C-BE32-E72D297353CC}">
                  <c16:uniqueId val="{00000003-1A3D-4FD1-9DAF-16F09C6E9FEB}"/>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ysClr val="windowText" lastClr="000000"/>
                      </a:solidFill>
                      <a:round/>
                    </a:ln>
                    <a:effectLst/>
                  </c:spPr>
                </c15:leaderLines>
              </c:ext>
            </c:extLst>
          </c:dLbls>
          <c:cat>
            <c:strRef>
              <c:f>'Performance Calcs - system_v2'!$B$18:$D$18</c:f>
              <c:strCache>
                <c:ptCount val="3"/>
                <c:pt idx="0">
                  <c:v>Weekday</c:v>
                </c:pt>
                <c:pt idx="1">
                  <c:v>Saturday</c:v>
                </c:pt>
                <c:pt idx="2">
                  <c:v>Sunday</c:v>
                </c:pt>
              </c:strCache>
              <c:extLst/>
            </c:strRef>
          </c:cat>
          <c:val>
            <c:numRef>
              <c:f>'Performance Calcs - system_v2'!$B$13:$D$13</c:f>
              <c:numCache>
                <c:formatCode>0%</c:formatCode>
                <c:ptCount val="3"/>
                <c:pt idx="0">
                  <c:v>0.85</c:v>
                </c:pt>
                <c:pt idx="1">
                  <c:v>0.85</c:v>
                </c:pt>
                <c:pt idx="2">
                  <c:v>0.85</c:v>
                </c:pt>
              </c:numCache>
              <c:extLst/>
            </c:numRef>
          </c:val>
          <c:smooth val="0"/>
          <c:extLst>
            <c:ext xmlns:c16="http://schemas.microsoft.com/office/drawing/2014/chart" uri="{C3380CC4-5D6E-409C-BE32-E72D297353CC}">
              <c16:uniqueId val="{00000004-1A3D-4FD1-9DAF-16F09C6E9FEB}"/>
            </c:ext>
          </c:extLst>
        </c:ser>
        <c:dLbls>
          <c:dLblPos val="ctr"/>
          <c:showLegendKey val="0"/>
          <c:showVal val="1"/>
          <c:showCatName val="0"/>
          <c:showSerName val="0"/>
          <c:showPercent val="0"/>
          <c:showBubbleSize val="0"/>
        </c:dLbls>
        <c:marker val="1"/>
        <c:smooth val="0"/>
        <c:axId val="1019078528"/>
        <c:axId val="1019078856"/>
      </c:lineChart>
      <c:catAx>
        <c:axId val="101907852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19078856"/>
        <c:crosses val="autoZero"/>
        <c:auto val="1"/>
        <c:lblAlgn val="ctr"/>
        <c:lblOffset val="100"/>
        <c:noMultiLvlLbl val="0"/>
      </c:catAx>
      <c:valAx>
        <c:axId val="1019078856"/>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1907852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ysClr val="windowText" lastClr="000000">
          <a:lumMod val="65000"/>
          <a:lumOff val="35000"/>
        </a:sysClr>
      </a:solidFill>
      <a:round/>
    </a:ln>
    <a:effectLst/>
  </c:spPr>
  <c:txPr>
    <a:bodyPr/>
    <a:lstStyle/>
    <a:p>
      <a:pPr>
        <a:defRPr/>
      </a:pPr>
      <a:endParaRPr lang="en-US"/>
    </a:p>
  </c:txPr>
  <c:externalData r:id="rId4">
    <c:autoUpdate val="0"/>
  </c:externalData>
</c:chartSpace>
</file>

<file path=word/charts/chart1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barChart>
        <c:barDir val="col"/>
        <c:grouping val="clustered"/>
        <c:varyColors val="0"/>
        <c:ser>
          <c:idx val="0"/>
          <c:order val="0"/>
          <c:tx>
            <c:strRef>
              <c:f>Analysis_v2!$D$3</c:f>
              <c:strCache>
                <c:ptCount val="1"/>
                <c:pt idx="0">
                  <c:v>Valid Complaints per 100,000 Passengers Trips</c:v>
                </c:pt>
              </c:strCache>
            </c:strRef>
          </c:tx>
          <c:spPr>
            <a:solidFill>
              <a:srgbClr val="4577B5"/>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Analysis_v2!$A$4:$A$8</c:f>
              <c:numCache>
                <c:formatCode>General</c:formatCode>
                <c:ptCount val="5"/>
                <c:pt idx="0">
                  <c:v>2020</c:v>
                </c:pt>
                <c:pt idx="1">
                  <c:v>2021</c:v>
                </c:pt>
                <c:pt idx="2">
                  <c:v>2022</c:v>
                </c:pt>
                <c:pt idx="3">
                  <c:v>2023</c:v>
                </c:pt>
                <c:pt idx="4">
                  <c:v>2024</c:v>
                </c:pt>
              </c:numCache>
            </c:numRef>
          </c:cat>
          <c:val>
            <c:numRef>
              <c:f>Analysis_v2!$D$4:$D$8</c:f>
              <c:numCache>
                <c:formatCode>0.00</c:formatCode>
                <c:ptCount val="5"/>
                <c:pt idx="0">
                  <c:v>6.2044886655272968</c:v>
                </c:pt>
                <c:pt idx="1">
                  <c:v>3.9671679480427486</c:v>
                </c:pt>
                <c:pt idx="2">
                  <c:v>3.2394187720506755</c:v>
                </c:pt>
                <c:pt idx="3">
                  <c:v>3.4620351953875557</c:v>
                </c:pt>
                <c:pt idx="4">
                  <c:v>4.2925006897425506</c:v>
                </c:pt>
              </c:numCache>
            </c:numRef>
          </c:val>
          <c:extLst>
            <c:ext xmlns:c16="http://schemas.microsoft.com/office/drawing/2014/chart" uri="{C3380CC4-5D6E-409C-BE32-E72D297353CC}">
              <c16:uniqueId val="{00000000-9274-48D1-AA12-85D5CB1C4B90}"/>
            </c:ext>
          </c:extLst>
        </c:ser>
        <c:dLbls>
          <c:dLblPos val="outEnd"/>
          <c:showLegendKey val="0"/>
          <c:showVal val="1"/>
          <c:showCatName val="0"/>
          <c:showSerName val="0"/>
          <c:showPercent val="0"/>
          <c:showBubbleSize val="0"/>
        </c:dLbls>
        <c:gapWidth val="219"/>
        <c:overlap val="-27"/>
        <c:axId val="848375808"/>
        <c:axId val="848378432"/>
      </c:barChart>
      <c:lineChart>
        <c:grouping val="standard"/>
        <c:varyColors val="0"/>
        <c:dLbls>
          <c:showLegendKey val="0"/>
          <c:showVal val="0"/>
          <c:showCatName val="0"/>
          <c:showSerName val="0"/>
          <c:showPercent val="0"/>
          <c:showBubbleSize val="0"/>
        </c:dLbls>
        <c:marker val="1"/>
        <c:smooth val="0"/>
        <c:axId val="848375808"/>
        <c:axId val="848378432"/>
        <c:extLst>
          <c:ext xmlns:c15="http://schemas.microsoft.com/office/drawing/2012/chart" uri="{02D57815-91ED-43cb-92C2-25804820EDAC}">
            <c15:filteredLineSeries>
              <c15:ser>
                <c:idx val="1"/>
                <c:order val="1"/>
                <c:tx>
                  <c:strRef>
                    <c:extLst>
                      <c:ext uri="{02D57815-91ED-43cb-92C2-25804820EDAC}">
                        <c15:formulaRef>
                          <c15:sqref>Analysis_v2!$E$3</c15:sqref>
                        </c15:formulaRef>
                      </c:ext>
                    </c:extLst>
                    <c:strCache>
                      <c:ptCount val="1"/>
                      <c:pt idx="0">
                        <c:v>Target</c:v>
                      </c:pt>
                    </c:strCache>
                  </c:strRef>
                </c:tx>
                <c:spPr>
                  <a:ln w="28575" cap="rnd">
                    <a:solidFill>
                      <a:srgbClr val="E97132"/>
                    </a:solidFill>
                    <a:prstDash val="dash"/>
                    <a:round/>
                  </a:ln>
                  <a:effectLst/>
                </c:spPr>
                <c:marker>
                  <c:symbol val="none"/>
                </c:marker>
                <c:dLbls>
                  <c:dLbl>
                    <c:idx val="0"/>
                    <c:delete val="1"/>
                    <c:extLst>
                      <c:ext uri="{CE6537A1-D6FC-4f65-9D91-7224C49458BB}"/>
                      <c:ext xmlns:c16="http://schemas.microsoft.com/office/drawing/2014/chart" uri="{C3380CC4-5D6E-409C-BE32-E72D297353CC}">
                        <c16:uniqueId val="{00000001-9274-48D1-AA12-85D5CB1C4B90}"/>
                      </c:ext>
                    </c:extLst>
                  </c:dLbl>
                  <c:dLbl>
                    <c:idx val="1"/>
                    <c:delete val="1"/>
                    <c:extLst>
                      <c:ext uri="{CE6537A1-D6FC-4f65-9D91-7224C49458BB}"/>
                      <c:ext xmlns:c16="http://schemas.microsoft.com/office/drawing/2014/chart" uri="{C3380CC4-5D6E-409C-BE32-E72D297353CC}">
                        <c16:uniqueId val="{00000002-9274-48D1-AA12-85D5CB1C4B90}"/>
                      </c:ext>
                    </c:extLst>
                  </c:dLbl>
                  <c:dLbl>
                    <c:idx val="2"/>
                    <c:delete val="1"/>
                    <c:extLst>
                      <c:ext uri="{CE6537A1-D6FC-4f65-9D91-7224C49458BB}"/>
                      <c:ext xmlns:c16="http://schemas.microsoft.com/office/drawing/2014/chart" uri="{C3380CC4-5D6E-409C-BE32-E72D297353CC}">
                        <c16:uniqueId val="{00000003-9274-48D1-AA12-85D5CB1C4B90}"/>
                      </c:ext>
                    </c:extLst>
                  </c:dLbl>
                  <c:dLbl>
                    <c:idx val="3"/>
                    <c:delete val="1"/>
                    <c:extLst>
                      <c:ext uri="{CE6537A1-D6FC-4f65-9D91-7224C49458BB}"/>
                      <c:ext xmlns:c16="http://schemas.microsoft.com/office/drawing/2014/chart" uri="{C3380CC4-5D6E-409C-BE32-E72D297353CC}">
                        <c16:uniqueId val="{00000004-9274-48D1-AA12-85D5CB1C4B90}"/>
                      </c:ext>
                    </c:extLst>
                  </c:dLbl>
                  <c:dLbl>
                    <c:idx val="4"/>
                    <c:layout>
                      <c:manualLayout>
                        <c:x val="-0.14592274678111589"/>
                        <c:y val="-4.772393538913363E-2"/>
                      </c:manualLayout>
                    </c:layout>
                    <c:tx>
                      <c:rich>
                        <a:bodyPr/>
                        <a:lstStyle/>
                        <a:p>
                          <a:r>
                            <a:rPr lang="en-US"/>
                            <a:t>Target = 2</a:t>
                          </a:r>
                        </a:p>
                      </c:rich>
                    </c:tx>
                    <c:dLblPos val="r"/>
                    <c:showLegendKey val="0"/>
                    <c:showVal val="1"/>
                    <c:showCatName val="0"/>
                    <c:showSerName val="0"/>
                    <c:showPercent val="0"/>
                    <c:showBubbleSize val="0"/>
                    <c:extLst>
                      <c:ext uri="{CE6537A1-D6FC-4f65-9D91-7224C49458BB}">
                        <c15:showDataLabelsRange val="0"/>
                      </c:ext>
                      <c:ext xmlns:c16="http://schemas.microsoft.com/office/drawing/2014/chart" uri="{C3380CC4-5D6E-409C-BE32-E72D297353CC}">
                        <c16:uniqueId val="{00000005-9274-48D1-AA12-85D5CB1C4B90}"/>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lumMod val="75000"/>
                              <a:lumOff val="25000"/>
                            </a:schemeClr>
                          </a:solidFill>
                          <a:latin typeface="+mn-lt"/>
                          <a:ea typeface="+mn-ea"/>
                          <a:cs typeface="+mn-cs"/>
                        </a:defRPr>
                      </a:pPr>
                      <a:endParaRPr lang="en-US"/>
                    </a:p>
                  </c:txPr>
                  <c:dLblPos val="r"/>
                  <c:showLegendKey val="0"/>
                  <c:showVal val="1"/>
                  <c:showCatName val="0"/>
                  <c:showSerName val="0"/>
                  <c:showPercent val="0"/>
                  <c:showBubbleSize val="0"/>
                  <c:showLeaderLines val="0"/>
                  <c:extLst>
                    <c:ext uri="{CE6537A1-D6FC-4f65-9D91-7224C49458BB}">
                      <c15:showLeaderLines val="1"/>
                      <c15:leaderLines>
                        <c:spPr>
                          <a:ln w="9525" cap="flat" cmpd="sng" algn="ctr">
                            <a:solidFill>
                              <a:schemeClr val="bg1"/>
                            </a:solidFill>
                            <a:round/>
                          </a:ln>
                          <a:effectLst/>
                        </c:spPr>
                      </c15:leaderLines>
                    </c:ext>
                  </c:extLst>
                </c:dLbls>
                <c:cat>
                  <c:numRef>
                    <c:extLst>
                      <c:ext uri="{02D57815-91ED-43cb-92C2-25804820EDAC}">
                        <c15:formulaRef>
                          <c15:sqref>Analysis_v2!$A$4:$A$8</c15:sqref>
                        </c15:formulaRef>
                      </c:ext>
                    </c:extLst>
                    <c:numCache>
                      <c:formatCode>General</c:formatCode>
                      <c:ptCount val="5"/>
                      <c:pt idx="0">
                        <c:v>2020</c:v>
                      </c:pt>
                      <c:pt idx="1">
                        <c:v>2021</c:v>
                      </c:pt>
                      <c:pt idx="2">
                        <c:v>2022</c:v>
                      </c:pt>
                      <c:pt idx="3">
                        <c:v>2023</c:v>
                      </c:pt>
                      <c:pt idx="4">
                        <c:v>2024</c:v>
                      </c:pt>
                    </c:numCache>
                  </c:numRef>
                </c:cat>
                <c:val>
                  <c:numRef>
                    <c:extLst>
                      <c:ext uri="{02D57815-91ED-43cb-92C2-25804820EDAC}">
                        <c15:formulaRef>
                          <c15:sqref>Analysis_v2!$E$4:$E$8</c15:sqref>
                        </c15:formulaRef>
                      </c:ext>
                    </c:extLst>
                    <c:numCache>
                      <c:formatCode>General</c:formatCode>
                      <c:ptCount val="5"/>
                      <c:pt idx="0">
                        <c:v>0</c:v>
                      </c:pt>
                      <c:pt idx="1">
                        <c:v>0</c:v>
                      </c:pt>
                      <c:pt idx="2">
                        <c:v>0</c:v>
                      </c:pt>
                      <c:pt idx="3">
                        <c:v>0</c:v>
                      </c:pt>
                      <c:pt idx="4">
                        <c:v>0</c:v>
                      </c:pt>
                    </c:numCache>
                  </c:numRef>
                </c:val>
                <c:smooth val="0"/>
                <c:extLst>
                  <c:ext xmlns:c16="http://schemas.microsoft.com/office/drawing/2014/chart" uri="{C3380CC4-5D6E-409C-BE32-E72D297353CC}">
                    <c16:uniqueId val="{00000006-9274-48D1-AA12-85D5CB1C4B90}"/>
                  </c:ext>
                </c:extLst>
              </c15:ser>
            </c15:filteredLineSeries>
          </c:ext>
        </c:extLst>
      </c:lineChart>
      <c:catAx>
        <c:axId val="84837580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48378432"/>
        <c:crosses val="autoZero"/>
        <c:auto val="1"/>
        <c:lblAlgn val="ctr"/>
        <c:lblOffset val="100"/>
        <c:noMultiLvlLbl val="0"/>
      </c:catAx>
      <c:valAx>
        <c:axId val="848378432"/>
        <c:scaling>
          <c:orientation val="minMax"/>
        </c:scaling>
        <c:delete val="0"/>
        <c:axPos val="l"/>
        <c:majorGridlines>
          <c:spPr>
            <a:ln w="9525" cap="flat" cmpd="sng" algn="ctr">
              <a:solidFill>
                <a:schemeClr val="tx1">
                  <a:lumMod val="15000"/>
                  <a:lumOff val="85000"/>
                </a:schemeClr>
              </a:solidFill>
              <a:round/>
            </a:ln>
            <a:effectLst/>
          </c:spPr>
        </c:majorGridlines>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48375808"/>
        <c:crosses val="autoZero"/>
        <c:crossBetween val="between"/>
      </c:valAx>
      <c:spPr>
        <a:noFill/>
        <a:ln>
          <a:noFill/>
        </a:ln>
        <a:effectLst/>
      </c:spPr>
    </c:plotArea>
    <c:legend>
      <c:legendPos val="b"/>
      <c:legendEntry>
        <c:idx val="0"/>
        <c:delete val="1"/>
      </c:legendEntry>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ysClr val="windowText" lastClr="000000">
          <a:lumMod val="65000"/>
          <a:lumOff val="35000"/>
        </a:sysClr>
      </a:solidFill>
      <a:round/>
    </a:ln>
    <a:effectLst/>
  </c:spPr>
  <c:txPr>
    <a:bodyPr/>
    <a:lstStyle/>
    <a:p>
      <a:pPr>
        <a:defRPr/>
      </a:pPr>
      <a:endParaRPr lang="en-US"/>
    </a:p>
  </c:txPr>
  <c:externalData r:id="rId4">
    <c:autoUpdate val="0"/>
  </c:externalData>
</c:chartSpace>
</file>

<file path=word/charts/chart1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barChart>
        <c:barDir val="col"/>
        <c:grouping val="clustered"/>
        <c:varyColors val="0"/>
        <c:ser>
          <c:idx val="0"/>
          <c:order val="0"/>
          <c:tx>
            <c:strRef>
              <c:f>'Asset Performance'!$A$12</c:f>
              <c:strCache>
                <c:ptCount val="1"/>
                <c:pt idx="0">
                  <c:v>Miles Between Road Calls</c:v>
                </c:pt>
              </c:strCache>
            </c:strRef>
          </c:tx>
          <c:spPr>
            <a:solidFill>
              <a:srgbClr val="4577B5"/>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'Asset Performance'!$B$2:$F$2</c:f>
              <c:numCache>
                <c:formatCode>General</c:formatCode>
                <c:ptCount val="5"/>
                <c:pt idx="0">
                  <c:v>2020</c:v>
                </c:pt>
                <c:pt idx="1">
                  <c:v>2021</c:v>
                </c:pt>
                <c:pt idx="2">
                  <c:v>2022</c:v>
                </c:pt>
                <c:pt idx="3">
                  <c:v>2023</c:v>
                </c:pt>
                <c:pt idx="4">
                  <c:v>2024</c:v>
                </c:pt>
              </c:numCache>
            </c:numRef>
          </c:cat>
          <c:val>
            <c:numRef>
              <c:f>'Asset Performance'!$B$12:$F$12</c:f>
              <c:numCache>
                <c:formatCode>_(* #,##0_);_(* \(#,##0\);_(* "-"??_);_(@_)</c:formatCode>
                <c:ptCount val="5"/>
                <c:pt idx="0">
                  <c:v>665667.66666666663</c:v>
                </c:pt>
                <c:pt idx="1">
                  <c:v>181618.08333333334</c:v>
                </c:pt>
                <c:pt idx="2">
                  <c:v>1129049</c:v>
                </c:pt>
                <c:pt idx="3">
                  <c:v>1122190</c:v>
                </c:pt>
                <c:pt idx="4">
                  <c:v>1193454</c:v>
                </c:pt>
              </c:numCache>
            </c:numRef>
          </c:val>
          <c:extLst>
            <c:ext xmlns:c16="http://schemas.microsoft.com/office/drawing/2014/chart" uri="{C3380CC4-5D6E-409C-BE32-E72D297353CC}">
              <c16:uniqueId val="{00000000-55BC-46CE-BCBF-7C4C0AE6FB36}"/>
            </c:ext>
          </c:extLst>
        </c:ser>
        <c:dLbls>
          <c:showLegendKey val="0"/>
          <c:showVal val="0"/>
          <c:showCatName val="0"/>
          <c:showSerName val="0"/>
          <c:showPercent val="0"/>
          <c:showBubbleSize val="0"/>
        </c:dLbls>
        <c:gapWidth val="150"/>
        <c:axId val="847524144"/>
        <c:axId val="870080016"/>
      </c:barChart>
      <c:lineChart>
        <c:grouping val="standard"/>
        <c:varyColors val="0"/>
        <c:dLbls>
          <c:showLegendKey val="0"/>
          <c:showVal val="0"/>
          <c:showCatName val="0"/>
          <c:showSerName val="0"/>
          <c:showPercent val="0"/>
          <c:showBubbleSize val="0"/>
        </c:dLbls>
        <c:marker val="1"/>
        <c:smooth val="0"/>
        <c:axId val="847524144"/>
        <c:axId val="870080016"/>
        <c:extLst>
          <c:ext xmlns:c15="http://schemas.microsoft.com/office/drawing/2012/chart" uri="{02D57815-91ED-43cb-92C2-25804820EDAC}">
            <c15:filteredLineSeries>
              <c15:ser>
                <c:idx val="1"/>
                <c:order val="1"/>
                <c:tx>
                  <c:strRef>
                    <c:extLst>
                      <c:ext uri="{02D57815-91ED-43cb-92C2-25804820EDAC}">
                        <c15:formulaRef>
                          <c15:sqref>'Asset Performance'!$A$13</c15:sqref>
                        </c15:formulaRef>
                      </c:ext>
                    </c:extLst>
                    <c:strCache>
                      <c:ptCount val="1"/>
                      <c:pt idx="0">
                        <c:v>Target</c:v>
                      </c:pt>
                    </c:strCache>
                  </c:strRef>
                </c:tx>
                <c:spPr>
                  <a:ln w="50800" cap="rnd">
                    <a:solidFill>
                      <a:srgbClr val="E97132"/>
                    </a:solidFill>
                    <a:prstDash val="dash"/>
                    <a:round/>
                  </a:ln>
                  <a:effectLst/>
                </c:spPr>
                <c:marker>
                  <c:symbol val="none"/>
                </c:marker>
                <c:cat>
                  <c:numRef>
                    <c:extLst>
                      <c:ext uri="{02D57815-91ED-43cb-92C2-25804820EDAC}">
                        <c15:formulaRef>
                          <c15:sqref>'Asset Performance'!$B$2:$F$2</c15:sqref>
                        </c15:formulaRef>
                      </c:ext>
                    </c:extLst>
                    <c:numCache>
                      <c:formatCode>General</c:formatCode>
                      <c:ptCount val="5"/>
                      <c:pt idx="0">
                        <c:v>2020</c:v>
                      </c:pt>
                      <c:pt idx="1">
                        <c:v>2021</c:v>
                      </c:pt>
                      <c:pt idx="2">
                        <c:v>2022</c:v>
                      </c:pt>
                      <c:pt idx="3">
                        <c:v>2023</c:v>
                      </c:pt>
                      <c:pt idx="4">
                        <c:v>2024</c:v>
                      </c:pt>
                    </c:numCache>
                  </c:numRef>
                </c:cat>
                <c:val>
                  <c:numRef>
                    <c:extLst>
                      <c:ext uri="{02D57815-91ED-43cb-92C2-25804820EDAC}">
                        <c15:formulaRef>
                          <c15:sqref>'Asset Performance'!$B$13:$F$13</c15:sqref>
                        </c15:formulaRef>
                      </c:ext>
                    </c:extLst>
                    <c:numCache>
                      <c:formatCode>_(* #,##0_);_(* \(#,##0\);_(* "-"??_);_(@_)</c:formatCode>
                      <c:ptCount val="5"/>
                      <c:pt idx="1">
                        <c:v>0</c:v>
                      </c:pt>
                      <c:pt idx="2">
                        <c:v>0</c:v>
                      </c:pt>
                      <c:pt idx="3">
                        <c:v>0</c:v>
                      </c:pt>
                      <c:pt idx="4">
                        <c:v>0</c:v>
                      </c:pt>
                    </c:numCache>
                  </c:numRef>
                </c:val>
                <c:smooth val="0"/>
                <c:extLst>
                  <c:ext xmlns:c16="http://schemas.microsoft.com/office/drawing/2014/chart" uri="{C3380CC4-5D6E-409C-BE32-E72D297353CC}">
                    <c16:uniqueId val="{00000001-55BC-46CE-BCBF-7C4C0AE6FB36}"/>
                  </c:ext>
                </c:extLst>
              </c15:ser>
            </c15:filteredLineSeries>
          </c:ext>
        </c:extLst>
      </c:lineChart>
      <c:catAx>
        <c:axId val="84752414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70080016"/>
        <c:crosses val="autoZero"/>
        <c:auto val="1"/>
        <c:lblAlgn val="ctr"/>
        <c:lblOffset val="100"/>
        <c:noMultiLvlLbl val="0"/>
      </c:catAx>
      <c:valAx>
        <c:axId val="870080016"/>
        <c:scaling>
          <c:orientation val="minMax"/>
        </c:scaling>
        <c:delete val="0"/>
        <c:axPos val="l"/>
        <c:majorGridlines>
          <c:spPr>
            <a:ln w="9525" cap="flat" cmpd="sng" algn="ctr">
              <a:solidFill>
                <a:schemeClr val="tx1">
                  <a:lumMod val="15000"/>
                  <a:lumOff val="85000"/>
                </a:schemeClr>
              </a:solidFill>
              <a:round/>
            </a:ln>
            <a:effectLst/>
          </c:spPr>
        </c:majorGridlines>
        <c:numFmt formatCode="_(* #,##0_);_(* \(#,##0\);_(* &quot;-&quot;??_);_(@_)"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47524144"/>
        <c:crosses val="autoZero"/>
        <c:crossBetween val="between"/>
      </c:valAx>
      <c:spPr>
        <a:noFill/>
        <a:ln>
          <a:noFill/>
        </a:ln>
        <a:effectLst/>
      </c:spPr>
    </c:plotArea>
    <c:legend>
      <c:legendPos val="b"/>
      <c:legendEntry>
        <c:idx val="0"/>
        <c:delete val="1"/>
      </c:legendEntry>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ysClr val="windowText" lastClr="000000">
          <a:lumMod val="65000"/>
          <a:lumOff val="35000"/>
        </a:sysClr>
      </a:solidFill>
      <a:round/>
    </a:ln>
    <a:effectLst/>
  </c:spPr>
  <c:txPr>
    <a:bodyPr/>
    <a:lstStyle/>
    <a:p>
      <a:pPr>
        <a:defRPr/>
      </a:pPr>
      <a:endParaRPr lang="en-US"/>
    </a:p>
  </c:txPr>
  <c:externalData r:id="rId4">
    <c:autoUpdate val="0"/>
  </c:externalData>
</c:chartSpace>
</file>

<file path=word/charts/chart1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barChart>
        <c:barDir val="col"/>
        <c:grouping val="clustered"/>
        <c:varyColors val="0"/>
        <c:ser>
          <c:idx val="0"/>
          <c:order val="0"/>
          <c:tx>
            <c:strRef>
              <c:f>'Asset Performance'!$A$50</c:f>
              <c:strCache>
                <c:ptCount val="1"/>
                <c:pt idx="0">
                  <c:v>System Average</c:v>
                </c:pt>
              </c:strCache>
            </c:strRef>
          </c:tx>
          <c:spPr>
            <a:solidFill>
              <a:srgbClr val="4577B5"/>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'Asset Performance'!$B$42:$F$42</c:f>
              <c:numCache>
                <c:formatCode>General</c:formatCode>
                <c:ptCount val="5"/>
                <c:pt idx="0">
                  <c:v>2020</c:v>
                </c:pt>
                <c:pt idx="1">
                  <c:v>2021</c:v>
                </c:pt>
                <c:pt idx="2">
                  <c:v>2022</c:v>
                </c:pt>
                <c:pt idx="3">
                  <c:v>2023</c:v>
                </c:pt>
                <c:pt idx="4">
                  <c:v>2024</c:v>
                </c:pt>
              </c:numCache>
            </c:numRef>
          </c:cat>
          <c:val>
            <c:numRef>
              <c:f>'Asset Performance'!$B$50:$F$50</c:f>
              <c:numCache>
                <c:formatCode>0%</c:formatCode>
                <c:ptCount val="5"/>
                <c:pt idx="0">
                  <c:v>0.84333333333333338</c:v>
                </c:pt>
                <c:pt idx="1">
                  <c:v>0.84333333333333327</c:v>
                </c:pt>
                <c:pt idx="2">
                  <c:v>0.95666666666666667</c:v>
                </c:pt>
                <c:pt idx="3">
                  <c:v>0.94666666666666666</c:v>
                </c:pt>
                <c:pt idx="4">
                  <c:v>0.96333333333333326</c:v>
                </c:pt>
              </c:numCache>
            </c:numRef>
          </c:val>
          <c:extLst>
            <c:ext xmlns:c16="http://schemas.microsoft.com/office/drawing/2014/chart" uri="{C3380CC4-5D6E-409C-BE32-E72D297353CC}">
              <c16:uniqueId val="{00000000-3E72-4F3F-A06E-6284A6B9E2CE}"/>
            </c:ext>
          </c:extLst>
        </c:ser>
        <c:dLbls>
          <c:showLegendKey val="0"/>
          <c:showVal val="1"/>
          <c:showCatName val="0"/>
          <c:showSerName val="0"/>
          <c:showPercent val="0"/>
          <c:showBubbleSize val="0"/>
        </c:dLbls>
        <c:gapWidth val="219"/>
        <c:overlap val="-27"/>
        <c:axId val="871465760"/>
        <c:axId val="871466088"/>
      </c:barChart>
      <c:lineChart>
        <c:grouping val="standard"/>
        <c:varyColors val="0"/>
        <c:ser>
          <c:idx val="1"/>
          <c:order val="1"/>
          <c:tx>
            <c:strRef>
              <c:f>'Asset Performance'!$A$52</c:f>
              <c:strCache>
                <c:ptCount val="1"/>
                <c:pt idx="0">
                  <c:v>FTA Minimum</c:v>
                </c:pt>
              </c:strCache>
            </c:strRef>
          </c:tx>
          <c:spPr>
            <a:ln w="28575" cap="rnd">
              <a:solidFill>
                <a:srgbClr val="E97132"/>
              </a:solidFill>
              <a:prstDash val="sysDash"/>
              <a:round/>
            </a:ln>
            <a:effectLst/>
          </c:spPr>
          <c:marker>
            <c:symbol val="none"/>
          </c:marker>
          <c:dLbls>
            <c:dLbl>
              <c:idx val="0"/>
              <c:delete val="1"/>
              <c:extLst>
                <c:ext xmlns:c15="http://schemas.microsoft.com/office/drawing/2012/chart" uri="{CE6537A1-D6FC-4f65-9D91-7224C49458BB}"/>
                <c:ext xmlns:c16="http://schemas.microsoft.com/office/drawing/2014/chart" uri="{C3380CC4-5D6E-409C-BE32-E72D297353CC}">
                  <c16:uniqueId val="{00000001-3E72-4F3F-A06E-6284A6B9E2CE}"/>
                </c:ext>
              </c:extLst>
            </c:dLbl>
            <c:dLbl>
              <c:idx val="1"/>
              <c:layout>
                <c:manualLayout>
                  <c:x val="2.6709401709401708E-2"/>
                  <c:y val="0.14682555305586803"/>
                </c:manualLayout>
              </c:layout>
              <c:tx>
                <c:rich>
                  <a:bodyPr rot="0" spcFirstLastPara="1" vertOverflow="ellipsis" vert="horz" wrap="square" lIns="38100" tIns="19050" rIns="38100" bIns="19050" anchor="ctr" anchorCtr="1">
                    <a:noAutofit/>
                  </a:bodyPr>
                  <a:lstStyle/>
                  <a:p>
                    <a:pPr>
                      <a:defRPr sz="900" b="1" i="0" u="none" strike="noStrike" kern="1200" baseline="0">
                        <a:solidFill>
                          <a:schemeClr val="tx1">
                            <a:lumMod val="75000"/>
                            <a:lumOff val="25000"/>
                          </a:schemeClr>
                        </a:solidFill>
                        <a:latin typeface="+mn-lt"/>
                        <a:ea typeface="+mn-ea"/>
                        <a:cs typeface="+mn-cs"/>
                      </a:defRPr>
                    </a:pPr>
                    <a:r>
                      <a:rPr lang="en-US"/>
                      <a:t>FTA Minimum</a:t>
                    </a:r>
                    <a:r>
                      <a:rPr lang="en-US" baseline="0"/>
                      <a:t> =</a:t>
                    </a:r>
                    <a:r>
                      <a:rPr lang="en-US" sz="900" b="0" i="0" u="none" strike="noStrike" baseline="0"/>
                      <a:t> </a:t>
                    </a:r>
                    <a:fld id="{FF26A64C-0010-437D-98CC-D0A830B90A15}" type="VALUE">
                      <a:rPr lang="en-US"/>
                      <a:pPr>
                        <a:defRPr b="1"/>
                      </a:pPr>
                      <a:t>[VALUE]</a:t>
                    </a:fld>
                    <a:endParaRPr lang="en-US" sz="900" b="0" i="0" u="none" strike="noStrike" baseline="0"/>
                  </a:p>
                </c:rich>
              </c:tx>
              <c:spPr>
                <a:solidFill>
                  <a:sysClr val="window" lastClr="FFFFFF"/>
                </a:solidFill>
                <a:ln>
                  <a:noFill/>
                </a:ln>
                <a:effectLst/>
              </c:spPr>
              <c:txPr>
                <a:bodyPr rot="0" spcFirstLastPara="1" vertOverflow="ellipsis" vert="horz" wrap="square" lIns="38100" tIns="19050" rIns="38100" bIns="19050" anchor="ctr" anchorCtr="1">
                  <a:noAutofit/>
                </a:bodyPr>
                <a:lstStyle/>
                <a:p>
                  <a:pPr>
                    <a:defRPr sz="900" b="1"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extLst>
                <c:ext xmlns:c15="http://schemas.microsoft.com/office/drawing/2012/chart" uri="{CE6537A1-D6FC-4f65-9D91-7224C49458BB}">
                  <c15:layout>
                    <c:manualLayout>
                      <c:w val="0.10660256410256411"/>
                      <c:h val="0.24597237845269337"/>
                    </c:manualLayout>
                  </c15:layout>
                  <c15:dlblFieldTable/>
                  <c15:showDataLabelsRange val="0"/>
                </c:ext>
                <c:ext xmlns:c16="http://schemas.microsoft.com/office/drawing/2014/chart" uri="{C3380CC4-5D6E-409C-BE32-E72D297353CC}">
                  <c16:uniqueId val="{00000002-3E72-4F3F-A06E-6284A6B9E2CE}"/>
                </c:ext>
              </c:extLst>
            </c:dLbl>
            <c:dLbl>
              <c:idx val="2"/>
              <c:delete val="1"/>
              <c:extLst>
                <c:ext xmlns:c15="http://schemas.microsoft.com/office/drawing/2012/chart" uri="{CE6537A1-D6FC-4f65-9D91-7224C49458BB}"/>
                <c:ext xmlns:c16="http://schemas.microsoft.com/office/drawing/2014/chart" uri="{C3380CC4-5D6E-409C-BE32-E72D297353CC}">
                  <c16:uniqueId val="{00000003-3E72-4F3F-A06E-6284A6B9E2CE}"/>
                </c:ext>
              </c:extLst>
            </c:dLbl>
            <c:dLbl>
              <c:idx val="3"/>
              <c:delete val="1"/>
              <c:extLst>
                <c:ext xmlns:c15="http://schemas.microsoft.com/office/drawing/2012/chart" uri="{CE6537A1-D6FC-4f65-9D91-7224C49458BB}"/>
                <c:ext xmlns:c16="http://schemas.microsoft.com/office/drawing/2014/chart" uri="{C3380CC4-5D6E-409C-BE32-E72D297353CC}">
                  <c16:uniqueId val="{00000004-3E72-4F3F-A06E-6284A6B9E2CE}"/>
                </c:ext>
              </c:extLst>
            </c:dLbl>
            <c:dLbl>
              <c:idx val="4"/>
              <c:delete val="1"/>
              <c:extLst>
                <c:ext xmlns:c15="http://schemas.microsoft.com/office/drawing/2012/chart" uri="{CE6537A1-D6FC-4f65-9D91-7224C49458BB}"/>
                <c:ext xmlns:c16="http://schemas.microsoft.com/office/drawing/2014/chart" uri="{C3380CC4-5D6E-409C-BE32-E72D297353CC}">
                  <c16:uniqueId val="{00000005-3E72-4F3F-A06E-6284A6B9E2CE}"/>
                </c:ext>
              </c:extLst>
            </c:dLbl>
            <c:spPr>
              <a:solidFill>
                <a:sysClr val="window" lastClr="FFFFFF"/>
              </a:solid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bg1"/>
                      </a:solidFill>
                      <a:round/>
                    </a:ln>
                    <a:effectLst/>
                  </c:spPr>
                </c15:leaderLines>
              </c:ext>
            </c:extLst>
          </c:dLbls>
          <c:val>
            <c:numRef>
              <c:f>'Asset Performance'!$B$52:$F$52</c:f>
              <c:numCache>
                <c:formatCode>0%</c:formatCode>
                <c:ptCount val="5"/>
                <c:pt idx="0">
                  <c:v>0.8</c:v>
                </c:pt>
                <c:pt idx="1">
                  <c:v>0.8</c:v>
                </c:pt>
                <c:pt idx="2">
                  <c:v>0.8</c:v>
                </c:pt>
                <c:pt idx="3">
                  <c:v>0.8</c:v>
                </c:pt>
                <c:pt idx="4">
                  <c:v>0.8</c:v>
                </c:pt>
              </c:numCache>
            </c:numRef>
          </c:val>
          <c:smooth val="0"/>
          <c:extLst>
            <c:ext xmlns:c16="http://schemas.microsoft.com/office/drawing/2014/chart" uri="{C3380CC4-5D6E-409C-BE32-E72D297353CC}">
              <c16:uniqueId val="{00000006-3E72-4F3F-A06E-6284A6B9E2CE}"/>
            </c:ext>
          </c:extLst>
        </c:ser>
        <c:dLbls>
          <c:showLegendKey val="0"/>
          <c:showVal val="1"/>
          <c:showCatName val="0"/>
          <c:showSerName val="0"/>
          <c:showPercent val="0"/>
          <c:showBubbleSize val="0"/>
        </c:dLbls>
        <c:marker val="1"/>
        <c:smooth val="0"/>
        <c:axId val="871465760"/>
        <c:axId val="871466088"/>
      </c:lineChart>
      <c:catAx>
        <c:axId val="87146576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71466088"/>
        <c:crosses val="autoZero"/>
        <c:auto val="1"/>
        <c:lblAlgn val="ctr"/>
        <c:lblOffset val="100"/>
        <c:noMultiLvlLbl val="0"/>
      </c:catAx>
      <c:valAx>
        <c:axId val="871466088"/>
        <c:scaling>
          <c:orientation val="minMax"/>
          <c:max val="1"/>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7146576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ysClr val="windowText" lastClr="000000">
          <a:lumMod val="65000"/>
          <a:lumOff val="35000"/>
        </a:sysClr>
      </a:solidFill>
      <a:round/>
    </a:ln>
    <a:effectLst/>
  </c:spPr>
  <c:txPr>
    <a:bodyPr/>
    <a:lstStyle/>
    <a:p>
      <a:pPr>
        <a:defRPr/>
      </a:pPr>
      <a:endParaRPr lang="en-US"/>
    </a:p>
  </c:txPr>
  <c:externalData r:id="rId4">
    <c:autoUpdate val="0"/>
  </c:externalData>
</c:chartSpace>
</file>

<file path=word/charts/chart1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7.0961041943529313E-2"/>
          <c:y val="6.9444444444444448E-2"/>
          <c:w val="0.8737043672671948"/>
          <c:h val="0.70457731846019245"/>
        </c:manualLayout>
      </c:layout>
      <c:barChart>
        <c:barDir val="bar"/>
        <c:grouping val="clustered"/>
        <c:varyColors val="0"/>
        <c:ser>
          <c:idx val="1"/>
          <c:order val="0"/>
          <c:tx>
            <c:strRef>
              <c:f>'[Chart in Microsoft Word]Analysis'!$A$27</c:f>
              <c:strCache>
                <c:ptCount val="1"/>
                <c:pt idx="0">
                  <c:v>Fixed Route</c:v>
                </c:pt>
              </c:strCache>
            </c:strRef>
          </c:tx>
          <c:spPr>
            <a:solidFill>
              <a:srgbClr val="4577B5"/>
            </a:solidFill>
            <a:ln w="22225">
              <a:solidFill>
                <a:schemeClr val="bg1"/>
              </a:solidFill>
            </a:ln>
            <a:effectLst/>
          </c:spPr>
          <c:invertIfNegative val="0"/>
          <c:dLbls>
            <c:dLbl>
              <c:idx val="0"/>
              <c:layout>
                <c:manualLayout>
                  <c:x val="5.5555555555555552E-2"/>
                  <c:y val="1.7953321364452293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C6CE-4754-962E-974309B1659F}"/>
                </c:ext>
              </c:extLst>
            </c:dLbl>
            <c:dLbl>
              <c:idx val="1"/>
              <c:layout>
                <c:manualLayout>
                  <c:x val="7.0512820512820512E-2"/>
                  <c:y val="-2.5134649910233394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C6CE-4754-962E-974309B1659F}"/>
                </c:ext>
              </c:extLst>
            </c:dLbl>
            <c:numFmt formatCode="#,##0" sourceLinked="0"/>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'[Chart in Microsoft Word]Analysis'!$B$26:$F$26</c:f>
              <c:numCache>
                <c:formatCode>General</c:formatCode>
                <c:ptCount val="5"/>
                <c:pt idx="0">
                  <c:v>2020</c:v>
                </c:pt>
                <c:pt idx="1">
                  <c:v>2021</c:v>
                </c:pt>
                <c:pt idx="2">
                  <c:v>2022</c:v>
                </c:pt>
                <c:pt idx="3">
                  <c:v>2023</c:v>
                </c:pt>
                <c:pt idx="4">
                  <c:v>2024</c:v>
                </c:pt>
              </c:numCache>
            </c:numRef>
          </c:cat>
          <c:val>
            <c:numRef>
              <c:f>'[Chart in Microsoft Word]Analysis'!$B$61:$F$61</c:f>
              <c:numCache>
                <c:formatCode>_(* #,##0_);_(* \(#,##0\);_(* "-"??_);_(@_)</c:formatCode>
                <c:ptCount val="5"/>
                <c:pt idx="0">
                  <c:v>205539.14285714287</c:v>
                </c:pt>
                <c:pt idx="1">
                  <c:v>202647.125</c:v>
                </c:pt>
                <c:pt idx="2">
                  <c:v>830730.5</c:v>
                </c:pt>
                <c:pt idx="3">
                  <c:v>783456.5</c:v>
                </c:pt>
                <c:pt idx="4">
                  <c:v>0</c:v>
                </c:pt>
              </c:numCache>
            </c:numRef>
          </c:val>
          <c:extLst>
            <c:ext xmlns:c16="http://schemas.microsoft.com/office/drawing/2014/chart" uri="{C3380CC4-5D6E-409C-BE32-E72D297353CC}">
              <c16:uniqueId val="{00000002-C6CE-4754-962E-974309B1659F}"/>
            </c:ext>
          </c:extLst>
        </c:ser>
        <c:ser>
          <c:idx val="2"/>
          <c:order val="1"/>
          <c:tx>
            <c:strRef>
              <c:f>'[Chart in Microsoft Word]Analysis'!$A$28</c:f>
              <c:strCache>
                <c:ptCount val="1"/>
                <c:pt idx="0">
                  <c:v>Demand Response</c:v>
                </c:pt>
              </c:strCache>
            </c:strRef>
          </c:tx>
          <c:spPr>
            <a:pattFill prst="wdUpDiag">
              <a:fgClr>
                <a:srgbClr val="E97132"/>
              </a:fgClr>
              <a:bgClr>
                <a:schemeClr val="bg1"/>
              </a:bgClr>
            </a:pattFill>
            <a:ln w="9525">
              <a:solidFill>
                <a:srgbClr val="E97132"/>
              </a:solidFill>
            </a:ln>
            <a:effectLst/>
          </c:spPr>
          <c:invertIfNegative val="0"/>
          <c:dLbls>
            <c:dLbl>
              <c:idx val="1"/>
              <c:layout>
                <c:manualLayout>
                  <c:x val="-1.9230769230769232E-2"/>
                  <c:y val="-4.6678635547576237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C6CE-4754-962E-974309B1659F}"/>
                </c:ext>
              </c:extLst>
            </c:dLbl>
            <c:numFmt formatCode="#,##0" sourceLinked="0"/>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'[Chart in Microsoft Word]Analysis'!$B$26:$F$26</c:f>
              <c:numCache>
                <c:formatCode>General</c:formatCode>
                <c:ptCount val="5"/>
                <c:pt idx="0">
                  <c:v>2020</c:v>
                </c:pt>
                <c:pt idx="1">
                  <c:v>2021</c:v>
                </c:pt>
                <c:pt idx="2">
                  <c:v>2022</c:v>
                </c:pt>
                <c:pt idx="3">
                  <c:v>2023</c:v>
                </c:pt>
                <c:pt idx="4">
                  <c:v>2024</c:v>
                </c:pt>
              </c:numCache>
            </c:numRef>
          </c:cat>
          <c:val>
            <c:numRef>
              <c:f>'[Chart in Microsoft Word]Analysis'!$B$62:$F$62</c:f>
              <c:numCache>
                <c:formatCode>_(* #,##0_);_(* \(#,##0\);_(* "-"??_);_(@_)</c:formatCode>
                <c:ptCount val="5"/>
                <c:pt idx="0">
                  <c:v>279114.5</c:v>
                </c:pt>
                <c:pt idx="1">
                  <c:v>186080</c:v>
                </c:pt>
                <c:pt idx="2">
                  <c:v>0</c:v>
                </c:pt>
                <c:pt idx="3">
                  <c:v>0</c:v>
                </c:pt>
                <c:pt idx="4">
                  <c:v>0</c:v>
                </c:pt>
              </c:numCache>
            </c:numRef>
          </c:val>
          <c:extLst>
            <c:ext xmlns:c16="http://schemas.microsoft.com/office/drawing/2014/chart" uri="{C3380CC4-5D6E-409C-BE32-E72D297353CC}">
              <c16:uniqueId val="{00000004-C6CE-4754-962E-974309B1659F}"/>
            </c:ext>
          </c:extLst>
        </c:ser>
        <c:dLbls>
          <c:showLegendKey val="0"/>
          <c:showVal val="0"/>
          <c:showCatName val="0"/>
          <c:showSerName val="0"/>
          <c:showPercent val="0"/>
          <c:showBubbleSize val="0"/>
        </c:dLbls>
        <c:gapWidth val="150"/>
        <c:axId val="884511288"/>
        <c:axId val="884512928"/>
        <c:extLst/>
      </c:barChart>
      <c:scatterChart>
        <c:scatterStyle val="lineMarker"/>
        <c:varyColors val="0"/>
        <c:ser>
          <c:idx val="0"/>
          <c:order val="2"/>
          <c:tx>
            <c:strRef>
              <c:f>'[Chart in Microsoft Word]Analysis'!$A$67</c:f>
              <c:strCache>
                <c:ptCount val="1"/>
                <c:pt idx="0">
                  <c:v>Fixed Route Target</c:v>
                </c:pt>
              </c:strCache>
            </c:strRef>
          </c:tx>
          <c:spPr>
            <a:ln w="28575">
              <a:prstDash val="dash"/>
            </a:ln>
          </c:spPr>
          <c:marker>
            <c:symbol val="none"/>
          </c:marker>
          <c:dLbls>
            <c:dLbl>
              <c:idx val="0"/>
              <c:delete val="1"/>
              <c:extLst>
                <c:ext xmlns:c15="http://schemas.microsoft.com/office/drawing/2012/chart" uri="{CE6537A1-D6FC-4f65-9D91-7224C49458BB}"/>
                <c:ext xmlns:c16="http://schemas.microsoft.com/office/drawing/2014/chart" uri="{C3380CC4-5D6E-409C-BE32-E72D297353CC}">
                  <c16:uniqueId val="{00000005-C6CE-4754-962E-974309B1659F}"/>
                </c:ext>
              </c:extLst>
            </c:dLbl>
            <c:dLbl>
              <c:idx val="1"/>
              <c:layout>
                <c:manualLayout>
                  <c:x val="4.2735042735042739E-3"/>
                  <c:y val="0"/>
                </c:manualLayout>
              </c:layout>
              <c:showLegendKey val="0"/>
              <c:showVal val="0"/>
              <c:showCatName val="1"/>
              <c:showSerName val="1"/>
              <c:showPercent val="0"/>
              <c:showBubbleSize val="0"/>
              <c:separator>
</c:separator>
              <c:extLst>
                <c:ext xmlns:c15="http://schemas.microsoft.com/office/drawing/2012/chart" uri="{CE6537A1-D6FC-4f65-9D91-7224C49458BB}"/>
                <c:ext xmlns:c16="http://schemas.microsoft.com/office/drawing/2014/chart" uri="{C3380CC4-5D6E-409C-BE32-E72D297353CC}">
                  <c16:uniqueId val="{0000000A-C6CE-4754-962E-974309B1659F}"/>
                </c:ext>
              </c:extLst>
            </c:dLbl>
            <c:spPr>
              <a:noFill/>
              <a:ln>
                <a:noFill/>
              </a:ln>
              <a:effectLst/>
            </c:spPr>
            <c:txPr>
              <a:bodyPr wrap="square" lIns="38100" tIns="19050" rIns="38100" bIns="19050" anchor="ctr">
                <a:spAutoFit/>
              </a:bodyPr>
              <a:lstStyle/>
              <a:p>
                <a:pPr>
                  <a:defRPr b="1"/>
                </a:pPr>
                <a:endParaRPr lang="en-US"/>
              </a:p>
            </c:txPr>
            <c:showLegendKey val="0"/>
            <c:showVal val="0"/>
            <c:showCatName val="1"/>
            <c:showSerName val="1"/>
            <c:showPercent val="0"/>
            <c:showBubbleSize val="0"/>
            <c:separator>
</c:separator>
            <c:showLeaderLines val="0"/>
            <c:extLst>
              <c:ext xmlns:c15="http://schemas.microsoft.com/office/drawing/2012/chart" uri="{CE6537A1-D6FC-4f65-9D91-7224C49458BB}">
                <c15:showLeaderLines val="1"/>
              </c:ext>
            </c:extLst>
          </c:dLbls>
          <c:xVal>
            <c:numRef>
              <c:f>'[Chart in Microsoft Word]Analysis'!$B$67:$B$68</c:f>
              <c:numCache>
                <c:formatCode>#,##0</c:formatCode>
                <c:ptCount val="2"/>
                <c:pt idx="0">
                  <c:v>35000</c:v>
                </c:pt>
                <c:pt idx="1">
                  <c:v>35000</c:v>
                </c:pt>
              </c:numCache>
            </c:numRef>
          </c:xVal>
          <c:yVal>
            <c:numRef>
              <c:f>'[Chart in Microsoft Word]Analysis'!$C$67:$C$68</c:f>
              <c:numCache>
                <c:formatCode>General</c:formatCode>
                <c:ptCount val="2"/>
                <c:pt idx="0">
                  <c:v>0</c:v>
                </c:pt>
                <c:pt idx="1">
                  <c:v>1</c:v>
                </c:pt>
              </c:numCache>
            </c:numRef>
          </c:yVal>
          <c:smooth val="0"/>
          <c:extLst>
            <c:ext xmlns:c16="http://schemas.microsoft.com/office/drawing/2014/chart" uri="{C3380CC4-5D6E-409C-BE32-E72D297353CC}">
              <c16:uniqueId val="{00000006-C6CE-4754-962E-974309B1659F}"/>
            </c:ext>
          </c:extLst>
        </c:ser>
        <c:ser>
          <c:idx val="3"/>
          <c:order val="3"/>
          <c:tx>
            <c:strRef>
              <c:f>'[Chart in Microsoft Word]Analysis'!$A$69</c:f>
              <c:strCache>
                <c:ptCount val="1"/>
                <c:pt idx="0">
                  <c:v>Demand Response Target</c:v>
                </c:pt>
              </c:strCache>
            </c:strRef>
          </c:tx>
          <c:spPr>
            <a:ln w="28575">
              <a:solidFill>
                <a:schemeClr val="accent2"/>
              </a:solidFill>
              <a:prstDash val="sysDot"/>
            </a:ln>
          </c:spPr>
          <c:marker>
            <c:symbol val="none"/>
          </c:marker>
          <c:dLbls>
            <c:dLbl>
              <c:idx val="0"/>
              <c:delete val="1"/>
              <c:extLst>
                <c:ext xmlns:c15="http://schemas.microsoft.com/office/drawing/2012/chart" uri="{CE6537A1-D6FC-4f65-9D91-7224C49458BB}"/>
                <c:ext xmlns:c16="http://schemas.microsoft.com/office/drawing/2014/chart" uri="{C3380CC4-5D6E-409C-BE32-E72D297353CC}">
                  <c16:uniqueId val="{00000007-C6CE-4754-962E-974309B1659F}"/>
                </c:ext>
              </c:extLst>
            </c:dLbl>
            <c:dLbl>
              <c:idx val="1"/>
              <c:spPr>
                <a:noFill/>
                <a:ln>
                  <a:noFill/>
                </a:ln>
                <a:effectLst/>
              </c:spPr>
              <c:txPr>
                <a:bodyPr wrap="square" lIns="38100" tIns="19050" rIns="38100" bIns="19050" anchor="ctr">
                  <a:spAutoFit/>
                </a:bodyPr>
                <a:lstStyle/>
                <a:p>
                  <a:pPr>
                    <a:defRPr b="1"/>
                  </a:pPr>
                  <a:endParaRPr lang="en-US"/>
                </a:p>
              </c:txPr>
              <c:showLegendKey val="0"/>
              <c:showVal val="0"/>
              <c:showCatName val="1"/>
              <c:showSerName val="1"/>
              <c:showPercent val="0"/>
              <c:showBubbleSize val="0"/>
              <c:separator>
</c:separator>
              <c:extLst>
                <c:ext xmlns:c15="http://schemas.microsoft.com/office/drawing/2012/chart" uri="{CE6537A1-D6FC-4f65-9D91-7224C49458BB}">
                  <c15:layout>
                    <c:manualLayout>
                      <c:w val="0.25130138152109155"/>
                      <c:h val="0.13755222003499562"/>
                    </c:manualLayout>
                  </c15:layout>
                </c:ext>
                <c:ext xmlns:c16="http://schemas.microsoft.com/office/drawing/2014/chart" uri="{C3380CC4-5D6E-409C-BE32-E72D297353CC}">
                  <c16:uniqueId val="{00000008-C6CE-4754-962E-974309B1659F}"/>
                </c:ext>
              </c:extLst>
            </c:dLbl>
            <c:spPr>
              <a:noFill/>
              <a:ln>
                <a:noFill/>
              </a:ln>
              <a:effectLst/>
            </c:spPr>
            <c:showLegendKey val="0"/>
            <c:showVal val="0"/>
            <c:showCatName val="1"/>
            <c:showSerName val="1"/>
            <c:showPercent val="0"/>
            <c:showBubbleSize val="0"/>
            <c:separator>
</c:separator>
            <c:showLeaderLines val="0"/>
            <c:extLst>
              <c:ext xmlns:c15="http://schemas.microsoft.com/office/drawing/2012/chart" uri="{CE6537A1-D6FC-4f65-9D91-7224C49458BB}">
                <c15:showLeaderLines val="1"/>
              </c:ext>
            </c:extLst>
          </c:dLbls>
          <c:xVal>
            <c:numRef>
              <c:f>'[Chart in Microsoft Word]Analysis'!$B$69:$B$70</c:f>
              <c:numCache>
                <c:formatCode>#,##0</c:formatCode>
                <c:ptCount val="2"/>
                <c:pt idx="0">
                  <c:v>250000</c:v>
                </c:pt>
                <c:pt idx="1">
                  <c:v>250000</c:v>
                </c:pt>
              </c:numCache>
            </c:numRef>
          </c:xVal>
          <c:yVal>
            <c:numRef>
              <c:f>'[Chart in Microsoft Word]Analysis'!$C$69:$C$70</c:f>
              <c:numCache>
                <c:formatCode>General</c:formatCode>
                <c:ptCount val="2"/>
                <c:pt idx="0">
                  <c:v>0</c:v>
                </c:pt>
                <c:pt idx="1">
                  <c:v>1</c:v>
                </c:pt>
              </c:numCache>
            </c:numRef>
          </c:yVal>
          <c:smooth val="0"/>
          <c:extLst>
            <c:ext xmlns:c16="http://schemas.microsoft.com/office/drawing/2014/chart" uri="{C3380CC4-5D6E-409C-BE32-E72D297353CC}">
              <c16:uniqueId val="{00000009-C6CE-4754-962E-974309B1659F}"/>
            </c:ext>
          </c:extLst>
        </c:ser>
        <c:dLbls>
          <c:showLegendKey val="0"/>
          <c:showVal val="0"/>
          <c:showCatName val="0"/>
          <c:showSerName val="0"/>
          <c:showPercent val="0"/>
          <c:showBubbleSize val="0"/>
        </c:dLbls>
        <c:axId val="573618751"/>
        <c:axId val="677245087"/>
      </c:scatterChart>
      <c:catAx>
        <c:axId val="884511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84512928"/>
        <c:crossesAt val="0"/>
        <c:auto val="1"/>
        <c:lblAlgn val="ctr"/>
        <c:lblOffset val="100"/>
        <c:noMultiLvlLbl val="0"/>
      </c:catAx>
      <c:valAx>
        <c:axId val="884512928"/>
        <c:scaling>
          <c:orientation val="minMax"/>
          <c:max val="850000"/>
          <c:min val="0"/>
        </c:scaling>
        <c:delete val="0"/>
        <c:axPos val="b"/>
        <c:majorGridlines>
          <c:spPr>
            <a:ln w="9525" cap="flat" cmpd="sng" algn="ctr">
              <a:solidFill>
                <a:schemeClr val="tx1">
                  <a:lumMod val="15000"/>
                  <a:lumOff val="85000"/>
                </a:schemeClr>
              </a:solidFill>
              <a:round/>
            </a:ln>
            <a:effectLst/>
          </c:spPr>
        </c:majorGridlines>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84511288"/>
        <c:crosses val="autoZero"/>
        <c:crossBetween val="between"/>
      </c:valAx>
      <c:valAx>
        <c:axId val="677245087"/>
        <c:scaling>
          <c:orientation val="minMax"/>
          <c:max val="1"/>
          <c:min val="0"/>
        </c:scaling>
        <c:delete val="1"/>
        <c:axPos val="r"/>
        <c:numFmt formatCode="General" sourceLinked="1"/>
        <c:majorTickMark val="out"/>
        <c:minorTickMark val="none"/>
        <c:tickLblPos val="none"/>
        <c:crossAx val="573618751"/>
        <c:crosses val="max"/>
        <c:crossBetween val="midCat"/>
      </c:valAx>
      <c:valAx>
        <c:axId val="573618751"/>
        <c:scaling>
          <c:orientation val="minMax"/>
        </c:scaling>
        <c:delete val="1"/>
        <c:axPos val="b"/>
        <c:numFmt formatCode="#,##0" sourceLinked="1"/>
        <c:majorTickMark val="out"/>
        <c:minorTickMark val="none"/>
        <c:tickLblPos val="nextTo"/>
        <c:crossAx val="677245087"/>
        <c:crosses val="autoZero"/>
        <c:crossBetween val="midCat"/>
      </c:valAx>
    </c:plotArea>
    <c:legend>
      <c:legendPos val="b"/>
      <c:overlay val="0"/>
      <c:spPr>
        <a:noFill/>
        <a:ln>
          <a:noFill/>
        </a:ln>
        <a:effectLst/>
      </c:spPr>
      <c:txPr>
        <a:bodyPr rot="0" spcFirstLastPara="1" vertOverflow="ellipsis" vert="horz" wrap="square" anchor="ctr" anchorCtr="1"/>
        <a:lstStyle/>
        <a:p>
          <a:pPr>
            <a:defRPr sz="105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chart>
  <c:spPr>
    <a:ln w="9525">
      <a:solidFill>
        <a:sysClr val="windowText" lastClr="000000">
          <a:lumMod val="65000"/>
          <a:lumOff val="35000"/>
        </a:sysClr>
      </a:solidFill>
    </a:ln>
  </c:spPr>
  <c:txPr>
    <a:bodyPr/>
    <a:lstStyle/>
    <a:p>
      <a:pPr>
        <a:defRPr/>
      </a:pPr>
      <a:endParaRPr lang="en-US"/>
    </a:p>
  </c:txPr>
  <c:externalData r:id="rId2">
    <c:autoUpdate val="0"/>
  </c:externalData>
</c:chartSpace>
</file>

<file path=word/charts/chart2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barChart>
        <c:barDir val="col"/>
        <c:grouping val="clustered"/>
        <c:varyColors val="0"/>
        <c:ser>
          <c:idx val="0"/>
          <c:order val="0"/>
          <c:tx>
            <c:strRef>
              <c:f>'Asset Performance'!$A$14</c:f>
              <c:strCache>
                <c:ptCount val="1"/>
                <c:pt idx="0">
                  <c:v>Preventable Accidents per 100,000 miles</c:v>
                </c:pt>
              </c:strCache>
            </c:strRef>
          </c:tx>
          <c:spPr>
            <a:solidFill>
              <a:srgbClr val="4577B5"/>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'Asset Performance'!$B$2:$F$2</c:f>
              <c:numCache>
                <c:formatCode>General</c:formatCode>
                <c:ptCount val="5"/>
                <c:pt idx="0">
                  <c:v>2020</c:v>
                </c:pt>
                <c:pt idx="1">
                  <c:v>2021</c:v>
                </c:pt>
                <c:pt idx="2">
                  <c:v>2022</c:v>
                </c:pt>
                <c:pt idx="3">
                  <c:v>2023</c:v>
                </c:pt>
                <c:pt idx="4">
                  <c:v>2024</c:v>
                </c:pt>
              </c:numCache>
            </c:numRef>
          </c:cat>
          <c:val>
            <c:numRef>
              <c:f>'Asset Performance'!$B$14:$F$14</c:f>
              <c:numCache>
                <c:formatCode>0.00</c:formatCode>
                <c:ptCount val="5"/>
                <c:pt idx="0">
                  <c:v>10.515757863157942</c:v>
                </c:pt>
                <c:pt idx="1">
                  <c:v>6.4237362560721518</c:v>
                </c:pt>
                <c:pt idx="2">
                  <c:v>14.614069008519559</c:v>
                </c:pt>
                <c:pt idx="3">
                  <c:v>23.614539427369696</c:v>
                </c:pt>
                <c:pt idx="4">
                  <c:v>26.812931206397565</c:v>
                </c:pt>
              </c:numCache>
            </c:numRef>
          </c:val>
          <c:extLst>
            <c:ext xmlns:c16="http://schemas.microsoft.com/office/drawing/2014/chart" uri="{C3380CC4-5D6E-409C-BE32-E72D297353CC}">
              <c16:uniqueId val="{00000000-B6C0-48BE-867A-C7ED1FAAB1EA}"/>
            </c:ext>
          </c:extLst>
        </c:ser>
        <c:dLbls>
          <c:showLegendKey val="0"/>
          <c:showVal val="0"/>
          <c:showCatName val="0"/>
          <c:showSerName val="0"/>
          <c:showPercent val="0"/>
          <c:showBubbleSize val="0"/>
        </c:dLbls>
        <c:gapWidth val="150"/>
        <c:axId val="847524144"/>
        <c:axId val="870080016"/>
      </c:barChart>
      <c:lineChart>
        <c:grouping val="standard"/>
        <c:varyColors val="0"/>
        <c:dLbls>
          <c:showLegendKey val="0"/>
          <c:showVal val="0"/>
          <c:showCatName val="0"/>
          <c:showSerName val="0"/>
          <c:showPercent val="0"/>
          <c:showBubbleSize val="0"/>
        </c:dLbls>
        <c:marker val="1"/>
        <c:smooth val="0"/>
        <c:axId val="847524144"/>
        <c:axId val="870080016"/>
        <c:extLst>
          <c:ext xmlns:c15="http://schemas.microsoft.com/office/drawing/2012/chart" uri="{02D57815-91ED-43cb-92C2-25804820EDAC}">
            <c15:filteredLineSeries>
              <c15:ser>
                <c:idx val="1"/>
                <c:order val="1"/>
                <c:tx>
                  <c:strRef>
                    <c:extLst>
                      <c:ext uri="{02D57815-91ED-43cb-92C2-25804820EDAC}">
                        <c15:formulaRef>
                          <c15:sqref>'Asset Performance'!$A$15</c15:sqref>
                        </c15:formulaRef>
                      </c:ext>
                    </c:extLst>
                    <c:strCache>
                      <c:ptCount val="1"/>
                      <c:pt idx="0">
                        <c:v>Target</c:v>
                      </c:pt>
                    </c:strCache>
                  </c:strRef>
                </c:tx>
                <c:spPr>
                  <a:ln w="50800" cap="rnd">
                    <a:solidFill>
                      <a:srgbClr val="E97132"/>
                    </a:solidFill>
                    <a:prstDash val="dash"/>
                    <a:round/>
                  </a:ln>
                  <a:effectLst/>
                </c:spPr>
                <c:marker>
                  <c:symbol val="none"/>
                </c:marker>
                <c:val>
                  <c:numRef>
                    <c:extLst>
                      <c:ext uri="{02D57815-91ED-43cb-92C2-25804820EDAC}">
                        <c15:formulaRef>
                          <c15:sqref>'Asset Performance'!$B$15:$F$15</c15:sqref>
                        </c15:formulaRef>
                      </c:ext>
                    </c:extLst>
                    <c:numCache>
                      <c:formatCode>General</c:formatCode>
                      <c:ptCount val="5"/>
                      <c:pt idx="0">
                        <c:v>0</c:v>
                      </c:pt>
                      <c:pt idx="1">
                        <c:v>0</c:v>
                      </c:pt>
                      <c:pt idx="2">
                        <c:v>0</c:v>
                      </c:pt>
                      <c:pt idx="3">
                        <c:v>0</c:v>
                      </c:pt>
                      <c:pt idx="4">
                        <c:v>0</c:v>
                      </c:pt>
                    </c:numCache>
                  </c:numRef>
                </c:val>
                <c:smooth val="0"/>
                <c:extLst>
                  <c:ext xmlns:c16="http://schemas.microsoft.com/office/drawing/2014/chart" uri="{C3380CC4-5D6E-409C-BE32-E72D297353CC}">
                    <c16:uniqueId val="{00000001-B6C0-48BE-867A-C7ED1FAAB1EA}"/>
                  </c:ext>
                </c:extLst>
              </c15:ser>
            </c15:filteredLineSeries>
          </c:ext>
        </c:extLst>
      </c:lineChart>
      <c:catAx>
        <c:axId val="84752414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70080016"/>
        <c:crosses val="autoZero"/>
        <c:auto val="1"/>
        <c:lblAlgn val="ctr"/>
        <c:lblOffset val="100"/>
        <c:noMultiLvlLbl val="0"/>
      </c:catAx>
      <c:valAx>
        <c:axId val="870080016"/>
        <c:scaling>
          <c:orientation val="minMax"/>
        </c:scaling>
        <c:delete val="0"/>
        <c:axPos val="l"/>
        <c:majorGridlines>
          <c:spPr>
            <a:ln w="9525" cap="flat" cmpd="sng" algn="ctr">
              <a:solidFill>
                <a:schemeClr val="tx1">
                  <a:lumMod val="15000"/>
                  <a:lumOff val="85000"/>
                </a:schemeClr>
              </a:solidFill>
              <a:round/>
            </a:ln>
            <a:effectLst/>
          </c:spPr>
        </c:majorGridlines>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47524144"/>
        <c:crosses val="autoZero"/>
        <c:crossBetween val="between"/>
      </c:valAx>
      <c:spPr>
        <a:noFill/>
        <a:ln>
          <a:noFill/>
        </a:ln>
        <a:effectLst/>
      </c:spPr>
    </c:plotArea>
    <c:legend>
      <c:legendPos val="b"/>
      <c:legendEntry>
        <c:idx val="0"/>
        <c:delete val="1"/>
      </c:legendEntry>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ysClr val="windowText" lastClr="000000">
          <a:lumMod val="65000"/>
          <a:lumOff val="35000"/>
        </a:sysClr>
      </a:solidFill>
      <a:round/>
    </a:ln>
    <a:effectLst/>
  </c:spPr>
  <c:txPr>
    <a:bodyPr/>
    <a:lstStyle/>
    <a:p>
      <a:pPr>
        <a:defRPr/>
      </a:pPr>
      <a:endParaRPr lang="en-US"/>
    </a:p>
  </c:txPr>
  <c:externalData r:id="rId4">
    <c:autoUpdate val="0"/>
  </c:externalData>
</c:chartSpace>
</file>

<file path=word/charts/chart2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7.070327747493102E-2"/>
          <c:y val="0.11824304434559138"/>
          <c:w val="0.88440356013190657"/>
          <c:h val="0.68633623457474691"/>
        </c:manualLayout>
      </c:layout>
      <c:barChart>
        <c:barDir val="bar"/>
        <c:grouping val="clustered"/>
        <c:varyColors val="0"/>
        <c:ser>
          <c:idx val="1"/>
          <c:order val="0"/>
          <c:tx>
            <c:strRef>
              <c:f>Analysis!$A$3</c:f>
              <c:strCache>
                <c:ptCount val="1"/>
                <c:pt idx="0">
                  <c:v>Fixed Route</c:v>
                </c:pt>
              </c:strCache>
            </c:strRef>
          </c:tx>
          <c:spPr>
            <a:solidFill>
              <a:srgbClr val="4577B5"/>
            </a:solidFill>
            <a:ln>
              <a:noFill/>
            </a:ln>
            <a:effectLst/>
          </c:spPr>
          <c:invertIfNegative val="0"/>
          <c:dLbls>
            <c:dLbl>
              <c:idx val="2"/>
              <c:layout>
                <c:manualLayout>
                  <c:x val="4.7008547008546987E-2"/>
                  <c:y val="0"/>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3153-4182-8562-BE1DFD8A2BC3}"/>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Analysis!$B$2:$F$2</c:f>
              <c:numCache>
                <c:formatCode>General</c:formatCode>
                <c:ptCount val="5"/>
                <c:pt idx="0">
                  <c:v>2020</c:v>
                </c:pt>
                <c:pt idx="1">
                  <c:v>2021</c:v>
                </c:pt>
                <c:pt idx="2">
                  <c:v>2022</c:v>
                </c:pt>
                <c:pt idx="3">
                  <c:v>2023</c:v>
                </c:pt>
                <c:pt idx="4">
                  <c:v>2024</c:v>
                </c:pt>
              </c:numCache>
            </c:numRef>
          </c:cat>
          <c:val>
            <c:numRef>
              <c:f>Analysis!$B$43:$E$43</c:f>
              <c:numCache>
                <c:formatCode>_(* #,##0.00_);_(* \(#,##0.00\);_(* "-"??_);_(@_)</c:formatCode>
                <c:ptCount val="4"/>
                <c:pt idx="0">
                  <c:v>0</c:v>
                </c:pt>
                <c:pt idx="1">
                  <c:v>0</c:v>
                </c:pt>
                <c:pt idx="2">
                  <c:v>0.60187991171625455</c:v>
                </c:pt>
                <c:pt idx="3">
                  <c:v>0</c:v>
                </c:pt>
              </c:numCache>
            </c:numRef>
          </c:val>
          <c:extLst>
            <c:ext xmlns:c16="http://schemas.microsoft.com/office/drawing/2014/chart" uri="{C3380CC4-5D6E-409C-BE32-E72D297353CC}">
              <c16:uniqueId val="{00000001-3153-4182-8562-BE1DFD8A2BC3}"/>
            </c:ext>
          </c:extLst>
        </c:ser>
        <c:ser>
          <c:idx val="2"/>
          <c:order val="1"/>
          <c:tx>
            <c:strRef>
              <c:f>Analysis!$A$4</c:f>
              <c:strCache>
                <c:ptCount val="1"/>
                <c:pt idx="0">
                  <c:v>Demand Response</c:v>
                </c:pt>
              </c:strCache>
            </c:strRef>
          </c:tx>
          <c:spPr>
            <a:pattFill prst="wdUpDiag">
              <a:fgClr>
                <a:srgbClr val="E97132"/>
              </a:fgClr>
              <a:bgClr>
                <a:schemeClr val="bg1"/>
              </a:bgClr>
            </a:pattFill>
            <a:ln w="9525" cap="rnd">
              <a:solidFill>
                <a:srgbClr val="E97132"/>
              </a:solidFill>
              <a:prstDash val="dash"/>
              <a:round/>
            </a:ln>
            <a:effectLst/>
          </c:spPr>
          <c:invertIfNegative val="0"/>
          <c:dLbls>
            <c:numFmt formatCode="#,##0.00" sourceLinked="0"/>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Analysis!$B$2:$F$2</c:f>
              <c:numCache>
                <c:formatCode>General</c:formatCode>
                <c:ptCount val="5"/>
                <c:pt idx="0">
                  <c:v>2020</c:v>
                </c:pt>
                <c:pt idx="1">
                  <c:v>2021</c:v>
                </c:pt>
                <c:pt idx="2">
                  <c:v>2022</c:v>
                </c:pt>
                <c:pt idx="3">
                  <c:v>2023</c:v>
                </c:pt>
                <c:pt idx="4">
                  <c:v>2024</c:v>
                </c:pt>
              </c:numCache>
            </c:numRef>
          </c:cat>
          <c:val>
            <c:numRef>
              <c:f>Analysis!$B$44:$E$44</c:f>
              <c:numCache>
                <c:formatCode>_(* #,##0.00_);_(* \(#,##0.00\);_(* "-"??_);_(@_)</c:formatCode>
                <c:ptCount val="4"/>
                <c:pt idx="0">
                  <c:v>0</c:v>
                </c:pt>
                <c:pt idx="1">
                  <c:v>0</c:v>
                </c:pt>
                <c:pt idx="2">
                  <c:v>0</c:v>
                </c:pt>
                <c:pt idx="3">
                  <c:v>0</c:v>
                </c:pt>
              </c:numCache>
            </c:numRef>
          </c:val>
          <c:extLst>
            <c:ext xmlns:c16="http://schemas.microsoft.com/office/drawing/2014/chart" uri="{C3380CC4-5D6E-409C-BE32-E72D297353CC}">
              <c16:uniqueId val="{00000002-3153-4182-8562-BE1DFD8A2BC3}"/>
            </c:ext>
          </c:extLst>
        </c:ser>
        <c:dLbls>
          <c:showLegendKey val="0"/>
          <c:showVal val="0"/>
          <c:showCatName val="0"/>
          <c:showSerName val="0"/>
          <c:showPercent val="0"/>
          <c:showBubbleSize val="0"/>
        </c:dLbls>
        <c:gapWidth val="150"/>
        <c:axId val="884511288"/>
        <c:axId val="884512928"/>
        <c:extLst/>
      </c:barChart>
      <c:scatterChart>
        <c:scatterStyle val="lineMarker"/>
        <c:varyColors val="0"/>
        <c:ser>
          <c:idx val="0"/>
          <c:order val="2"/>
          <c:tx>
            <c:strRef>
              <c:f>Analysis!$H$43</c:f>
              <c:strCache>
                <c:ptCount val="1"/>
                <c:pt idx="0">
                  <c:v>Fixed Route and Demand Response Targets</c:v>
                </c:pt>
              </c:strCache>
            </c:strRef>
          </c:tx>
          <c:spPr>
            <a:ln w="31750">
              <a:solidFill>
                <a:schemeClr val="tx1">
                  <a:lumMod val="50000"/>
                  <a:lumOff val="50000"/>
                </a:schemeClr>
              </a:solidFill>
              <a:prstDash val="dash"/>
            </a:ln>
          </c:spPr>
          <c:marker>
            <c:symbol val="none"/>
          </c:marker>
          <c:dLbls>
            <c:dLbl>
              <c:idx val="0"/>
              <c:delete val="1"/>
              <c:extLst>
                <c:ext xmlns:c15="http://schemas.microsoft.com/office/drawing/2012/chart" uri="{CE6537A1-D6FC-4f65-9D91-7224C49458BB}"/>
                <c:ext xmlns:c16="http://schemas.microsoft.com/office/drawing/2014/chart" uri="{C3380CC4-5D6E-409C-BE32-E72D297353CC}">
                  <c16:uniqueId val="{00000003-3153-4182-8562-BE1DFD8A2BC3}"/>
                </c:ext>
              </c:extLst>
            </c:dLbl>
            <c:dLbl>
              <c:idx val="1"/>
              <c:layout>
                <c:manualLayout>
                  <c:x val="9.2968818897637799E-3"/>
                  <c:y val="-2.9201388888888888E-2"/>
                </c:manualLayout>
              </c:layout>
              <c:spPr>
                <a:noFill/>
                <a:ln>
                  <a:noFill/>
                </a:ln>
                <a:effectLst/>
              </c:spPr>
              <c:txPr>
                <a:bodyPr wrap="square" lIns="38100" tIns="19050" rIns="38100" bIns="19050" anchor="ctr">
                  <a:noAutofit/>
                </a:bodyPr>
                <a:lstStyle/>
                <a:p>
                  <a:pPr>
                    <a:defRPr b="1"/>
                  </a:pPr>
                  <a:endParaRPr lang="en-US"/>
                </a:p>
              </c:txPr>
              <c:dLblPos val="r"/>
              <c:showLegendKey val="0"/>
              <c:showVal val="0"/>
              <c:showCatName val="1"/>
              <c:showSerName val="1"/>
              <c:showPercent val="0"/>
              <c:showBubbleSize val="0"/>
              <c:separator>
</c:separator>
              <c:extLst>
                <c:ext xmlns:c15="http://schemas.microsoft.com/office/drawing/2012/chart" uri="{CE6537A1-D6FC-4f65-9D91-7224C49458BB}">
                  <c15:layout>
                    <c:manualLayout>
                      <c:w val="0.30220799999999998"/>
                      <c:h val="0.15909722222222222"/>
                    </c:manualLayout>
                  </c15:layout>
                </c:ext>
                <c:ext xmlns:c16="http://schemas.microsoft.com/office/drawing/2014/chart" uri="{C3380CC4-5D6E-409C-BE32-E72D297353CC}">
                  <c16:uniqueId val="{00000004-3153-4182-8562-BE1DFD8A2BC3}"/>
                </c:ext>
              </c:extLst>
            </c:dLbl>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xVal>
            <c:numRef>
              <c:f>Analysis!$I$43:$I$44</c:f>
              <c:numCache>
                <c:formatCode>General</c:formatCode>
                <c:ptCount val="2"/>
                <c:pt idx="0">
                  <c:v>0</c:v>
                </c:pt>
                <c:pt idx="1">
                  <c:v>0</c:v>
                </c:pt>
              </c:numCache>
            </c:numRef>
          </c:xVal>
          <c:yVal>
            <c:numRef>
              <c:f>Analysis!$J$43:$J$44</c:f>
              <c:numCache>
                <c:formatCode>General</c:formatCode>
                <c:ptCount val="2"/>
                <c:pt idx="0">
                  <c:v>0</c:v>
                </c:pt>
                <c:pt idx="1">
                  <c:v>1</c:v>
                </c:pt>
              </c:numCache>
            </c:numRef>
          </c:yVal>
          <c:smooth val="0"/>
          <c:extLst>
            <c:ext xmlns:c16="http://schemas.microsoft.com/office/drawing/2014/chart" uri="{C3380CC4-5D6E-409C-BE32-E72D297353CC}">
              <c16:uniqueId val="{00000005-3153-4182-8562-BE1DFD8A2BC3}"/>
            </c:ext>
          </c:extLst>
        </c:ser>
        <c:dLbls>
          <c:showLegendKey val="0"/>
          <c:showVal val="0"/>
          <c:showCatName val="0"/>
          <c:showSerName val="0"/>
          <c:showPercent val="0"/>
          <c:showBubbleSize val="0"/>
        </c:dLbls>
        <c:axId val="475678544"/>
        <c:axId val="475678064"/>
      </c:scatterChart>
      <c:catAx>
        <c:axId val="884511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84512928"/>
        <c:crossesAt val="0"/>
        <c:auto val="1"/>
        <c:lblAlgn val="ctr"/>
        <c:lblOffset val="100"/>
        <c:noMultiLvlLbl val="0"/>
      </c:catAx>
      <c:valAx>
        <c:axId val="884512928"/>
        <c:scaling>
          <c:orientation val="minMax"/>
          <c:max val="5.5"/>
          <c:min val="0"/>
        </c:scaling>
        <c:delete val="0"/>
        <c:axPos val="b"/>
        <c:majorGridlines>
          <c:spPr>
            <a:ln w="9525" cap="flat" cmpd="sng" algn="ctr">
              <a:solidFill>
                <a:schemeClr val="tx1">
                  <a:lumMod val="15000"/>
                  <a:lumOff val="85000"/>
                </a:schemeClr>
              </a:solidFill>
              <a:round/>
            </a:ln>
            <a:effectLst/>
          </c:spPr>
        </c:majorGridlines>
        <c:numFmt formatCode="_(* #,##0.00_);_(* \(#,##0.00\);_(* &quot;-&quot;??_);_(@_)"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84511288"/>
        <c:crosses val="autoZero"/>
        <c:crossBetween val="between"/>
      </c:valAx>
      <c:valAx>
        <c:axId val="475678064"/>
        <c:scaling>
          <c:orientation val="minMax"/>
          <c:max val="1"/>
        </c:scaling>
        <c:delete val="1"/>
        <c:axPos val="r"/>
        <c:numFmt formatCode="General" sourceLinked="1"/>
        <c:majorTickMark val="out"/>
        <c:minorTickMark val="none"/>
        <c:tickLblPos val="nextTo"/>
        <c:crossAx val="475678544"/>
        <c:crosses val="max"/>
        <c:crossBetween val="midCat"/>
      </c:valAx>
      <c:valAx>
        <c:axId val="475678544"/>
        <c:scaling>
          <c:orientation val="minMax"/>
        </c:scaling>
        <c:delete val="1"/>
        <c:axPos val="b"/>
        <c:numFmt formatCode="General" sourceLinked="1"/>
        <c:majorTickMark val="out"/>
        <c:minorTickMark val="none"/>
        <c:tickLblPos val="nextTo"/>
        <c:crossAx val="475678064"/>
        <c:crosses val="autoZero"/>
        <c:crossBetween val="midCat"/>
      </c:valAx>
    </c:plotArea>
    <c:legend>
      <c:legendPos val="b"/>
      <c:layout>
        <c:manualLayout>
          <c:xMode val="edge"/>
          <c:yMode val="edge"/>
          <c:x val="5.2435056194898716E-2"/>
          <c:y val="0.85976733377077863"/>
          <c:w val="0.86948886196917696"/>
          <c:h val="0.11939933289588803"/>
        </c:manualLayout>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chart>
  <c:spPr>
    <a:ln w="9525">
      <a:solidFill>
        <a:sysClr val="windowText" lastClr="000000">
          <a:lumMod val="65000"/>
          <a:lumOff val="35000"/>
        </a:sysClr>
      </a:solidFill>
    </a:ln>
  </c:spPr>
  <c:txPr>
    <a:bodyPr/>
    <a:lstStyle/>
    <a:p>
      <a:pPr>
        <a:defRPr/>
      </a:pPr>
      <a:endParaRPr lang="en-US"/>
    </a:p>
  </c:txPr>
  <c:externalData r:id="rId2">
    <c:autoUpdate val="0"/>
  </c:externalData>
</c:chartSpace>
</file>

<file path=word/charts/chart2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7.070327747493102E-2"/>
          <c:y val="0.1111111111111111"/>
          <c:w val="0.88440356013190657"/>
          <c:h val="0.66291065179352582"/>
        </c:manualLayout>
      </c:layout>
      <c:barChart>
        <c:barDir val="bar"/>
        <c:grouping val="clustered"/>
        <c:varyColors val="0"/>
        <c:ser>
          <c:idx val="1"/>
          <c:order val="0"/>
          <c:tx>
            <c:strRef>
              <c:f>Analysis!$A$11</c:f>
              <c:strCache>
                <c:ptCount val="1"/>
                <c:pt idx="0">
                  <c:v>Fixed Route</c:v>
                </c:pt>
              </c:strCache>
            </c:strRef>
          </c:tx>
          <c:spPr>
            <a:solidFill>
              <a:srgbClr val="4577B5"/>
            </a:solidFill>
            <a:ln w="19050">
              <a:solidFill>
                <a:schemeClr val="bg1"/>
              </a:solidFill>
            </a:ln>
            <a:effectLst/>
          </c:spPr>
          <c:invertIfNegative val="0"/>
          <c:dLbls>
            <c:numFmt formatCode="#,##0.00" sourceLinked="0"/>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Analysis!$B$10:$F$10</c:f>
              <c:numCache>
                <c:formatCode>General</c:formatCode>
                <c:ptCount val="5"/>
                <c:pt idx="0">
                  <c:v>2020</c:v>
                </c:pt>
                <c:pt idx="1">
                  <c:v>2021</c:v>
                </c:pt>
                <c:pt idx="2">
                  <c:v>2022</c:v>
                </c:pt>
                <c:pt idx="3">
                  <c:v>2023</c:v>
                </c:pt>
                <c:pt idx="4">
                  <c:v>2024</c:v>
                </c:pt>
              </c:numCache>
            </c:numRef>
          </c:cat>
          <c:val>
            <c:numRef>
              <c:f>Analysis!$B$49:$E$49</c:f>
              <c:numCache>
                <c:formatCode>_(* #,##0.00_);_(* \(#,##0.00\);_(* "-"??_);_(@_)</c:formatCode>
                <c:ptCount val="4"/>
                <c:pt idx="0">
                  <c:v>2.7801447621377648</c:v>
                </c:pt>
                <c:pt idx="1">
                  <c:v>3.7010147565626705</c:v>
                </c:pt>
                <c:pt idx="2">
                  <c:v>3.0093995585812729</c:v>
                </c:pt>
                <c:pt idx="3">
                  <c:v>2.5527901038538836</c:v>
                </c:pt>
              </c:numCache>
            </c:numRef>
          </c:val>
          <c:extLst>
            <c:ext xmlns:c16="http://schemas.microsoft.com/office/drawing/2014/chart" uri="{C3380CC4-5D6E-409C-BE32-E72D297353CC}">
              <c16:uniqueId val="{00000000-A81F-47A9-9A33-238141871D74}"/>
            </c:ext>
          </c:extLst>
        </c:ser>
        <c:ser>
          <c:idx val="2"/>
          <c:order val="1"/>
          <c:tx>
            <c:strRef>
              <c:f>Analysis!$A$12</c:f>
              <c:strCache>
                <c:ptCount val="1"/>
                <c:pt idx="0">
                  <c:v>Demand Response</c:v>
                </c:pt>
              </c:strCache>
            </c:strRef>
          </c:tx>
          <c:spPr>
            <a:pattFill prst="wdUpDiag">
              <a:fgClr>
                <a:srgbClr val="E97132"/>
              </a:fgClr>
              <a:bgClr>
                <a:schemeClr val="bg1"/>
              </a:bgClr>
            </a:pattFill>
            <a:ln w="9525">
              <a:solidFill>
                <a:srgbClr val="E97132"/>
              </a:solidFill>
            </a:ln>
            <a:effectLst/>
          </c:spPr>
          <c:invertIfNegative val="0"/>
          <c:dLbls>
            <c:numFmt formatCode="#,##0.00" sourceLinked="0"/>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Analysis!$B$10:$F$10</c:f>
              <c:numCache>
                <c:formatCode>General</c:formatCode>
                <c:ptCount val="5"/>
                <c:pt idx="0">
                  <c:v>2020</c:v>
                </c:pt>
                <c:pt idx="1">
                  <c:v>2021</c:v>
                </c:pt>
                <c:pt idx="2">
                  <c:v>2022</c:v>
                </c:pt>
                <c:pt idx="3">
                  <c:v>2023</c:v>
                </c:pt>
                <c:pt idx="4">
                  <c:v>2024</c:v>
                </c:pt>
              </c:numCache>
            </c:numRef>
          </c:cat>
          <c:val>
            <c:numRef>
              <c:f>Analysis!$B$50:$E$50</c:f>
              <c:numCache>
                <c:formatCode>_(* #,##0.00_);_(* \(#,##0.00\);_(* "-"??_);_(@_)</c:formatCode>
                <c:ptCount val="4"/>
                <c:pt idx="0">
                  <c:v>0</c:v>
                </c:pt>
                <c:pt idx="1">
                  <c:v>0.61683579276044498</c:v>
                </c:pt>
                <c:pt idx="2">
                  <c:v>1.2037598234325091</c:v>
                </c:pt>
                <c:pt idx="3">
                  <c:v>0.6381975259634709</c:v>
                </c:pt>
              </c:numCache>
            </c:numRef>
          </c:val>
          <c:extLst>
            <c:ext xmlns:c16="http://schemas.microsoft.com/office/drawing/2014/chart" uri="{C3380CC4-5D6E-409C-BE32-E72D297353CC}">
              <c16:uniqueId val="{00000001-A81F-47A9-9A33-238141871D74}"/>
            </c:ext>
          </c:extLst>
        </c:ser>
        <c:dLbls>
          <c:showLegendKey val="0"/>
          <c:showVal val="0"/>
          <c:showCatName val="0"/>
          <c:showSerName val="0"/>
          <c:showPercent val="0"/>
          <c:showBubbleSize val="0"/>
        </c:dLbls>
        <c:gapWidth val="150"/>
        <c:axId val="884511288"/>
        <c:axId val="884512928"/>
        <c:extLst/>
      </c:barChart>
      <c:scatterChart>
        <c:scatterStyle val="lineMarker"/>
        <c:varyColors val="0"/>
        <c:ser>
          <c:idx val="0"/>
          <c:order val="2"/>
          <c:tx>
            <c:strRef>
              <c:f>Analysis!$H$49</c:f>
              <c:strCache>
                <c:ptCount val="1"/>
                <c:pt idx="0">
                  <c:v>Fixed Route Target</c:v>
                </c:pt>
              </c:strCache>
            </c:strRef>
          </c:tx>
          <c:spPr>
            <a:ln w="28575" cap="rnd">
              <a:solidFill>
                <a:schemeClr val="accent1"/>
              </a:solidFill>
              <a:prstDash val="dash"/>
              <a:round/>
            </a:ln>
            <a:effectLst/>
          </c:spPr>
          <c:marker>
            <c:symbol val="none"/>
          </c:marker>
          <c:dLbls>
            <c:dLbl>
              <c:idx val="0"/>
              <c:delete val="1"/>
              <c:extLst>
                <c:ext xmlns:c15="http://schemas.microsoft.com/office/drawing/2012/chart" uri="{CE6537A1-D6FC-4f65-9D91-7224C49458BB}"/>
                <c:ext xmlns:c16="http://schemas.microsoft.com/office/drawing/2014/chart" uri="{C3380CC4-5D6E-409C-BE32-E72D297353CC}">
                  <c16:uniqueId val="{00000002-A81F-47A9-9A33-238141871D74}"/>
                </c:ext>
              </c:extLst>
            </c:dLbl>
            <c:dLbl>
              <c:idx val="1"/>
              <c:layout>
                <c:manualLayout>
                  <c:x val="-1.1610976512551316E-2"/>
                  <c:y val="-4.8558891076115489E-2"/>
                </c:manualLayout>
              </c:layout>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lumMod val="75000"/>
                          <a:lumOff val="25000"/>
                        </a:schemeClr>
                      </a:solidFill>
                      <a:latin typeface="+mn-lt"/>
                      <a:ea typeface="+mn-ea"/>
                      <a:cs typeface="+mn-cs"/>
                    </a:defRPr>
                  </a:pPr>
                  <a:endParaRPr lang="en-US"/>
                </a:p>
              </c:txPr>
              <c:dLblPos val="r"/>
              <c:showLegendKey val="0"/>
              <c:showVal val="0"/>
              <c:showCatName val="1"/>
              <c:showSerName val="1"/>
              <c:showPercent val="0"/>
              <c:showBubbleSize val="0"/>
              <c:separator>
</c:separator>
              <c:extLst>
                <c:ext xmlns:c15="http://schemas.microsoft.com/office/drawing/2012/chart" uri="{CE6537A1-D6FC-4f65-9D91-7224C49458BB}"/>
                <c:ext xmlns:c16="http://schemas.microsoft.com/office/drawing/2014/chart" uri="{C3380CC4-5D6E-409C-BE32-E72D297353CC}">
                  <c16:uniqueId val="{00000003-A81F-47A9-9A33-238141871D74}"/>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1"/>
            <c:showSerName val="1"/>
            <c:showPercent val="0"/>
            <c:showBubbleSize val="0"/>
            <c:separator>
</c:separator>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xVal>
            <c:numRef>
              <c:f>Analysis!$I$49:$I$50</c:f>
              <c:numCache>
                <c:formatCode>General</c:formatCode>
                <c:ptCount val="2"/>
                <c:pt idx="0">
                  <c:v>5.2</c:v>
                </c:pt>
                <c:pt idx="1">
                  <c:v>5.2</c:v>
                </c:pt>
              </c:numCache>
            </c:numRef>
          </c:xVal>
          <c:yVal>
            <c:numRef>
              <c:f>Analysis!$J$49:$J$50</c:f>
              <c:numCache>
                <c:formatCode>General</c:formatCode>
                <c:ptCount val="2"/>
                <c:pt idx="0">
                  <c:v>0</c:v>
                </c:pt>
                <c:pt idx="1">
                  <c:v>1</c:v>
                </c:pt>
              </c:numCache>
            </c:numRef>
          </c:yVal>
          <c:smooth val="0"/>
          <c:extLst>
            <c:ext xmlns:c16="http://schemas.microsoft.com/office/drawing/2014/chart" uri="{C3380CC4-5D6E-409C-BE32-E72D297353CC}">
              <c16:uniqueId val="{00000004-A81F-47A9-9A33-238141871D74}"/>
            </c:ext>
          </c:extLst>
        </c:ser>
        <c:ser>
          <c:idx val="3"/>
          <c:order val="3"/>
          <c:tx>
            <c:strRef>
              <c:f>Analysis!$H$51</c:f>
              <c:strCache>
                <c:ptCount val="1"/>
                <c:pt idx="0">
                  <c:v>Demand Response Target</c:v>
                </c:pt>
              </c:strCache>
            </c:strRef>
          </c:tx>
          <c:spPr>
            <a:ln w="28575" cap="rnd">
              <a:solidFill>
                <a:schemeClr val="accent2"/>
              </a:solidFill>
              <a:prstDash val="sysDot"/>
              <a:round/>
            </a:ln>
            <a:effectLst/>
          </c:spPr>
          <c:marker>
            <c:symbol val="none"/>
          </c:marker>
          <c:dLbls>
            <c:dLbl>
              <c:idx val="0"/>
              <c:delete val="1"/>
              <c:extLst>
                <c:ext xmlns:c15="http://schemas.microsoft.com/office/drawing/2012/chart" uri="{CE6537A1-D6FC-4f65-9D91-7224C49458BB}"/>
                <c:ext xmlns:c16="http://schemas.microsoft.com/office/drawing/2014/chart" uri="{C3380CC4-5D6E-409C-BE32-E72D297353CC}">
                  <c16:uniqueId val="{00000005-A81F-47A9-9A33-238141871D74}"/>
                </c:ext>
              </c:extLst>
            </c:dLbl>
            <c:dLbl>
              <c:idx val="1"/>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lumMod val="75000"/>
                          <a:lumOff val="25000"/>
                        </a:schemeClr>
                      </a:solidFill>
                      <a:latin typeface="+mn-lt"/>
                      <a:ea typeface="+mn-ea"/>
                      <a:cs typeface="+mn-cs"/>
                    </a:defRPr>
                  </a:pPr>
                  <a:endParaRPr lang="en-US"/>
                </a:p>
              </c:txPr>
              <c:dLblPos val="t"/>
              <c:showLegendKey val="0"/>
              <c:showVal val="0"/>
              <c:showCatName val="1"/>
              <c:showSerName val="1"/>
              <c:showPercent val="0"/>
              <c:showBubbleSize val="0"/>
              <c:separator>
</c:separator>
              <c:extLst>
                <c:ext xmlns:c15="http://schemas.microsoft.com/office/drawing/2012/chart" uri="{CE6537A1-D6FC-4f65-9D91-7224C49458BB}">
                  <c15:layout>
                    <c:manualLayout>
                      <c:w val="0.22750000000000001"/>
                      <c:h val="0.1248438867016623"/>
                    </c:manualLayout>
                  </c15:layout>
                </c:ext>
                <c:ext xmlns:c16="http://schemas.microsoft.com/office/drawing/2014/chart" uri="{C3380CC4-5D6E-409C-BE32-E72D297353CC}">
                  <c16:uniqueId val="{00000006-A81F-47A9-9A33-238141871D74}"/>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1"/>
            <c:showSerName val="1"/>
            <c:showPercent val="0"/>
            <c:showBubbleSize val="0"/>
            <c:separator>
</c:separator>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xVal>
            <c:numRef>
              <c:f>Analysis!$I$51:$I$52</c:f>
              <c:numCache>
                <c:formatCode>General</c:formatCode>
                <c:ptCount val="2"/>
                <c:pt idx="0">
                  <c:v>1.9</c:v>
                </c:pt>
                <c:pt idx="1">
                  <c:v>1.9</c:v>
                </c:pt>
              </c:numCache>
            </c:numRef>
          </c:xVal>
          <c:yVal>
            <c:numRef>
              <c:f>Analysis!$J$51:$J$52</c:f>
              <c:numCache>
                <c:formatCode>General</c:formatCode>
                <c:ptCount val="2"/>
                <c:pt idx="0">
                  <c:v>0</c:v>
                </c:pt>
                <c:pt idx="1">
                  <c:v>1</c:v>
                </c:pt>
              </c:numCache>
            </c:numRef>
          </c:yVal>
          <c:smooth val="0"/>
          <c:extLst>
            <c:ext xmlns:c16="http://schemas.microsoft.com/office/drawing/2014/chart" uri="{C3380CC4-5D6E-409C-BE32-E72D297353CC}">
              <c16:uniqueId val="{00000007-A81F-47A9-9A33-238141871D74}"/>
            </c:ext>
          </c:extLst>
        </c:ser>
        <c:dLbls>
          <c:showLegendKey val="0"/>
          <c:showVal val="0"/>
          <c:showCatName val="0"/>
          <c:showSerName val="0"/>
          <c:showPercent val="0"/>
          <c:showBubbleSize val="0"/>
        </c:dLbls>
        <c:axId val="540543536"/>
        <c:axId val="540537296"/>
      </c:scatterChart>
      <c:catAx>
        <c:axId val="884511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84512928"/>
        <c:crossesAt val="0"/>
        <c:auto val="1"/>
        <c:lblAlgn val="ctr"/>
        <c:lblOffset val="100"/>
        <c:noMultiLvlLbl val="0"/>
      </c:catAx>
      <c:valAx>
        <c:axId val="884512928"/>
        <c:scaling>
          <c:orientation val="minMax"/>
          <c:max val="5.5"/>
          <c:min val="0"/>
        </c:scaling>
        <c:delete val="0"/>
        <c:axPos val="b"/>
        <c:majorGridlines>
          <c:spPr>
            <a:ln w="9525" cap="flat" cmpd="sng" algn="ctr">
              <a:solidFill>
                <a:schemeClr val="tx1">
                  <a:lumMod val="15000"/>
                  <a:lumOff val="85000"/>
                </a:schemeClr>
              </a:solidFill>
              <a:round/>
            </a:ln>
            <a:effectLst/>
          </c:spPr>
        </c:majorGridlines>
        <c:numFmt formatCode="_(* #,##0.00_);_(* \(#,##0.00\);_(* &quot;-&quot;??_);_(@_)"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84511288"/>
        <c:crosses val="autoZero"/>
        <c:crossBetween val="between"/>
      </c:valAx>
      <c:valAx>
        <c:axId val="540537296"/>
        <c:scaling>
          <c:orientation val="minMax"/>
          <c:max val="1"/>
        </c:scaling>
        <c:delete val="1"/>
        <c:axPos val="r"/>
        <c:numFmt formatCode="General" sourceLinked="1"/>
        <c:majorTickMark val="out"/>
        <c:minorTickMark val="none"/>
        <c:tickLblPos val="nextTo"/>
        <c:crossAx val="540543536"/>
        <c:crosses val="max"/>
        <c:crossBetween val="midCat"/>
      </c:valAx>
      <c:valAx>
        <c:axId val="540543536"/>
        <c:scaling>
          <c:orientation val="minMax"/>
        </c:scaling>
        <c:delete val="1"/>
        <c:axPos val="b"/>
        <c:numFmt formatCode="General" sourceLinked="1"/>
        <c:majorTickMark val="out"/>
        <c:minorTickMark val="none"/>
        <c:tickLblPos val="nextTo"/>
        <c:crossAx val="540537296"/>
        <c:crosses val="autoZero"/>
        <c:crossBetween val="midCat"/>
      </c:valAx>
      <c:spPr>
        <a:noFill/>
        <a:ln>
          <a:noFill/>
        </a:ln>
        <a:effectLst/>
      </c:spPr>
    </c:plotArea>
    <c:legend>
      <c:legendPos val="b"/>
      <c:overlay val="0"/>
      <c:spPr>
        <a:noFill/>
        <a:ln>
          <a:noFill/>
        </a:ln>
        <a:effectLst/>
      </c:spPr>
      <c:txPr>
        <a:bodyPr rot="0" spcFirstLastPara="1" vertOverflow="ellipsis" vert="horz" wrap="square" anchor="ctr" anchorCtr="1"/>
        <a:lstStyle/>
        <a:p>
          <a:pPr>
            <a:defRPr sz="105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ysClr val="windowText" lastClr="000000">
          <a:lumMod val="65000"/>
          <a:lumOff val="35000"/>
        </a:sysClr>
      </a:solidFill>
      <a:round/>
    </a:ln>
    <a:effectLst/>
  </c:spPr>
  <c:txPr>
    <a:bodyPr/>
    <a:lstStyle/>
    <a:p>
      <a:pPr>
        <a:defRPr/>
      </a:pPr>
      <a:endParaRPr lang="en-US"/>
    </a:p>
  </c:txPr>
  <c:externalData r:id="rId4">
    <c:autoUpdate val="0"/>
  </c:externalData>
</c:chartSpace>
</file>

<file path=word/charts/chart2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7.070327747493102E-2"/>
          <c:y val="0.11458333333333333"/>
          <c:w val="0.88440356013190657"/>
          <c:h val="0.65943842957130361"/>
        </c:manualLayout>
      </c:layout>
      <c:barChart>
        <c:barDir val="bar"/>
        <c:grouping val="clustered"/>
        <c:varyColors val="0"/>
        <c:ser>
          <c:idx val="1"/>
          <c:order val="0"/>
          <c:tx>
            <c:strRef>
              <c:f>Analysis!$A$19</c:f>
              <c:strCache>
                <c:ptCount val="1"/>
                <c:pt idx="0">
                  <c:v>Fixed Route</c:v>
                </c:pt>
              </c:strCache>
            </c:strRef>
          </c:tx>
          <c:spPr>
            <a:solidFill>
              <a:srgbClr val="4577B5"/>
            </a:solidFill>
            <a:ln w="19050">
              <a:solidFill>
                <a:schemeClr val="bg1"/>
              </a:solidFill>
            </a:ln>
            <a:effectLst/>
          </c:spPr>
          <c:invertIfNegative val="0"/>
          <c:dLbls>
            <c:numFmt formatCode="#,##0.00" sourceLinked="0"/>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Analysis!$B$10:$F$10</c:f>
              <c:numCache>
                <c:formatCode>General</c:formatCode>
                <c:ptCount val="5"/>
                <c:pt idx="0">
                  <c:v>2020</c:v>
                </c:pt>
                <c:pt idx="1">
                  <c:v>2021</c:v>
                </c:pt>
                <c:pt idx="2">
                  <c:v>2022</c:v>
                </c:pt>
                <c:pt idx="3">
                  <c:v>2023</c:v>
                </c:pt>
                <c:pt idx="4">
                  <c:v>2024</c:v>
                </c:pt>
              </c:numCache>
            </c:numRef>
          </c:cat>
          <c:val>
            <c:numRef>
              <c:f>Analysis!$B$55:$E$55</c:f>
              <c:numCache>
                <c:formatCode>_(* #,##0.00_);_(* \(#,##0.00\);_(* "-"??_);_(@_)</c:formatCode>
                <c:ptCount val="4"/>
                <c:pt idx="0">
                  <c:v>0.69503619053444121</c:v>
                </c:pt>
                <c:pt idx="1">
                  <c:v>3.7010147565626705</c:v>
                </c:pt>
                <c:pt idx="2">
                  <c:v>1.8056397351487636</c:v>
                </c:pt>
                <c:pt idx="3">
                  <c:v>2.5527901038538836</c:v>
                </c:pt>
              </c:numCache>
            </c:numRef>
          </c:val>
          <c:extLst>
            <c:ext xmlns:c16="http://schemas.microsoft.com/office/drawing/2014/chart" uri="{C3380CC4-5D6E-409C-BE32-E72D297353CC}">
              <c16:uniqueId val="{00000000-61B6-4604-8E44-910334EEA2AF}"/>
            </c:ext>
          </c:extLst>
        </c:ser>
        <c:ser>
          <c:idx val="2"/>
          <c:order val="1"/>
          <c:tx>
            <c:strRef>
              <c:f>Analysis!$A$20</c:f>
              <c:strCache>
                <c:ptCount val="1"/>
                <c:pt idx="0">
                  <c:v>Demand Response</c:v>
                </c:pt>
              </c:strCache>
            </c:strRef>
          </c:tx>
          <c:spPr>
            <a:pattFill prst="wdUpDiag">
              <a:fgClr>
                <a:srgbClr val="E97132"/>
              </a:fgClr>
              <a:bgClr>
                <a:schemeClr val="bg1"/>
              </a:bgClr>
            </a:pattFill>
            <a:ln w="9525">
              <a:solidFill>
                <a:srgbClr val="E97132"/>
              </a:solidFill>
            </a:ln>
            <a:effectLst/>
          </c:spPr>
          <c:invertIfNegative val="0"/>
          <c:dLbls>
            <c:numFmt formatCode="#,##0.00" sourceLinked="0"/>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Analysis!$B$10:$F$10</c:f>
              <c:numCache>
                <c:formatCode>General</c:formatCode>
                <c:ptCount val="5"/>
                <c:pt idx="0">
                  <c:v>2020</c:v>
                </c:pt>
                <c:pt idx="1">
                  <c:v>2021</c:v>
                </c:pt>
                <c:pt idx="2">
                  <c:v>2022</c:v>
                </c:pt>
                <c:pt idx="3">
                  <c:v>2023</c:v>
                </c:pt>
                <c:pt idx="4">
                  <c:v>2024</c:v>
                </c:pt>
              </c:numCache>
            </c:numRef>
          </c:cat>
          <c:val>
            <c:numRef>
              <c:f>Analysis!$B$56:$E$56</c:f>
              <c:numCache>
                <c:formatCode>_(* #,##0.00_);_(* \(#,##0.00\);_(* "-"??_);_(@_)</c:formatCode>
                <c:ptCount val="4"/>
                <c:pt idx="0">
                  <c:v>0</c:v>
                </c:pt>
                <c:pt idx="1">
                  <c:v>0.61683579276044498</c:v>
                </c:pt>
                <c:pt idx="2">
                  <c:v>1.2037598234325091</c:v>
                </c:pt>
                <c:pt idx="3">
                  <c:v>0.6381975259634709</c:v>
                </c:pt>
              </c:numCache>
            </c:numRef>
          </c:val>
          <c:extLst>
            <c:ext xmlns:c16="http://schemas.microsoft.com/office/drawing/2014/chart" uri="{C3380CC4-5D6E-409C-BE32-E72D297353CC}">
              <c16:uniqueId val="{00000001-61B6-4604-8E44-910334EEA2AF}"/>
            </c:ext>
          </c:extLst>
        </c:ser>
        <c:dLbls>
          <c:showLegendKey val="0"/>
          <c:showVal val="0"/>
          <c:showCatName val="0"/>
          <c:showSerName val="0"/>
          <c:showPercent val="0"/>
          <c:showBubbleSize val="0"/>
        </c:dLbls>
        <c:gapWidth val="150"/>
        <c:axId val="884511288"/>
        <c:axId val="884512928"/>
        <c:extLst/>
      </c:barChart>
      <c:scatterChart>
        <c:scatterStyle val="lineMarker"/>
        <c:varyColors val="0"/>
        <c:ser>
          <c:idx val="0"/>
          <c:order val="2"/>
          <c:tx>
            <c:strRef>
              <c:f>Analysis!$H$55</c:f>
              <c:strCache>
                <c:ptCount val="1"/>
                <c:pt idx="0">
                  <c:v>Fixed Route Target</c:v>
                </c:pt>
              </c:strCache>
            </c:strRef>
          </c:tx>
          <c:spPr>
            <a:ln w="28575">
              <a:prstDash val="dash"/>
            </a:ln>
          </c:spPr>
          <c:marker>
            <c:symbol val="none"/>
          </c:marker>
          <c:dLbls>
            <c:dLbl>
              <c:idx val="0"/>
              <c:delete val="1"/>
              <c:extLst>
                <c:ext xmlns:c15="http://schemas.microsoft.com/office/drawing/2012/chart" uri="{CE6537A1-D6FC-4f65-9D91-7224C49458BB}"/>
                <c:ext xmlns:c16="http://schemas.microsoft.com/office/drawing/2014/chart" uri="{C3380CC4-5D6E-409C-BE32-E72D297353CC}">
                  <c16:uniqueId val="{00000002-61B6-4604-8E44-910334EEA2AF}"/>
                </c:ext>
              </c:extLst>
            </c:dLbl>
            <c:dLbl>
              <c:idx val="1"/>
              <c:layout>
                <c:manualLayout>
                  <c:x val="-3.2722592368261659E-3"/>
                  <c:y val="-5.2795002187226596E-2"/>
                </c:manualLayout>
              </c:layout>
              <c:dLblPos val="r"/>
              <c:showLegendKey val="0"/>
              <c:showVal val="0"/>
              <c:showCatName val="1"/>
              <c:showSerName val="1"/>
              <c:showPercent val="0"/>
              <c:showBubbleSize val="0"/>
              <c:separator>
</c:separator>
              <c:extLst>
                <c:ext xmlns:c15="http://schemas.microsoft.com/office/drawing/2012/chart" uri="{CE6537A1-D6FC-4f65-9D91-7224C49458BB}"/>
                <c:ext xmlns:c16="http://schemas.microsoft.com/office/drawing/2014/chart" uri="{C3380CC4-5D6E-409C-BE32-E72D297353CC}">
                  <c16:uniqueId val="{00000003-61B6-4604-8E44-910334EEA2AF}"/>
                </c:ext>
              </c:extLst>
            </c:dLbl>
            <c:spPr>
              <a:noFill/>
              <a:ln>
                <a:noFill/>
              </a:ln>
              <a:effectLst/>
            </c:spPr>
            <c:txPr>
              <a:bodyPr wrap="square" lIns="38100" tIns="19050" rIns="38100" bIns="19050" anchor="ctr">
                <a:spAutoFit/>
              </a:bodyPr>
              <a:lstStyle/>
              <a:p>
                <a:pPr>
                  <a:defRPr b="1"/>
                </a:pPr>
                <a:endParaRPr lang="en-US"/>
              </a:p>
            </c:txPr>
            <c:dLblPos val="t"/>
            <c:showLegendKey val="0"/>
            <c:showVal val="0"/>
            <c:showCatName val="1"/>
            <c:showSerName val="1"/>
            <c:showPercent val="0"/>
            <c:showBubbleSize val="0"/>
            <c:separator>
</c:separator>
            <c:showLeaderLines val="0"/>
            <c:extLst>
              <c:ext xmlns:c15="http://schemas.microsoft.com/office/drawing/2012/chart" uri="{CE6537A1-D6FC-4f65-9D91-7224C49458BB}">
                <c15:showLeaderLines val="1"/>
              </c:ext>
            </c:extLst>
          </c:dLbls>
          <c:xVal>
            <c:numRef>
              <c:f>Analysis!$I$55:$I$56</c:f>
              <c:numCache>
                <c:formatCode>General</c:formatCode>
                <c:ptCount val="2"/>
                <c:pt idx="0">
                  <c:v>5.2</c:v>
                </c:pt>
                <c:pt idx="1">
                  <c:v>5.2</c:v>
                </c:pt>
              </c:numCache>
            </c:numRef>
          </c:xVal>
          <c:yVal>
            <c:numRef>
              <c:f>Analysis!$J$55:$J$56</c:f>
              <c:numCache>
                <c:formatCode>General</c:formatCode>
                <c:ptCount val="2"/>
                <c:pt idx="0">
                  <c:v>0</c:v>
                </c:pt>
                <c:pt idx="1">
                  <c:v>1</c:v>
                </c:pt>
              </c:numCache>
            </c:numRef>
          </c:yVal>
          <c:smooth val="0"/>
          <c:extLst>
            <c:ext xmlns:c16="http://schemas.microsoft.com/office/drawing/2014/chart" uri="{C3380CC4-5D6E-409C-BE32-E72D297353CC}">
              <c16:uniqueId val="{00000004-61B6-4604-8E44-910334EEA2AF}"/>
            </c:ext>
          </c:extLst>
        </c:ser>
        <c:ser>
          <c:idx val="3"/>
          <c:order val="3"/>
          <c:tx>
            <c:strRef>
              <c:f>Analysis!$H$57</c:f>
              <c:strCache>
                <c:ptCount val="1"/>
                <c:pt idx="0">
                  <c:v>Demand Response Target</c:v>
                </c:pt>
              </c:strCache>
            </c:strRef>
          </c:tx>
          <c:spPr>
            <a:ln w="28575">
              <a:solidFill>
                <a:schemeClr val="accent2"/>
              </a:solidFill>
              <a:prstDash val="sysDot"/>
            </a:ln>
          </c:spPr>
          <c:marker>
            <c:symbol val="none"/>
          </c:marker>
          <c:dLbls>
            <c:dLbl>
              <c:idx val="0"/>
              <c:delete val="1"/>
              <c:extLst>
                <c:ext xmlns:c15="http://schemas.microsoft.com/office/drawing/2012/chart" uri="{CE6537A1-D6FC-4f65-9D91-7224C49458BB}"/>
                <c:ext xmlns:c16="http://schemas.microsoft.com/office/drawing/2014/chart" uri="{C3380CC4-5D6E-409C-BE32-E72D297353CC}">
                  <c16:uniqueId val="{00000005-61B6-4604-8E44-910334EEA2AF}"/>
                </c:ext>
              </c:extLst>
            </c:dLbl>
            <c:dLbl>
              <c:idx val="1"/>
              <c:spPr>
                <a:noFill/>
                <a:ln>
                  <a:noFill/>
                </a:ln>
                <a:effectLst/>
              </c:spPr>
              <c:txPr>
                <a:bodyPr wrap="square" lIns="38100" tIns="19050" rIns="38100" bIns="19050" anchor="ctr">
                  <a:spAutoFit/>
                </a:bodyPr>
                <a:lstStyle/>
                <a:p>
                  <a:pPr>
                    <a:defRPr b="1"/>
                  </a:pPr>
                  <a:endParaRPr lang="en-US"/>
                </a:p>
              </c:txPr>
              <c:dLblPos val="t"/>
              <c:showLegendKey val="0"/>
              <c:showVal val="0"/>
              <c:showCatName val="1"/>
              <c:showSerName val="1"/>
              <c:showPercent val="0"/>
              <c:showBubbleSize val="0"/>
              <c:separator>
</c:separator>
              <c:extLst>
                <c:ext xmlns:c15="http://schemas.microsoft.com/office/drawing/2012/chart" uri="{CE6537A1-D6FC-4f65-9D91-7224C49458BB}">
                  <c15:layout>
                    <c:manualLayout>
                      <c:w val="0.24825846288444714"/>
                      <c:h val="0.13755222003499562"/>
                    </c:manualLayout>
                  </c15:layout>
                </c:ext>
                <c:ext xmlns:c16="http://schemas.microsoft.com/office/drawing/2014/chart" uri="{C3380CC4-5D6E-409C-BE32-E72D297353CC}">
                  <c16:uniqueId val="{00000006-61B6-4604-8E44-910334EEA2AF}"/>
                </c:ext>
              </c:extLst>
            </c:dLbl>
            <c:spPr>
              <a:noFill/>
              <a:ln>
                <a:noFill/>
              </a:ln>
              <a:effectLst/>
            </c:spPr>
            <c:dLblPos val="t"/>
            <c:showLegendKey val="0"/>
            <c:showVal val="0"/>
            <c:showCatName val="1"/>
            <c:showSerName val="1"/>
            <c:showPercent val="0"/>
            <c:showBubbleSize val="0"/>
            <c:separator>
</c:separator>
            <c:showLeaderLines val="0"/>
            <c:extLst>
              <c:ext xmlns:c15="http://schemas.microsoft.com/office/drawing/2012/chart" uri="{CE6537A1-D6FC-4f65-9D91-7224C49458BB}">
                <c15:showLeaderLines val="1"/>
              </c:ext>
            </c:extLst>
          </c:dLbls>
          <c:xVal>
            <c:numRef>
              <c:f>Analysis!$I$57:$I$58</c:f>
              <c:numCache>
                <c:formatCode>General</c:formatCode>
                <c:ptCount val="2"/>
                <c:pt idx="0">
                  <c:v>1.9</c:v>
                </c:pt>
                <c:pt idx="1">
                  <c:v>1.9</c:v>
                </c:pt>
              </c:numCache>
            </c:numRef>
          </c:xVal>
          <c:yVal>
            <c:numRef>
              <c:f>Analysis!$J$57:$J$58</c:f>
              <c:numCache>
                <c:formatCode>General</c:formatCode>
                <c:ptCount val="2"/>
                <c:pt idx="0">
                  <c:v>0</c:v>
                </c:pt>
                <c:pt idx="1">
                  <c:v>1</c:v>
                </c:pt>
              </c:numCache>
            </c:numRef>
          </c:yVal>
          <c:smooth val="0"/>
          <c:extLst>
            <c:ext xmlns:c16="http://schemas.microsoft.com/office/drawing/2014/chart" uri="{C3380CC4-5D6E-409C-BE32-E72D297353CC}">
              <c16:uniqueId val="{00000007-61B6-4604-8E44-910334EEA2AF}"/>
            </c:ext>
          </c:extLst>
        </c:ser>
        <c:dLbls>
          <c:showLegendKey val="0"/>
          <c:showVal val="0"/>
          <c:showCatName val="0"/>
          <c:showSerName val="0"/>
          <c:showPercent val="0"/>
          <c:showBubbleSize val="0"/>
        </c:dLbls>
        <c:axId val="2133571488"/>
        <c:axId val="2133570528"/>
      </c:scatterChart>
      <c:catAx>
        <c:axId val="884511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84512928"/>
        <c:crossesAt val="0"/>
        <c:auto val="1"/>
        <c:lblAlgn val="ctr"/>
        <c:lblOffset val="100"/>
        <c:noMultiLvlLbl val="0"/>
      </c:catAx>
      <c:valAx>
        <c:axId val="884512928"/>
        <c:scaling>
          <c:orientation val="minMax"/>
          <c:max val="5.5"/>
          <c:min val="0"/>
        </c:scaling>
        <c:delete val="0"/>
        <c:axPos val="b"/>
        <c:majorGridlines>
          <c:spPr>
            <a:ln w="9525" cap="flat" cmpd="sng" algn="ctr">
              <a:solidFill>
                <a:schemeClr val="tx1">
                  <a:lumMod val="15000"/>
                  <a:lumOff val="85000"/>
                </a:schemeClr>
              </a:solidFill>
              <a:round/>
            </a:ln>
            <a:effectLst/>
          </c:spPr>
        </c:majorGridlines>
        <c:numFmt formatCode="_(* #,##0.00_);_(* \(#,##0.00\);_(* &quot;-&quot;??_);_(@_)"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84511288"/>
        <c:crosses val="autoZero"/>
        <c:crossBetween val="between"/>
      </c:valAx>
      <c:valAx>
        <c:axId val="2133570528"/>
        <c:scaling>
          <c:orientation val="minMax"/>
          <c:max val="1"/>
        </c:scaling>
        <c:delete val="1"/>
        <c:axPos val="r"/>
        <c:numFmt formatCode="General" sourceLinked="1"/>
        <c:majorTickMark val="out"/>
        <c:minorTickMark val="none"/>
        <c:tickLblPos val="nextTo"/>
        <c:crossAx val="2133571488"/>
        <c:crosses val="max"/>
        <c:crossBetween val="midCat"/>
      </c:valAx>
      <c:valAx>
        <c:axId val="2133571488"/>
        <c:scaling>
          <c:orientation val="minMax"/>
        </c:scaling>
        <c:delete val="1"/>
        <c:axPos val="b"/>
        <c:numFmt formatCode="General" sourceLinked="1"/>
        <c:majorTickMark val="out"/>
        <c:minorTickMark val="none"/>
        <c:tickLblPos val="nextTo"/>
        <c:crossAx val="2133570528"/>
        <c:crosses val="autoZero"/>
        <c:crossBetween val="midCat"/>
      </c:valAx>
    </c:plotArea>
    <c:legend>
      <c:legendPos val="b"/>
      <c:overlay val="0"/>
      <c:spPr>
        <a:noFill/>
        <a:ln>
          <a:noFill/>
        </a:ln>
        <a:effectLst/>
      </c:spPr>
      <c:txPr>
        <a:bodyPr rot="0" spcFirstLastPara="1" vertOverflow="ellipsis" vert="horz" wrap="square" anchor="ctr" anchorCtr="1"/>
        <a:lstStyle/>
        <a:p>
          <a:pPr>
            <a:defRPr sz="105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chart>
  <c:spPr>
    <a:ln w="9525">
      <a:solidFill>
        <a:sysClr val="windowText" lastClr="000000">
          <a:lumMod val="65000"/>
          <a:lumOff val="35000"/>
        </a:sysClr>
      </a:solidFill>
    </a:ln>
  </c:spPr>
  <c:txPr>
    <a:bodyPr/>
    <a:lstStyle/>
    <a:p>
      <a:pPr>
        <a:defRPr/>
      </a:pPr>
      <a:endParaRPr lang="en-US"/>
    </a:p>
  </c:txPr>
  <c:externalData r:id="rId2">
    <c:autoUpdate val="0"/>
  </c:externalData>
</c:chartSpace>
</file>

<file path=word/charts/chart2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1"/>
        <c:ser>
          <c:idx val="0"/>
          <c:order val="0"/>
          <c:spPr>
            <a:solidFill>
              <a:srgbClr val="4577B5"/>
            </a:solidFill>
          </c:spPr>
          <c:invertIfNegative val="0"/>
          <c:dPt>
            <c:idx val="0"/>
            <c:invertIfNegative val="0"/>
            <c:bubble3D val="0"/>
            <c:spPr>
              <a:solidFill>
                <a:srgbClr val="4577B5"/>
              </a:solidFill>
              <a:ln>
                <a:noFill/>
              </a:ln>
              <a:effectLst/>
            </c:spPr>
            <c:extLst>
              <c:ext xmlns:c16="http://schemas.microsoft.com/office/drawing/2014/chart" uri="{C3380CC4-5D6E-409C-BE32-E72D297353CC}">
                <c16:uniqueId val="{00000001-F5B1-45BE-B4A1-59E6E8ACBB1A}"/>
              </c:ext>
            </c:extLst>
          </c:dPt>
          <c:dPt>
            <c:idx val="1"/>
            <c:invertIfNegative val="0"/>
            <c:bubble3D val="0"/>
            <c:spPr>
              <a:solidFill>
                <a:srgbClr val="4577B5"/>
              </a:solidFill>
              <a:ln>
                <a:noFill/>
              </a:ln>
              <a:effectLst/>
            </c:spPr>
            <c:extLst>
              <c:ext xmlns:c16="http://schemas.microsoft.com/office/drawing/2014/chart" uri="{C3380CC4-5D6E-409C-BE32-E72D297353CC}">
                <c16:uniqueId val="{00000003-F5B1-45BE-B4A1-59E6E8ACBB1A}"/>
              </c:ext>
            </c:extLst>
          </c:dPt>
          <c:dPt>
            <c:idx val="2"/>
            <c:invertIfNegative val="0"/>
            <c:bubble3D val="0"/>
            <c:spPr>
              <a:solidFill>
                <a:srgbClr val="4577B5"/>
              </a:solidFill>
              <a:ln>
                <a:noFill/>
              </a:ln>
              <a:effectLst/>
            </c:spPr>
            <c:extLst>
              <c:ext xmlns:c16="http://schemas.microsoft.com/office/drawing/2014/chart" uri="{C3380CC4-5D6E-409C-BE32-E72D297353CC}">
                <c16:uniqueId val="{00000005-F5B1-45BE-B4A1-59E6E8ACBB1A}"/>
              </c:ext>
            </c:extLst>
          </c:dPt>
          <c:dPt>
            <c:idx val="3"/>
            <c:invertIfNegative val="0"/>
            <c:bubble3D val="0"/>
            <c:spPr>
              <a:solidFill>
                <a:srgbClr val="4577B5"/>
              </a:solidFill>
              <a:ln>
                <a:noFill/>
              </a:ln>
              <a:effectLst/>
            </c:spPr>
            <c:extLst>
              <c:ext xmlns:c16="http://schemas.microsoft.com/office/drawing/2014/chart" uri="{C3380CC4-5D6E-409C-BE32-E72D297353CC}">
                <c16:uniqueId val="{00000007-F5B1-45BE-B4A1-59E6E8ACBB1A}"/>
              </c:ext>
            </c:extLst>
          </c:dPt>
          <c:dPt>
            <c:idx val="4"/>
            <c:invertIfNegative val="0"/>
            <c:bubble3D val="0"/>
            <c:spPr>
              <a:solidFill>
                <a:srgbClr val="4577B5"/>
              </a:solidFill>
              <a:ln>
                <a:noFill/>
              </a:ln>
              <a:effectLst/>
            </c:spPr>
            <c:extLst>
              <c:ext xmlns:c16="http://schemas.microsoft.com/office/drawing/2014/chart" uri="{C3380CC4-5D6E-409C-BE32-E72D297353CC}">
                <c16:uniqueId val="{00000009-F5B1-45BE-B4A1-59E6E8ACBB1A}"/>
              </c:ext>
            </c:extLst>
          </c:dPt>
          <c:dPt>
            <c:idx val="5"/>
            <c:invertIfNegative val="0"/>
            <c:bubble3D val="0"/>
            <c:spPr>
              <a:solidFill>
                <a:srgbClr val="4577B5"/>
              </a:solidFill>
              <a:ln>
                <a:noFill/>
              </a:ln>
              <a:effectLst/>
            </c:spPr>
            <c:extLst>
              <c:ext xmlns:c16="http://schemas.microsoft.com/office/drawing/2014/chart" uri="{C3380CC4-5D6E-409C-BE32-E72D297353CC}">
                <c16:uniqueId val="{0000000B-F5B1-45BE-B4A1-59E6E8ACBB1A}"/>
              </c:ext>
            </c:extLst>
          </c:dPt>
          <c:dLbls>
            <c:spPr>
              <a:noFill/>
              <a:ln>
                <a:noFill/>
              </a:ln>
              <a:effectLst/>
            </c:spPr>
            <c:txPr>
              <a:bodyPr rot="0" spcFirstLastPara="1" vertOverflow="ellipsis" vert="horz" wrap="square" anchor="ctr" anchorCtr="1"/>
              <a:lstStyle/>
              <a:p>
                <a:pPr>
                  <a:defRPr sz="1100" b="1" i="0" u="none" strike="noStrike" kern="1200" baseline="0">
                    <a:solidFill>
                      <a:schemeClr val="tx1">
                        <a:lumMod val="75000"/>
                        <a:lumOff val="25000"/>
                      </a:schemeClr>
                    </a:solidFill>
                    <a:latin typeface="Avenir Next LT Pro Light" panose="020B0304020202020204" pitchFamily="34" charset="0"/>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Sheet4!$E$3:$E$8</c:f>
              <c:strCache>
                <c:ptCount val="6"/>
                <c:pt idx="0">
                  <c:v>Buttonwood Park</c:v>
                </c:pt>
                <c:pt idx="1">
                  <c:v>Horseneck Beach</c:v>
                </c:pt>
                <c:pt idx="2">
                  <c:v>Seekonk</c:v>
                </c:pt>
                <c:pt idx="3">
                  <c:v>Somerset</c:v>
                </c:pt>
                <c:pt idx="4">
                  <c:v>Taunton</c:v>
                </c:pt>
                <c:pt idx="5">
                  <c:v>Other</c:v>
                </c:pt>
              </c:strCache>
            </c:strRef>
          </c:cat>
          <c:val>
            <c:numRef>
              <c:f>Sheet4!$O$3:$O$8</c:f>
              <c:numCache>
                <c:formatCode>0%</c:formatCode>
                <c:ptCount val="6"/>
                <c:pt idx="0">
                  <c:v>0.18518518518518517</c:v>
                </c:pt>
                <c:pt idx="1">
                  <c:v>0.21548821548821548</c:v>
                </c:pt>
                <c:pt idx="2">
                  <c:v>0.17171717171717171</c:v>
                </c:pt>
                <c:pt idx="3">
                  <c:v>0.11784511784511785</c:v>
                </c:pt>
                <c:pt idx="4">
                  <c:v>0.18181818181818182</c:v>
                </c:pt>
                <c:pt idx="5">
                  <c:v>0.12794612794612795</c:v>
                </c:pt>
              </c:numCache>
            </c:numRef>
          </c:val>
          <c:extLst>
            <c:ext xmlns:c16="http://schemas.microsoft.com/office/drawing/2014/chart" uri="{C3380CC4-5D6E-409C-BE32-E72D297353CC}">
              <c16:uniqueId val="{0000000C-F5B1-45BE-B4A1-59E6E8ACBB1A}"/>
            </c:ext>
          </c:extLst>
        </c:ser>
        <c:dLbls>
          <c:dLblPos val="outEnd"/>
          <c:showLegendKey val="0"/>
          <c:showVal val="1"/>
          <c:showCatName val="0"/>
          <c:showSerName val="0"/>
          <c:showPercent val="0"/>
          <c:showBubbleSize val="0"/>
        </c:dLbls>
        <c:gapWidth val="182"/>
        <c:axId val="1076840608"/>
        <c:axId val="1076834848"/>
      </c:barChart>
      <c:catAx>
        <c:axId val="107684060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00" b="0" i="0" u="none" strike="noStrike" kern="1200" baseline="0">
                <a:solidFill>
                  <a:schemeClr val="tx1">
                    <a:lumMod val="65000"/>
                    <a:lumOff val="35000"/>
                  </a:schemeClr>
                </a:solidFill>
                <a:latin typeface="Avenir Next LT Pro Light" panose="020B0304020202020204" pitchFamily="34" charset="0"/>
                <a:ea typeface="+mn-ea"/>
                <a:cs typeface="+mn-cs"/>
              </a:defRPr>
            </a:pPr>
            <a:endParaRPr lang="en-US"/>
          </a:p>
        </c:txPr>
        <c:crossAx val="1076834848"/>
        <c:crosses val="autoZero"/>
        <c:auto val="1"/>
        <c:lblAlgn val="ctr"/>
        <c:lblOffset val="100"/>
        <c:noMultiLvlLbl val="0"/>
      </c:catAx>
      <c:valAx>
        <c:axId val="107683484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100" b="0" i="0" u="none" strike="noStrike" kern="1200" baseline="0">
                <a:solidFill>
                  <a:schemeClr val="tx1">
                    <a:lumMod val="65000"/>
                    <a:lumOff val="35000"/>
                  </a:schemeClr>
                </a:solidFill>
                <a:latin typeface="Avenir Next LT Pro Light" panose="020B0304020202020204" pitchFamily="34" charset="0"/>
                <a:ea typeface="+mn-ea"/>
                <a:cs typeface="+mn-cs"/>
              </a:defRPr>
            </a:pPr>
            <a:endParaRPr lang="en-US"/>
          </a:p>
        </c:txPr>
        <c:crossAx val="1076840608"/>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65000"/>
          <a:lumOff val="35000"/>
        </a:schemeClr>
      </a:solidFill>
      <a:round/>
    </a:ln>
    <a:effectLst/>
  </c:spPr>
  <c:txPr>
    <a:bodyPr/>
    <a:lstStyle/>
    <a:p>
      <a:pPr>
        <a:defRPr sz="1100">
          <a:latin typeface="Avenir Next LT Pro Light" panose="020B0304020202020204" pitchFamily="34" charset="0"/>
        </a:defRPr>
      </a:pPr>
      <a:endParaRPr lang="en-US"/>
    </a:p>
  </c:txPr>
  <c:externalData r:id="rId3">
    <c:autoUpdate val="0"/>
  </c:externalData>
</c:chartSpace>
</file>

<file path=word/charts/chart2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1"/>
        <c:ser>
          <c:idx val="0"/>
          <c:order val="0"/>
          <c:spPr>
            <a:solidFill>
              <a:srgbClr val="4577B5"/>
            </a:solidFill>
          </c:spPr>
          <c:invertIfNegative val="0"/>
          <c:dPt>
            <c:idx val="0"/>
            <c:invertIfNegative val="0"/>
            <c:bubble3D val="0"/>
            <c:spPr>
              <a:solidFill>
                <a:srgbClr val="4577B5"/>
              </a:solidFill>
              <a:ln>
                <a:noFill/>
              </a:ln>
              <a:effectLst/>
            </c:spPr>
            <c:extLst>
              <c:ext xmlns:c16="http://schemas.microsoft.com/office/drawing/2014/chart" uri="{C3380CC4-5D6E-409C-BE32-E72D297353CC}">
                <c16:uniqueId val="{00000001-2AEA-4607-BD68-642A4CB4B852}"/>
              </c:ext>
            </c:extLst>
          </c:dPt>
          <c:dPt>
            <c:idx val="1"/>
            <c:invertIfNegative val="0"/>
            <c:bubble3D val="0"/>
            <c:spPr>
              <a:solidFill>
                <a:srgbClr val="4577B5"/>
              </a:solidFill>
              <a:ln>
                <a:noFill/>
              </a:ln>
              <a:effectLst/>
            </c:spPr>
            <c:extLst>
              <c:ext xmlns:c16="http://schemas.microsoft.com/office/drawing/2014/chart" uri="{C3380CC4-5D6E-409C-BE32-E72D297353CC}">
                <c16:uniqueId val="{00000003-2AEA-4607-BD68-642A4CB4B852}"/>
              </c:ext>
            </c:extLst>
          </c:dPt>
          <c:dPt>
            <c:idx val="2"/>
            <c:invertIfNegative val="0"/>
            <c:bubble3D val="0"/>
            <c:spPr>
              <a:solidFill>
                <a:srgbClr val="4577B5"/>
              </a:solidFill>
              <a:ln>
                <a:noFill/>
              </a:ln>
              <a:effectLst/>
            </c:spPr>
            <c:extLst>
              <c:ext xmlns:c16="http://schemas.microsoft.com/office/drawing/2014/chart" uri="{C3380CC4-5D6E-409C-BE32-E72D297353CC}">
                <c16:uniqueId val="{00000005-2AEA-4607-BD68-642A4CB4B852}"/>
              </c:ext>
            </c:extLst>
          </c:dPt>
          <c:dPt>
            <c:idx val="3"/>
            <c:invertIfNegative val="0"/>
            <c:bubble3D val="0"/>
            <c:spPr>
              <a:solidFill>
                <a:srgbClr val="4577B5"/>
              </a:solidFill>
              <a:ln>
                <a:noFill/>
              </a:ln>
              <a:effectLst/>
            </c:spPr>
            <c:extLst>
              <c:ext xmlns:c16="http://schemas.microsoft.com/office/drawing/2014/chart" uri="{C3380CC4-5D6E-409C-BE32-E72D297353CC}">
                <c16:uniqueId val="{00000007-2AEA-4607-BD68-642A4CB4B852}"/>
              </c:ext>
            </c:extLst>
          </c:dPt>
          <c:dPt>
            <c:idx val="4"/>
            <c:invertIfNegative val="0"/>
            <c:bubble3D val="0"/>
            <c:spPr>
              <a:solidFill>
                <a:srgbClr val="4577B5"/>
              </a:solidFill>
              <a:ln>
                <a:noFill/>
              </a:ln>
              <a:effectLst/>
            </c:spPr>
            <c:extLst>
              <c:ext xmlns:c16="http://schemas.microsoft.com/office/drawing/2014/chart" uri="{C3380CC4-5D6E-409C-BE32-E72D297353CC}">
                <c16:uniqueId val="{00000009-2AEA-4607-BD68-642A4CB4B852}"/>
              </c:ext>
            </c:extLst>
          </c:dPt>
          <c:dPt>
            <c:idx val="5"/>
            <c:invertIfNegative val="0"/>
            <c:bubble3D val="0"/>
            <c:spPr>
              <a:solidFill>
                <a:srgbClr val="4577B5"/>
              </a:solidFill>
              <a:ln>
                <a:noFill/>
              </a:ln>
              <a:effectLst/>
            </c:spPr>
            <c:extLst>
              <c:ext xmlns:c16="http://schemas.microsoft.com/office/drawing/2014/chart" uri="{C3380CC4-5D6E-409C-BE32-E72D297353CC}">
                <c16:uniqueId val="{0000000B-2AEA-4607-BD68-642A4CB4B852}"/>
              </c:ext>
            </c:extLst>
          </c:dPt>
          <c:dLbls>
            <c:spPr>
              <a:noFill/>
              <a:ln>
                <a:noFill/>
              </a:ln>
              <a:effectLst/>
            </c:spPr>
            <c:txPr>
              <a:bodyPr rot="0" spcFirstLastPara="1" vertOverflow="ellipsis" vert="horz" wrap="square" anchor="ctr" anchorCtr="1"/>
              <a:lstStyle/>
              <a:p>
                <a:pPr>
                  <a:defRPr sz="1100" b="1" i="0" u="none" strike="noStrike" kern="1200" baseline="0">
                    <a:solidFill>
                      <a:schemeClr val="tx1">
                        <a:lumMod val="75000"/>
                        <a:lumOff val="25000"/>
                      </a:schemeClr>
                    </a:solidFill>
                    <a:latin typeface="Avenir Next LT Pro Light" panose="020B0304020202020204" pitchFamily="34" charset="0"/>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Sheet5!$D$3:$D$8</c:f>
              <c:strCache>
                <c:ptCount val="6"/>
                <c:pt idx="0">
                  <c:v>Increase service late at night and earlier in the morning</c:v>
                </c:pt>
                <c:pt idx="1">
                  <c:v>Increase service on weekends</c:v>
                </c:pt>
                <c:pt idx="2">
                  <c:v>Increase how often the bus comes</c:v>
                </c:pt>
                <c:pt idx="3">
                  <c:v>Improve accuracy for the SRTA Bustracker app</c:v>
                </c:pt>
                <c:pt idx="4">
                  <c:v>More benches, bus shelters, and other bus stop items</c:v>
                </c:pt>
                <c:pt idx="5">
                  <c:v>Connect the bus to more places outside Fall River and New Bedford</c:v>
                </c:pt>
              </c:strCache>
            </c:strRef>
          </c:cat>
          <c:val>
            <c:numRef>
              <c:f>Sheet5!$N$3:$N$8</c:f>
              <c:numCache>
                <c:formatCode>0%</c:formatCode>
                <c:ptCount val="6"/>
                <c:pt idx="0">
                  <c:v>0.4</c:v>
                </c:pt>
                <c:pt idx="1">
                  <c:v>0.13333333333333333</c:v>
                </c:pt>
                <c:pt idx="2">
                  <c:v>0.12592592592592591</c:v>
                </c:pt>
                <c:pt idx="3">
                  <c:v>7.407407407407407E-2</c:v>
                </c:pt>
                <c:pt idx="4">
                  <c:v>8.8888888888888892E-2</c:v>
                </c:pt>
                <c:pt idx="5">
                  <c:v>0.17777777777777778</c:v>
                </c:pt>
              </c:numCache>
            </c:numRef>
          </c:val>
          <c:extLst>
            <c:ext xmlns:c16="http://schemas.microsoft.com/office/drawing/2014/chart" uri="{C3380CC4-5D6E-409C-BE32-E72D297353CC}">
              <c16:uniqueId val="{0000000C-2AEA-4607-BD68-642A4CB4B852}"/>
            </c:ext>
          </c:extLst>
        </c:ser>
        <c:dLbls>
          <c:dLblPos val="outEnd"/>
          <c:showLegendKey val="0"/>
          <c:showVal val="1"/>
          <c:showCatName val="0"/>
          <c:showSerName val="0"/>
          <c:showPercent val="0"/>
          <c:showBubbleSize val="0"/>
        </c:dLbls>
        <c:gapWidth val="182"/>
        <c:axId val="1076948608"/>
        <c:axId val="1076952448"/>
      </c:barChart>
      <c:catAx>
        <c:axId val="107694860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00" b="0" i="0" u="none" strike="noStrike" kern="1200" baseline="0">
                <a:solidFill>
                  <a:schemeClr val="tx1">
                    <a:lumMod val="65000"/>
                    <a:lumOff val="35000"/>
                  </a:schemeClr>
                </a:solidFill>
                <a:latin typeface="Avenir Next LT Pro Light" panose="020B0304020202020204" pitchFamily="34" charset="0"/>
                <a:ea typeface="+mn-ea"/>
                <a:cs typeface="+mn-cs"/>
              </a:defRPr>
            </a:pPr>
            <a:endParaRPr lang="en-US"/>
          </a:p>
        </c:txPr>
        <c:crossAx val="1076952448"/>
        <c:crosses val="autoZero"/>
        <c:auto val="1"/>
        <c:lblAlgn val="ctr"/>
        <c:lblOffset val="100"/>
        <c:noMultiLvlLbl val="0"/>
      </c:catAx>
      <c:valAx>
        <c:axId val="107695244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100" b="0" i="0" u="none" strike="noStrike" kern="1200" baseline="0">
                <a:solidFill>
                  <a:schemeClr val="tx1">
                    <a:lumMod val="65000"/>
                    <a:lumOff val="35000"/>
                  </a:schemeClr>
                </a:solidFill>
                <a:latin typeface="Avenir Next LT Pro Light" panose="020B0304020202020204" pitchFamily="34" charset="0"/>
                <a:ea typeface="+mn-ea"/>
                <a:cs typeface="+mn-cs"/>
              </a:defRPr>
            </a:pPr>
            <a:endParaRPr lang="en-US"/>
          </a:p>
        </c:txPr>
        <c:crossAx val="1076948608"/>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65000"/>
          <a:lumOff val="35000"/>
        </a:schemeClr>
      </a:solidFill>
      <a:round/>
    </a:ln>
    <a:effectLst/>
  </c:spPr>
  <c:txPr>
    <a:bodyPr/>
    <a:lstStyle/>
    <a:p>
      <a:pPr>
        <a:defRPr sz="1100">
          <a:latin typeface="Avenir Next LT Pro Light" panose="020B0304020202020204" pitchFamily="34" charset="0"/>
        </a:defRPr>
      </a:pPr>
      <a:endParaRPr lang="en-US"/>
    </a:p>
  </c:txPr>
  <c:externalData r:id="rId3">
    <c:autoUpdate val="0"/>
  </c:externalData>
</c:chartSpace>
</file>

<file path=word/charts/chart2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dPt>
            <c:idx val="0"/>
            <c:bubble3D val="0"/>
            <c:spPr>
              <a:solidFill>
                <a:srgbClr val="4577B5"/>
              </a:solidFill>
              <a:ln w="19050">
                <a:solidFill>
                  <a:schemeClr val="lt1"/>
                </a:solidFill>
              </a:ln>
              <a:effectLst/>
            </c:spPr>
            <c:extLst>
              <c:ext xmlns:c16="http://schemas.microsoft.com/office/drawing/2014/chart" uri="{C3380CC4-5D6E-409C-BE32-E72D297353CC}">
                <c16:uniqueId val="{00000001-D26F-4827-B9A4-E7E3BE2A0953}"/>
              </c:ext>
            </c:extLst>
          </c:dPt>
          <c:dPt>
            <c:idx val="1"/>
            <c:bubble3D val="0"/>
            <c:spPr>
              <a:pattFill prst="dkDnDiag">
                <a:fgClr>
                  <a:srgbClr val="6D7C36"/>
                </a:fgClr>
                <a:bgClr>
                  <a:schemeClr val="bg1"/>
                </a:bgClr>
              </a:pattFill>
              <a:ln w="19050">
                <a:solidFill>
                  <a:schemeClr val="lt1"/>
                </a:solidFill>
              </a:ln>
              <a:effectLst/>
            </c:spPr>
            <c:extLst>
              <c:ext xmlns:c16="http://schemas.microsoft.com/office/drawing/2014/chart" uri="{C3380CC4-5D6E-409C-BE32-E72D297353CC}">
                <c16:uniqueId val="{00000003-D26F-4827-B9A4-E7E3BE2A0953}"/>
              </c:ext>
            </c:extLst>
          </c:dPt>
          <c:dPt>
            <c:idx val="2"/>
            <c:bubble3D val="0"/>
            <c:spPr>
              <a:pattFill prst="pct75">
                <a:fgClr>
                  <a:srgbClr val="E97132"/>
                </a:fgClr>
                <a:bgClr>
                  <a:schemeClr val="bg1"/>
                </a:bgClr>
              </a:pattFill>
              <a:ln w="19050">
                <a:solidFill>
                  <a:schemeClr val="lt1"/>
                </a:solidFill>
              </a:ln>
              <a:effectLst/>
            </c:spPr>
            <c:extLst>
              <c:ext xmlns:c16="http://schemas.microsoft.com/office/drawing/2014/chart" uri="{C3380CC4-5D6E-409C-BE32-E72D297353CC}">
                <c16:uniqueId val="{00000005-D26F-4827-B9A4-E7E3BE2A0953}"/>
              </c:ext>
            </c:extLst>
          </c:dPt>
          <c:dLbls>
            <c:dLbl>
              <c:idx val="0"/>
              <c:layout>
                <c:manualLayout>
                  <c:x val="6.410256410256332E-3"/>
                  <c:y val="-8.3333333333333835E-3"/>
                </c:manualLayout>
              </c:layout>
              <c:tx>
                <c:rich>
                  <a:bodyPr/>
                  <a:lstStyle/>
                  <a:p>
                    <a:r>
                      <a:rPr lang="en-US"/>
                      <a:t>Bus routes that come more often, 46%</a:t>
                    </a:r>
                  </a:p>
                </c:rich>
              </c:tx>
              <c:dLblPos val="bestFit"/>
              <c:showLegendKey val="0"/>
              <c:showVal val="1"/>
              <c:showCatName val="0"/>
              <c:showSerName val="0"/>
              <c:showPercent val="0"/>
              <c:showBubbleSize val="0"/>
              <c:extLst>
                <c:ext xmlns:c15="http://schemas.microsoft.com/office/drawing/2012/chart" uri="{CE6537A1-D6FC-4f65-9D91-7224C49458BB}">
                  <c15:showDataLabelsRange val="1"/>
                </c:ext>
                <c:ext xmlns:c16="http://schemas.microsoft.com/office/drawing/2014/chart" uri="{C3380CC4-5D6E-409C-BE32-E72D297353CC}">
                  <c16:uniqueId val="{00000001-D26F-4827-B9A4-E7E3BE2A0953}"/>
                </c:ext>
              </c:extLst>
            </c:dLbl>
            <c:dLbl>
              <c:idx val="1"/>
              <c:layout>
                <c:manualLayout>
                  <c:x val="-0.16550876301752604"/>
                  <c:y val="-1.4035087719298452E-2"/>
                </c:manualLayout>
              </c:layout>
              <c:tx>
                <c:rich>
                  <a:bodyPr/>
                  <a:lstStyle/>
                  <a:p>
                    <a:r>
                      <a:rPr lang="en-US"/>
                      <a:t>Bus routes that run</a:t>
                    </a:r>
                    <a:r>
                      <a:rPr lang="en-US" baseline="0"/>
                      <a:t> later at night,</a:t>
                    </a:r>
                    <a:r>
                      <a:rPr lang="en-US"/>
                      <a:t>16%</a:t>
                    </a:r>
                  </a:p>
                </c:rich>
              </c:tx>
              <c:dLblPos val="bestFit"/>
              <c:showLegendKey val="0"/>
              <c:showVal val="1"/>
              <c:showCatName val="0"/>
              <c:showSerName val="0"/>
              <c:showPercent val="0"/>
              <c:showBubbleSize val="0"/>
              <c:extLst>
                <c:ext xmlns:c15="http://schemas.microsoft.com/office/drawing/2012/chart" uri="{CE6537A1-D6FC-4f65-9D91-7224C49458BB}">
                  <c15:showDataLabelsRange val="1"/>
                </c:ext>
                <c:ext xmlns:c16="http://schemas.microsoft.com/office/drawing/2014/chart" uri="{C3380CC4-5D6E-409C-BE32-E72D297353CC}">
                  <c16:uniqueId val="{00000003-D26F-4827-B9A4-E7E3BE2A0953}"/>
                </c:ext>
              </c:extLst>
            </c:dLbl>
            <c:dLbl>
              <c:idx val="2"/>
              <c:layout>
                <c:manualLayout>
                  <c:x val="6.41025641025641E-3"/>
                  <c:y val="-3.0555555555555607E-2"/>
                </c:manualLayout>
              </c:layout>
              <c:tx>
                <c:rich>
                  <a:bodyPr/>
                  <a:lstStyle/>
                  <a:p>
                    <a:r>
                      <a:rPr lang="en-US"/>
                      <a:t>Bus routes that run later at night,</a:t>
                    </a:r>
                    <a:r>
                      <a:rPr lang="en-US" baseline="0"/>
                      <a:t> </a:t>
                    </a:r>
                    <a:r>
                      <a:rPr lang="en-US"/>
                      <a:t>38%</a:t>
                    </a:r>
                  </a:p>
                </c:rich>
              </c:tx>
              <c:dLblPos val="bestFit"/>
              <c:showLegendKey val="0"/>
              <c:showVal val="1"/>
              <c:showCatName val="0"/>
              <c:showSerName val="0"/>
              <c:showPercent val="0"/>
              <c:showBubbleSize val="0"/>
              <c:extLst>
                <c:ext xmlns:c15="http://schemas.microsoft.com/office/drawing/2012/chart" uri="{CE6537A1-D6FC-4f65-9D91-7224C49458BB}">
                  <c15:showDataLabelsRange val="1"/>
                </c:ext>
                <c:ext xmlns:c16="http://schemas.microsoft.com/office/drawing/2014/chart" uri="{C3380CC4-5D6E-409C-BE32-E72D297353CC}">
                  <c16:uniqueId val="{00000005-D26F-4827-B9A4-E7E3BE2A0953}"/>
                </c:ext>
              </c:extLst>
            </c:dLbl>
            <c:spPr>
              <a:noFill/>
              <a:ln>
                <a:noFill/>
              </a:ln>
              <a:effectLst/>
            </c:spPr>
            <c:txPr>
              <a:bodyPr rot="0" spcFirstLastPara="1" vertOverflow="ellipsis" vert="horz" wrap="square" anchor="ctr" anchorCtr="1"/>
              <a:lstStyle/>
              <a:p>
                <a:pPr>
                  <a:defRPr sz="1100" b="1" i="0" u="none" strike="noStrike" kern="1200" baseline="0">
                    <a:solidFill>
                      <a:schemeClr val="tx1">
                        <a:lumMod val="75000"/>
                        <a:lumOff val="25000"/>
                      </a:schemeClr>
                    </a:solidFill>
                    <a:latin typeface="Avenir Next LT Pro Light" panose="020B0304020202020204" pitchFamily="34" charset="0"/>
                    <a:ea typeface="+mn-ea"/>
                    <a:cs typeface="+mn-cs"/>
                  </a:defRPr>
                </a:pPr>
                <a:endParaRPr lang="en-US"/>
              </a:p>
            </c:txPr>
            <c:dLblPos val="outEnd"/>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15:showDataLabelsRange val="1"/>
              </c:ext>
            </c:extLst>
          </c:dLbls>
          <c:cat>
            <c:strRef>
              <c:f>Sheet6!$D$3:$D$5</c:f>
              <c:strCache>
                <c:ptCount val="3"/>
                <c:pt idx="0">
                  <c:v>Bus routes that come more often</c:v>
                </c:pt>
                <c:pt idx="1">
                  <c:v>Bus routes that run earlier in the morning</c:v>
                </c:pt>
                <c:pt idx="2">
                  <c:v>Bus routes that run later at night</c:v>
                </c:pt>
              </c:strCache>
            </c:strRef>
          </c:cat>
          <c:val>
            <c:numRef>
              <c:f>Sheet6!$N$3:$N$5</c:f>
              <c:numCache>
                <c:formatCode>0%</c:formatCode>
                <c:ptCount val="3"/>
                <c:pt idx="0">
                  <c:v>0.43884892086330934</c:v>
                </c:pt>
                <c:pt idx="1">
                  <c:v>0.15107913669064749</c:v>
                </c:pt>
                <c:pt idx="2">
                  <c:v>0.36690647482014388</c:v>
                </c:pt>
              </c:numCache>
            </c:numRef>
          </c:val>
          <c:extLst>
            <c:ext xmlns:c16="http://schemas.microsoft.com/office/drawing/2014/chart" uri="{C3380CC4-5D6E-409C-BE32-E72D297353CC}">
              <c16:uniqueId val="{00000006-D26F-4827-B9A4-E7E3BE2A0953}"/>
            </c:ext>
          </c:extLst>
        </c:ser>
        <c:dLbls>
          <c:dLblPos val="outEnd"/>
          <c:showLegendKey val="0"/>
          <c:showVal val="1"/>
          <c:showCatName val="0"/>
          <c:showSerName val="0"/>
          <c:showPercent val="0"/>
          <c:showBubbleSize val="0"/>
          <c:showLeaderLines val="1"/>
        </c:dLbls>
        <c:firstSliceAng val="0"/>
      </c:pieChart>
      <c:spPr>
        <a:noFill/>
        <a:ln>
          <a:noFill/>
        </a:ln>
        <a:effectLst/>
      </c:spPr>
    </c:plotArea>
    <c:plotVisOnly val="1"/>
    <c:dispBlanksAs val="gap"/>
    <c:showDLblsOverMax val="0"/>
  </c:chart>
  <c:spPr>
    <a:solidFill>
      <a:schemeClr val="bg1"/>
    </a:solidFill>
    <a:ln w="9525" cap="flat" cmpd="sng" algn="ctr">
      <a:solidFill>
        <a:schemeClr val="tx1">
          <a:lumMod val="65000"/>
          <a:lumOff val="35000"/>
        </a:schemeClr>
      </a:solidFill>
      <a:round/>
    </a:ln>
    <a:effectLst/>
  </c:spPr>
  <c:txPr>
    <a:bodyPr/>
    <a:lstStyle/>
    <a:p>
      <a:pPr>
        <a:defRPr sz="1100">
          <a:latin typeface="Avenir Next LT Pro Light" panose="020B0304020202020204" pitchFamily="34" charset="0"/>
        </a:defRPr>
      </a:pPr>
      <a:endParaRPr lang="en-US"/>
    </a:p>
  </c:txPr>
  <c:externalData r:id="rId3">
    <c:autoUpdate val="0"/>
  </c:externalData>
</c:chartSpace>
</file>

<file path=word/charts/chart2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dPt>
            <c:idx val="0"/>
            <c:bubble3D val="0"/>
            <c:spPr>
              <a:solidFill>
                <a:srgbClr val="4577B5"/>
              </a:solidFill>
              <a:ln w="19050">
                <a:solidFill>
                  <a:schemeClr val="bg1"/>
                </a:solidFill>
              </a:ln>
              <a:effectLst/>
            </c:spPr>
            <c:extLst>
              <c:ext xmlns:c16="http://schemas.microsoft.com/office/drawing/2014/chart" uri="{C3380CC4-5D6E-409C-BE32-E72D297353CC}">
                <c16:uniqueId val="{00000001-34BC-4E0D-BE4F-045DDFB11246}"/>
              </c:ext>
            </c:extLst>
          </c:dPt>
          <c:dPt>
            <c:idx val="1"/>
            <c:bubble3D val="0"/>
            <c:spPr>
              <a:pattFill prst="pct75">
                <a:fgClr>
                  <a:srgbClr val="E97132"/>
                </a:fgClr>
                <a:bgClr>
                  <a:schemeClr val="bg1"/>
                </a:bgClr>
              </a:pattFill>
              <a:ln w="19050">
                <a:solidFill>
                  <a:schemeClr val="lt1"/>
                </a:solidFill>
              </a:ln>
              <a:effectLst/>
            </c:spPr>
            <c:extLst>
              <c:ext xmlns:c16="http://schemas.microsoft.com/office/drawing/2014/chart" uri="{C3380CC4-5D6E-409C-BE32-E72D297353CC}">
                <c16:uniqueId val="{00000003-34BC-4E0D-BE4F-045DDFB11246}"/>
              </c:ext>
            </c:extLst>
          </c:dPt>
          <c:dPt>
            <c:idx val="2"/>
            <c:bubble3D val="0"/>
            <c:spPr>
              <a:pattFill prst="dkDnDiag">
                <a:fgClr>
                  <a:srgbClr val="6D7C36"/>
                </a:fgClr>
                <a:bgClr>
                  <a:schemeClr val="bg1"/>
                </a:bgClr>
              </a:pattFill>
              <a:ln w="19050">
                <a:solidFill>
                  <a:schemeClr val="bg1"/>
                </a:solidFill>
              </a:ln>
              <a:effectLst/>
            </c:spPr>
            <c:extLst>
              <c:ext xmlns:c16="http://schemas.microsoft.com/office/drawing/2014/chart" uri="{C3380CC4-5D6E-409C-BE32-E72D297353CC}">
                <c16:uniqueId val="{00000005-34BC-4E0D-BE4F-045DDFB11246}"/>
              </c:ext>
            </c:extLst>
          </c:dPt>
          <c:dLbls>
            <c:dLbl>
              <c:idx val="0"/>
              <c:layout>
                <c:manualLayout>
                  <c:x val="1.6666666666666666E-2"/>
                  <c:y val="1.8518518518518347E-2"/>
                </c:manualLayout>
              </c:layout>
              <c:dLblPos val="bestFit"/>
              <c:showLegendKey val="0"/>
              <c:showVal val="1"/>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1-34BC-4E0D-BE4F-045DDFB11246}"/>
                </c:ext>
              </c:extLst>
            </c:dLbl>
            <c:dLbl>
              <c:idx val="1"/>
              <c:layout>
                <c:manualLayout>
                  <c:x val="-0.11367521367521367"/>
                  <c:y val="0.13822740907386577"/>
                </c:manualLayout>
              </c:layout>
              <c:dLblPos val="bestFit"/>
              <c:showLegendKey val="0"/>
              <c:showVal val="1"/>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3-34BC-4E0D-BE4F-045DDFB11246}"/>
                </c:ext>
              </c:extLst>
            </c:dLbl>
            <c:dLbl>
              <c:idx val="2"/>
              <c:layout>
                <c:manualLayout>
                  <c:x val="2.7777777777777267E-3"/>
                  <c:y val="-1.3888888888888895E-2"/>
                </c:manualLayout>
              </c:layout>
              <c:tx>
                <c:rich>
                  <a:bodyPr/>
                  <a:lstStyle/>
                  <a:p>
                    <a:r>
                      <a:rPr lang="en-US"/>
                      <a:t>I don't know, 7%</a:t>
                    </a:r>
                  </a:p>
                </c:rich>
              </c:tx>
              <c:dLblPos val="bestFit"/>
              <c:showLegendKey val="0"/>
              <c:showVal val="1"/>
              <c:showCatName val="1"/>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5-34BC-4E0D-BE4F-045DDFB11246}"/>
                </c:ext>
              </c:extLst>
            </c:dLbl>
            <c:spPr>
              <a:noFill/>
              <a:ln>
                <a:noFill/>
              </a:ln>
              <a:effectLst/>
            </c:spPr>
            <c:txPr>
              <a:bodyPr rot="0" spcFirstLastPara="1" vertOverflow="ellipsis" vert="horz" wrap="square" anchor="ctr" anchorCtr="1"/>
              <a:lstStyle/>
              <a:p>
                <a:pPr>
                  <a:defRPr sz="1100" b="1" i="0" u="none" strike="noStrike" kern="1200" baseline="0">
                    <a:solidFill>
                      <a:schemeClr val="tx1">
                        <a:lumMod val="75000"/>
                        <a:lumOff val="25000"/>
                      </a:schemeClr>
                    </a:solidFill>
                    <a:latin typeface="Avenir Next LT Pro Light" panose="020B0304020202020204" pitchFamily="34" charset="0"/>
                    <a:ea typeface="+mn-ea"/>
                    <a:cs typeface="+mn-cs"/>
                  </a:defRPr>
                </a:pPr>
                <a:endParaRPr lang="en-US"/>
              </a:p>
            </c:txPr>
            <c:dLblPos val="outEnd"/>
            <c:showLegendKey val="0"/>
            <c:showVal val="1"/>
            <c:showCatName val="1"/>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Sheet8!$E$3:$E$5</c:f>
              <c:strCache>
                <c:ptCount val="3"/>
                <c:pt idx="0">
                  <c:v>Fare-free service to continue</c:v>
                </c:pt>
                <c:pt idx="1">
                  <c:v>Return to paid service</c:v>
                </c:pt>
                <c:pt idx="2">
                  <c:v>I don't know</c:v>
                </c:pt>
              </c:strCache>
            </c:strRef>
          </c:cat>
          <c:val>
            <c:numRef>
              <c:f>Sheet8!$O$3:$O$5</c:f>
              <c:numCache>
                <c:formatCode>0%</c:formatCode>
                <c:ptCount val="3"/>
                <c:pt idx="0">
                  <c:v>0.79432624113475181</c:v>
                </c:pt>
                <c:pt idx="1">
                  <c:v>0.14184397163120568</c:v>
                </c:pt>
                <c:pt idx="2">
                  <c:v>6.3829787234042548E-2</c:v>
                </c:pt>
              </c:numCache>
            </c:numRef>
          </c:val>
          <c:extLst>
            <c:ext xmlns:c16="http://schemas.microsoft.com/office/drawing/2014/chart" uri="{C3380CC4-5D6E-409C-BE32-E72D297353CC}">
              <c16:uniqueId val="{00000006-34BC-4E0D-BE4F-045DDFB11246}"/>
            </c:ext>
          </c:extLst>
        </c:ser>
        <c:dLbls>
          <c:dLblPos val="outEnd"/>
          <c:showLegendKey val="0"/>
          <c:showVal val="1"/>
          <c:showCatName val="0"/>
          <c:showSerName val="0"/>
          <c:showPercent val="0"/>
          <c:showBubbleSize val="0"/>
          <c:showLeaderLines val="1"/>
        </c:dLbls>
        <c:firstSliceAng val="0"/>
      </c:pieChart>
      <c:spPr>
        <a:noFill/>
        <a:ln>
          <a:noFill/>
        </a:ln>
        <a:effectLst/>
      </c:spPr>
    </c:plotArea>
    <c:plotVisOnly val="1"/>
    <c:dispBlanksAs val="gap"/>
    <c:showDLblsOverMax val="0"/>
  </c:chart>
  <c:spPr>
    <a:solidFill>
      <a:schemeClr val="bg1"/>
    </a:solidFill>
    <a:ln w="9525" cap="flat" cmpd="sng" algn="ctr">
      <a:solidFill>
        <a:schemeClr val="bg1">
          <a:lumMod val="75000"/>
        </a:schemeClr>
      </a:solidFill>
      <a:round/>
    </a:ln>
    <a:effectLst/>
  </c:spPr>
  <c:txPr>
    <a:bodyPr/>
    <a:lstStyle/>
    <a:p>
      <a:pPr>
        <a:defRPr sz="1100">
          <a:latin typeface="Avenir Next LT Pro Light" panose="020B0304020202020204" pitchFamily="34" charset="0"/>
        </a:defRPr>
      </a:pPr>
      <a:endParaRPr lang="en-US"/>
    </a:p>
  </c:txPr>
  <c:externalData r:id="rId3">
    <c:autoUpdate val="0"/>
  </c:externalData>
</c:chartSpace>
</file>

<file path=word/charts/chart2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dPt>
            <c:idx val="0"/>
            <c:bubble3D val="0"/>
            <c:spPr>
              <a:pattFill prst="pct75">
                <a:fgClr>
                  <a:srgbClr val="E97132"/>
                </a:fgClr>
                <a:bgClr>
                  <a:schemeClr val="bg1"/>
                </a:bgClr>
              </a:pattFill>
              <a:ln w="19050">
                <a:solidFill>
                  <a:schemeClr val="bg1"/>
                </a:solidFill>
              </a:ln>
              <a:effectLst/>
            </c:spPr>
            <c:extLst>
              <c:ext xmlns:c16="http://schemas.microsoft.com/office/drawing/2014/chart" uri="{C3380CC4-5D6E-409C-BE32-E72D297353CC}">
                <c16:uniqueId val="{00000001-0199-4BE0-8F99-8E57DD727059}"/>
              </c:ext>
            </c:extLst>
          </c:dPt>
          <c:dPt>
            <c:idx val="1"/>
            <c:bubble3D val="0"/>
            <c:spPr>
              <a:pattFill prst="dkUpDiag">
                <a:fgClr>
                  <a:srgbClr val="6D7C36"/>
                </a:fgClr>
                <a:bgClr>
                  <a:schemeClr val="bg1"/>
                </a:bgClr>
              </a:pattFill>
              <a:ln w="19050">
                <a:solidFill>
                  <a:schemeClr val="bg1"/>
                </a:solidFill>
              </a:ln>
              <a:effectLst/>
            </c:spPr>
            <c:extLst>
              <c:ext xmlns:c16="http://schemas.microsoft.com/office/drawing/2014/chart" uri="{C3380CC4-5D6E-409C-BE32-E72D297353CC}">
                <c16:uniqueId val="{00000003-0199-4BE0-8F99-8E57DD727059}"/>
              </c:ext>
            </c:extLst>
          </c:dPt>
          <c:dPt>
            <c:idx val="2"/>
            <c:bubble3D val="0"/>
            <c:spPr>
              <a:solidFill>
                <a:srgbClr val="4577B5"/>
              </a:solidFill>
              <a:ln w="19050">
                <a:solidFill>
                  <a:schemeClr val="bg1"/>
                </a:solidFill>
              </a:ln>
              <a:effectLst/>
            </c:spPr>
            <c:extLst>
              <c:ext xmlns:c16="http://schemas.microsoft.com/office/drawing/2014/chart" uri="{C3380CC4-5D6E-409C-BE32-E72D297353CC}">
                <c16:uniqueId val="{00000005-0199-4BE0-8F99-8E57DD727059}"/>
              </c:ext>
            </c:extLst>
          </c:dPt>
          <c:dLbls>
            <c:dLbl>
              <c:idx val="0"/>
              <c:layout>
                <c:manualLayout>
                  <c:x val="1.9230769230769232E-2"/>
                  <c:y val="-2.5000000000000001E-2"/>
                </c:manualLayout>
              </c:layout>
              <c:dLblPos val="bestFit"/>
              <c:showLegendKey val="0"/>
              <c:showVal val="1"/>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1-0199-4BE0-8F99-8E57DD727059}"/>
                </c:ext>
              </c:extLst>
            </c:dLbl>
            <c:dLbl>
              <c:idx val="1"/>
              <c:layout>
                <c:manualLayout>
                  <c:x val="1.9230769230769308E-2"/>
                  <c:y val="2.7777777777777776E-2"/>
                </c:manualLayout>
              </c:layout>
              <c:dLblPos val="bestFit"/>
              <c:showLegendKey val="0"/>
              <c:showVal val="1"/>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3-0199-4BE0-8F99-8E57DD727059}"/>
                </c:ext>
              </c:extLst>
            </c:dLbl>
            <c:dLbl>
              <c:idx val="2"/>
              <c:layout>
                <c:manualLayout>
                  <c:x val="-2.1367521367521417E-3"/>
                  <c:y val="2.7777777777777776E-2"/>
                </c:manualLayout>
              </c:layout>
              <c:dLblPos val="bestFit"/>
              <c:showLegendKey val="0"/>
              <c:showVal val="1"/>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5-0199-4BE0-8F99-8E57DD727059}"/>
                </c:ext>
              </c:extLst>
            </c:dLbl>
            <c:spPr>
              <a:noFill/>
              <a:ln>
                <a:noFill/>
              </a:ln>
              <a:effectLst/>
            </c:spPr>
            <c:txPr>
              <a:bodyPr rot="0" spcFirstLastPara="1" vertOverflow="ellipsis" vert="horz" wrap="square" anchor="ctr" anchorCtr="1"/>
              <a:lstStyle/>
              <a:p>
                <a:pPr>
                  <a:defRPr sz="1100" b="1" i="0" u="none" strike="noStrike" kern="1200" baseline="0">
                    <a:solidFill>
                      <a:schemeClr val="tx1">
                        <a:lumMod val="75000"/>
                        <a:lumOff val="25000"/>
                      </a:schemeClr>
                    </a:solidFill>
                    <a:latin typeface="Avenir Next LT Pro Light" panose="020B0304020202020204" pitchFamily="34" charset="0"/>
                    <a:ea typeface="+mn-ea"/>
                    <a:cs typeface="+mn-cs"/>
                  </a:defRPr>
                </a:pPr>
                <a:endParaRPr lang="en-US"/>
              </a:p>
            </c:txPr>
            <c:dLblPos val="outEnd"/>
            <c:showLegendKey val="0"/>
            <c:showVal val="1"/>
            <c:showCatName val="1"/>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Sheet9!$E$3:$E$5</c:f>
              <c:strCache>
                <c:ptCount val="3"/>
                <c:pt idx="0">
                  <c:v>Yes</c:v>
                </c:pt>
                <c:pt idx="1">
                  <c:v>No</c:v>
                </c:pt>
                <c:pt idx="2">
                  <c:v>No preference</c:v>
                </c:pt>
              </c:strCache>
            </c:strRef>
          </c:cat>
          <c:val>
            <c:numRef>
              <c:f>Sheet9!$L$3:$L$5</c:f>
              <c:numCache>
                <c:formatCode>0%</c:formatCode>
                <c:ptCount val="3"/>
                <c:pt idx="0">
                  <c:v>0.3014705882352941</c:v>
                </c:pt>
                <c:pt idx="1">
                  <c:v>0.11764705882352941</c:v>
                </c:pt>
                <c:pt idx="2">
                  <c:v>0.58088235294117652</c:v>
                </c:pt>
              </c:numCache>
            </c:numRef>
          </c:val>
          <c:extLst>
            <c:ext xmlns:c16="http://schemas.microsoft.com/office/drawing/2014/chart" uri="{C3380CC4-5D6E-409C-BE32-E72D297353CC}">
              <c16:uniqueId val="{00000006-0199-4BE0-8F99-8E57DD727059}"/>
            </c:ext>
          </c:extLst>
        </c:ser>
        <c:dLbls>
          <c:dLblPos val="outEnd"/>
          <c:showLegendKey val="0"/>
          <c:showVal val="1"/>
          <c:showCatName val="0"/>
          <c:showSerName val="0"/>
          <c:showPercent val="0"/>
          <c:showBubbleSize val="0"/>
          <c:showLeaderLines val="1"/>
        </c:dLbls>
        <c:firstSliceAng val="0"/>
      </c:pieChart>
      <c:spPr>
        <a:noFill/>
        <a:ln>
          <a:noFill/>
        </a:ln>
        <a:effectLst/>
      </c:spPr>
    </c:plotArea>
    <c:plotVisOnly val="1"/>
    <c:dispBlanksAs val="gap"/>
    <c:showDLblsOverMax val="0"/>
  </c:chart>
  <c:spPr>
    <a:solidFill>
      <a:schemeClr val="bg1"/>
    </a:solidFill>
    <a:ln w="9525" cap="flat" cmpd="sng" algn="ctr">
      <a:solidFill>
        <a:schemeClr val="bg1">
          <a:lumMod val="75000"/>
        </a:schemeClr>
      </a:solidFill>
      <a:round/>
    </a:ln>
    <a:effectLst/>
  </c:spPr>
  <c:txPr>
    <a:bodyPr/>
    <a:lstStyle/>
    <a:p>
      <a:pPr>
        <a:defRPr sz="1100">
          <a:latin typeface="Avenir Next LT Pro Light" panose="020B0304020202020204" pitchFamily="34" charset="0"/>
        </a:defRPr>
      </a:pPr>
      <a:endParaRPr lang="en-US"/>
    </a:p>
  </c:txPr>
  <c:externalData r:id="rId3">
    <c:autoUpdate val="0"/>
  </c:externalData>
</c:chartSpace>
</file>

<file path=word/charts/chart2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1"/>
        <c:ser>
          <c:idx val="0"/>
          <c:order val="0"/>
          <c:spPr>
            <a:solidFill>
              <a:srgbClr val="4577B5"/>
            </a:solidFill>
          </c:spPr>
          <c:invertIfNegative val="0"/>
          <c:dPt>
            <c:idx val="0"/>
            <c:invertIfNegative val="0"/>
            <c:bubble3D val="0"/>
            <c:spPr>
              <a:solidFill>
                <a:srgbClr val="4577B5"/>
              </a:solidFill>
              <a:ln>
                <a:noFill/>
              </a:ln>
              <a:effectLst/>
            </c:spPr>
            <c:extLst>
              <c:ext xmlns:c16="http://schemas.microsoft.com/office/drawing/2014/chart" uri="{C3380CC4-5D6E-409C-BE32-E72D297353CC}">
                <c16:uniqueId val="{00000001-6A21-4C2F-9D20-88F04756EEC9}"/>
              </c:ext>
            </c:extLst>
          </c:dPt>
          <c:dPt>
            <c:idx val="1"/>
            <c:invertIfNegative val="0"/>
            <c:bubble3D val="0"/>
            <c:spPr>
              <a:solidFill>
                <a:srgbClr val="4577B5"/>
              </a:solidFill>
              <a:ln>
                <a:noFill/>
              </a:ln>
              <a:effectLst/>
            </c:spPr>
            <c:extLst>
              <c:ext xmlns:c16="http://schemas.microsoft.com/office/drawing/2014/chart" uri="{C3380CC4-5D6E-409C-BE32-E72D297353CC}">
                <c16:uniqueId val="{00000003-6A21-4C2F-9D20-88F04756EEC9}"/>
              </c:ext>
            </c:extLst>
          </c:dPt>
          <c:dPt>
            <c:idx val="2"/>
            <c:invertIfNegative val="0"/>
            <c:bubble3D val="0"/>
            <c:spPr>
              <a:solidFill>
                <a:srgbClr val="4577B5"/>
              </a:solidFill>
              <a:ln>
                <a:noFill/>
              </a:ln>
              <a:effectLst/>
            </c:spPr>
            <c:extLst>
              <c:ext xmlns:c16="http://schemas.microsoft.com/office/drawing/2014/chart" uri="{C3380CC4-5D6E-409C-BE32-E72D297353CC}">
                <c16:uniqueId val="{00000005-6A21-4C2F-9D20-88F04756EEC9}"/>
              </c:ext>
            </c:extLst>
          </c:dPt>
          <c:dPt>
            <c:idx val="3"/>
            <c:invertIfNegative val="0"/>
            <c:bubble3D val="0"/>
            <c:spPr>
              <a:solidFill>
                <a:srgbClr val="4577B5"/>
              </a:solidFill>
              <a:ln>
                <a:noFill/>
              </a:ln>
              <a:effectLst/>
            </c:spPr>
            <c:extLst>
              <c:ext xmlns:c16="http://schemas.microsoft.com/office/drawing/2014/chart" uri="{C3380CC4-5D6E-409C-BE32-E72D297353CC}">
                <c16:uniqueId val="{00000007-6A21-4C2F-9D20-88F04756EEC9}"/>
              </c:ext>
            </c:extLst>
          </c:dPt>
          <c:dPt>
            <c:idx val="4"/>
            <c:invertIfNegative val="0"/>
            <c:bubble3D val="0"/>
            <c:spPr>
              <a:solidFill>
                <a:srgbClr val="4577B5"/>
              </a:solidFill>
              <a:ln>
                <a:noFill/>
              </a:ln>
              <a:effectLst/>
            </c:spPr>
            <c:extLst>
              <c:ext xmlns:c16="http://schemas.microsoft.com/office/drawing/2014/chart" uri="{C3380CC4-5D6E-409C-BE32-E72D297353CC}">
                <c16:uniqueId val="{00000009-6A21-4C2F-9D20-88F04756EEC9}"/>
              </c:ext>
            </c:extLst>
          </c:dPt>
          <c:dPt>
            <c:idx val="5"/>
            <c:invertIfNegative val="0"/>
            <c:bubble3D val="0"/>
            <c:spPr>
              <a:solidFill>
                <a:srgbClr val="4577B5"/>
              </a:solidFill>
              <a:ln>
                <a:noFill/>
              </a:ln>
              <a:effectLst/>
            </c:spPr>
            <c:extLst>
              <c:ext xmlns:c16="http://schemas.microsoft.com/office/drawing/2014/chart" uri="{C3380CC4-5D6E-409C-BE32-E72D297353CC}">
                <c16:uniqueId val="{0000000B-6A21-4C2F-9D20-88F04756EEC9}"/>
              </c:ext>
            </c:extLst>
          </c:dPt>
          <c:dPt>
            <c:idx val="6"/>
            <c:invertIfNegative val="0"/>
            <c:bubble3D val="0"/>
            <c:spPr>
              <a:solidFill>
                <a:srgbClr val="4577B5"/>
              </a:solidFill>
              <a:ln>
                <a:noFill/>
              </a:ln>
              <a:effectLst/>
            </c:spPr>
            <c:extLst>
              <c:ext xmlns:c16="http://schemas.microsoft.com/office/drawing/2014/chart" uri="{C3380CC4-5D6E-409C-BE32-E72D297353CC}">
                <c16:uniqueId val="{0000000D-6A21-4C2F-9D20-88F04756EEC9}"/>
              </c:ext>
            </c:extLst>
          </c:dPt>
          <c:dPt>
            <c:idx val="7"/>
            <c:invertIfNegative val="0"/>
            <c:bubble3D val="0"/>
            <c:spPr>
              <a:solidFill>
                <a:srgbClr val="4577B5"/>
              </a:solidFill>
              <a:ln>
                <a:noFill/>
              </a:ln>
              <a:effectLst/>
            </c:spPr>
            <c:extLst>
              <c:ext xmlns:c16="http://schemas.microsoft.com/office/drawing/2014/chart" uri="{C3380CC4-5D6E-409C-BE32-E72D297353CC}">
                <c16:uniqueId val="{0000000F-6A21-4C2F-9D20-88F04756EEC9}"/>
              </c:ext>
            </c:extLst>
          </c:dPt>
          <c:dPt>
            <c:idx val="8"/>
            <c:invertIfNegative val="0"/>
            <c:bubble3D val="0"/>
            <c:spPr>
              <a:solidFill>
                <a:srgbClr val="4577B5"/>
              </a:solidFill>
              <a:ln>
                <a:noFill/>
              </a:ln>
              <a:effectLst/>
            </c:spPr>
            <c:extLst>
              <c:ext xmlns:c16="http://schemas.microsoft.com/office/drawing/2014/chart" uri="{C3380CC4-5D6E-409C-BE32-E72D297353CC}">
                <c16:uniqueId val="{00000011-6A21-4C2F-9D20-88F04756EEC9}"/>
              </c:ext>
            </c:extLst>
          </c:dPt>
          <c:dLbls>
            <c:spPr>
              <a:noFill/>
              <a:ln>
                <a:noFill/>
              </a:ln>
              <a:effectLst/>
            </c:spPr>
            <c:txPr>
              <a:bodyPr rot="0" spcFirstLastPara="1" vertOverflow="ellipsis" vert="horz" wrap="square" anchor="ctr" anchorCtr="1"/>
              <a:lstStyle/>
              <a:p>
                <a:pPr>
                  <a:defRPr sz="1100" b="0" i="0" u="none" strike="noStrike" kern="1200" baseline="0">
                    <a:solidFill>
                      <a:schemeClr val="tx1">
                        <a:lumMod val="75000"/>
                        <a:lumOff val="25000"/>
                      </a:schemeClr>
                    </a:solidFill>
                    <a:latin typeface="Avenir Next LT Pro" panose="020B0504020202020204" pitchFamily="34" charset="0"/>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Sheet10!$E$3:$E$11</c:f>
              <c:strCache>
                <c:ptCount val="9"/>
                <c:pt idx="0">
                  <c:v>Other</c:v>
                </c:pt>
                <c:pt idx="1">
                  <c:v>Bicycle</c:v>
                </c:pt>
                <c:pt idx="2">
                  <c:v>Taxi</c:v>
                </c:pt>
                <c:pt idx="3">
                  <c:v>Carpool/get a ride</c:v>
                </c:pt>
                <c:pt idx="4">
                  <c:v>Uber/Lyft</c:v>
                </c:pt>
                <c:pt idx="5">
                  <c:v>MBTA Fall River/New Bedford Line</c:v>
                </c:pt>
                <c:pt idx="6">
                  <c:v>Drive my car</c:v>
                </c:pt>
                <c:pt idx="7">
                  <c:v>Walk</c:v>
                </c:pt>
                <c:pt idx="8">
                  <c:v>SRTA bus or other services</c:v>
                </c:pt>
              </c:strCache>
            </c:strRef>
          </c:cat>
          <c:val>
            <c:numRef>
              <c:f>Sheet10!$O$3:$O$11</c:f>
              <c:numCache>
                <c:formatCode>0%</c:formatCode>
                <c:ptCount val="9"/>
                <c:pt idx="0">
                  <c:v>3.7037037037037035E-2</c:v>
                </c:pt>
                <c:pt idx="1">
                  <c:v>0</c:v>
                </c:pt>
                <c:pt idx="2">
                  <c:v>0</c:v>
                </c:pt>
                <c:pt idx="3">
                  <c:v>7.4074074074074077E-3</c:v>
                </c:pt>
                <c:pt idx="4">
                  <c:v>2.2222222222222223E-2</c:v>
                </c:pt>
                <c:pt idx="5">
                  <c:v>4.4444444444444446E-2</c:v>
                </c:pt>
                <c:pt idx="6">
                  <c:v>5.185185185185185E-2</c:v>
                </c:pt>
                <c:pt idx="7">
                  <c:v>8.8888888888888892E-2</c:v>
                </c:pt>
                <c:pt idx="8">
                  <c:v>0.74814814814814812</c:v>
                </c:pt>
              </c:numCache>
            </c:numRef>
          </c:val>
          <c:extLst>
            <c:ext xmlns:c16="http://schemas.microsoft.com/office/drawing/2014/chart" uri="{C3380CC4-5D6E-409C-BE32-E72D297353CC}">
              <c16:uniqueId val="{00000012-6A21-4C2F-9D20-88F04756EEC9}"/>
            </c:ext>
          </c:extLst>
        </c:ser>
        <c:dLbls>
          <c:dLblPos val="outEnd"/>
          <c:showLegendKey val="0"/>
          <c:showVal val="1"/>
          <c:showCatName val="0"/>
          <c:showSerName val="0"/>
          <c:showPercent val="0"/>
          <c:showBubbleSize val="0"/>
        </c:dLbls>
        <c:gapWidth val="182"/>
        <c:axId val="1076835808"/>
        <c:axId val="1076837248"/>
      </c:barChart>
      <c:catAx>
        <c:axId val="107683580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00" b="0" i="0" u="none" strike="noStrike" kern="1200" baseline="0">
                <a:solidFill>
                  <a:schemeClr val="tx1">
                    <a:lumMod val="65000"/>
                    <a:lumOff val="35000"/>
                  </a:schemeClr>
                </a:solidFill>
                <a:latin typeface="Avenir Next LT Pro" panose="020B0504020202020204" pitchFamily="34" charset="0"/>
                <a:ea typeface="+mn-ea"/>
                <a:cs typeface="+mn-cs"/>
              </a:defRPr>
            </a:pPr>
            <a:endParaRPr lang="en-US"/>
          </a:p>
        </c:txPr>
        <c:crossAx val="1076837248"/>
        <c:crosses val="autoZero"/>
        <c:auto val="1"/>
        <c:lblAlgn val="ctr"/>
        <c:lblOffset val="100"/>
        <c:noMultiLvlLbl val="0"/>
      </c:catAx>
      <c:valAx>
        <c:axId val="107683724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100" b="0" i="0" u="none" strike="noStrike" kern="1200" baseline="0">
                <a:solidFill>
                  <a:schemeClr val="tx1">
                    <a:lumMod val="65000"/>
                    <a:lumOff val="35000"/>
                  </a:schemeClr>
                </a:solidFill>
                <a:latin typeface="Avenir Next LT Pro" panose="020B0504020202020204" pitchFamily="34" charset="0"/>
                <a:ea typeface="+mn-ea"/>
                <a:cs typeface="+mn-cs"/>
              </a:defRPr>
            </a:pPr>
            <a:endParaRPr lang="en-US"/>
          </a:p>
        </c:txPr>
        <c:crossAx val="1076835808"/>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65000"/>
          <a:lumOff val="35000"/>
        </a:schemeClr>
      </a:solidFill>
      <a:round/>
    </a:ln>
    <a:effectLst/>
  </c:spPr>
  <c:txPr>
    <a:bodyPr/>
    <a:lstStyle/>
    <a:p>
      <a:pPr>
        <a:defRPr sz="1100">
          <a:latin typeface="Avenir Next LT Pro" panose="020B0504020202020204" pitchFamily="34" charset="0"/>
        </a:defRPr>
      </a:pPr>
      <a:endParaRPr lang="en-US"/>
    </a:p>
  </c:txPr>
  <c:externalData r:id="rId3">
    <c:autoUpdate val="0"/>
  </c:externalData>
</c:chartSpace>
</file>

<file path=word/charts/chart3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1"/>
        <c:ser>
          <c:idx val="0"/>
          <c:order val="0"/>
          <c:spPr>
            <a:solidFill>
              <a:srgbClr val="4577B5"/>
            </a:solidFill>
          </c:spPr>
          <c:invertIfNegative val="0"/>
          <c:dPt>
            <c:idx val="0"/>
            <c:invertIfNegative val="0"/>
            <c:bubble3D val="0"/>
            <c:spPr>
              <a:solidFill>
                <a:srgbClr val="4577B5"/>
              </a:solidFill>
              <a:ln>
                <a:noFill/>
              </a:ln>
              <a:effectLst/>
            </c:spPr>
            <c:extLst>
              <c:ext xmlns:c16="http://schemas.microsoft.com/office/drawing/2014/chart" uri="{C3380CC4-5D6E-409C-BE32-E72D297353CC}">
                <c16:uniqueId val="{00000001-F06B-4899-BB82-54F068D2C810}"/>
              </c:ext>
            </c:extLst>
          </c:dPt>
          <c:dPt>
            <c:idx val="1"/>
            <c:invertIfNegative val="0"/>
            <c:bubble3D val="0"/>
            <c:spPr>
              <a:solidFill>
                <a:srgbClr val="4577B5"/>
              </a:solidFill>
              <a:ln>
                <a:noFill/>
              </a:ln>
              <a:effectLst/>
            </c:spPr>
            <c:extLst>
              <c:ext xmlns:c16="http://schemas.microsoft.com/office/drawing/2014/chart" uri="{C3380CC4-5D6E-409C-BE32-E72D297353CC}">
                <c16:uniqueId val="{00000003-F06B-4899-BB82-54F068D2C810}"/>
              </c:ext>
            </c:extLst>
          </c:dPt>
          <c:dPt>
            <c:idx val="2"/>
            <c:invertIfNegative val="0"/>
            <c:bubble3D val="0"/>
            <c:spPr>
              <a:solidFill>
                <a:srgbClr val="4577B5"/>
              </a:solidFill>
              <a:ln>
                <a:noFill/>
              </a:ln>
              <a:effectLst/>
            </c:spPr>
            <c:extLst>
              <c:ext xmlns:c16="http://schemas.microsoft.com/office/drawing/2014/chart" uri="{C3380CC4-5D6E-409C-BE32-E72D297353CC}">
                <c16:uniqueId val="{00000005-F06B-4899-BB82-54F068D2C810}"/>
              </c:ext>
            </c:extLst>
          </c:dPt>
          <c:dPt>
            <c:idx val="3"/>
            <c:invertIfNegative val="0"/>
            <c:bubble3D val="0"/>
            <c:spPr>
              <a:solidFill>
                <a:srgbClr val="4577B5"/>
              </a:solidFill>
              <a:ln>
                <a:noFill/>
              </a:ln>
              <a:effectLst/>
            </c:spPr>
            <c:extLst>
              <c:ext xmlns:c16="http://schemas.microsoft.com/office/drawing/2014/chart" uri="{C3380CC4-5D6E-409C-BE32-E72D297353CC}">
                <c16:uniqueId val="{00000007-F06B-4899-BB82-54F068D2C810}"/>
              </c:ext>
            </c:extLst>
          </c:dPt>
          <c:dPt>
            <c:idx val="4"/>
            <c:invertIfNegative val="0"/>
            <c:bubble3D val="0"/>
            <c:spPr>
              <a:solidFill>
                <a:srgbClr val="4577B5"/>
              </a:solidFill>
              <a:ln>
                <a:noFill/>
              </a:ln>
              <a:effectLst/>
            </c:spPr>
            <c:extLst>
              <c:ext xmlns:c16="http://schemas.microsoft.com/office/drawing/2014/chart" uri="{C3380CC4-5D6E-409C-BE32-E72D297353CC}">
                <c16:uniqueId val="{00000009-F06B-4899-BB82-54F068D2C810}"/>
              </c:ext>
            </c:extLst>
          </c:dPt>
          <c:dPt>
            <c:idx val="5"/>
            <c:invertIfNegative val="0"/>
            <c:bubble3D val="0"/>
            <c:spPr>
              <a:solidFill>
                <a:srgbClr val="4577B5"/>
              </a:solidFill>
              <a:ln>
                <a:noFill/>
              </a:ln>
              <a:effectLst/>
            </c:spPr>
            <c:extLst>
              <c:ext xmlns:c16="http://schemas.microsoft.com/office/drawing/2014/chart" uri="{C3380CC4-5D6E-409C-BE32-E72D297353CC}">
                <c16:uniqueId val="{0000000B-F06B-4899-BB82-54F068D2C810}"/>
              </c:ext>
            </c:extLst>
          </c:dPt>
          <c:dPt>
            <c:idx val="6"/>
            <c:invertIfNegative val="0"/>
            <c:bubble3D val="0"/>
            <c:spPr>
              <a:solidFill>
                <a:srgbClr val="4577B5"/>
              </a:solidFill>
              <a:ln>
                <a:noFill/>
              </a:ln>
              <a:effectLst/>
            </c:spPr>
            <c:extLst>
              <c:ext xmlns:c16="http://schemas.microsoft.com/office/drawing/2014/chart" uri="{C3380CC4-5D6E-409C-BE32-E72D297353CC}">
                <c16:uniqueId val="{0000000D-F06B-4899-BB82-54F068D2C810}"/>
              </c:ext>
            </c:extLst>
          </c:dPt>
          <c:dPt>
            <c:idx val="7"/>
            <c:invertIfNegative val="0"/>
            <c:bubble3D val="0"/>
            <c:spPr>
              <a:solidFill>
                <a:srgbClr val="4577B5"/>
              </a:solidFill>
              <a:ln>
                <a:noFill/>
              </a:ln>
              <a:effectLst/>
            </c:spPr>
            <c:extLst>
              <c:ext xmlns:c16="http://schemas.microsoft.com/office/drawing/2014/chart" uri="{C3380CC4-5D6E-409C-BE32-E72D297353CC}">
                <c16:uniqueId val="{0000000F-F06B-4899-BB82-54F068D2C810}"/>
              </c:ext>
            </c:extLst>
          </c:dPt>
          <c:dPt>
            <c:idx val="8"/>
            <c:invertIfNegative val="0"/>
            <c:bubble3D val="0"/>
            <c:spPr>
              <a:solidFill>
                <a:srgbClr val="4577B5"/>
              </a:solidFill>
              <a:ln>
                <a:noFill/>
              </a:ln>
              <a:effectLst/>
            </c:spPr>
            <c:extLst>
              <c:ext xmlns:c16="http://schemas.microsoft.com/office/drawing/2014/chart" uri="{C3380CC4-5D6E-409C-BE32-E72D297353CC}">
                <c16:uniqueId val="{00000011-F06B-4899-BB82-54F068D2C810}"/>
              </c:ext>
            </c:extLst>
          </c:dPt>
          <c:dLbls>
            <c:spPr>
              <a:noFill/>
              <a:ln>
                <a:noFill/>
              </a:ln>
              <a:effectLst/>
            </c:spPr>
            <c:txPr>
              <a:bodyPr rot="0" spcFirstLastPara="1" vertOverflow="ellipsis" vert="horz" wrap="square" anchor="ctr" anchorCtr="1"/>
              <a:lstStyle/>
              <a:p>
                <a:pPr>
                  <a:defRPr sz="1100" b="0" i="0" u="none" strike="noStrike" kern="1200" baseline="0">
                    <a:solidFill>
                      <a:schemeClr val="tx1">
                        <a:lumMod val="75000"/>
                        <a:lumOff val="25000"/>
                      </a:schemeClr>
                    </a:solidFill>
                    <a:latin typeface="Avenir Next LT Pro" panose="020B0504020202020204" pitchFamily="34" charset="0"/>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Sheet11!$F$3:$F$11</c:f>
              <c:strCache>
                <c:ptCount val="9"/>
                <c:pt idx="0">
                  <c:v>Other</c:v>
                </c:pt>
                <c:pt idx="1">
                  <c:v>Prefer not to answer</c:v>
                </c:pt>
                <c:pt idx="2">
                  <c:v>Native Hawaiian/Pacific Islander</c:v>
                </c:pt>
                <c:pt idx="3">
                  <c:v>Guatemalan Mayan</c:v>
                </c:pt>
                <c:pt idx="4">
                  <c:v>American Indian or Alaska Native</c:v>
                </c:pt>
                <c:pt idx="5">
                  <c:v>Cape Verdean</c:v>
                </c:pt>
                <c:pt idx="6">
                  <c:v>Black or African American</c:v>
                </c:pt>
                <c:pt idx="7">
                  <c:v>Hispanic or Latino</c:v>
                </c:pt>
                <c:pt idx="8">
                  <c:v>White (Non-Hispanic)</c:v>
                </c:pt>
              </c:strCache>
            </c:strRef>
          </c:cat>
          <c:val>
            <c:numRef>
              <c:f>Sheet11!$P$3:$P$11</c:f>
              <c:numCache>
                <c:formatCode>0%</c:formatCode>
                <c:ptCount val="9"/>
                <c:pt idx="0">
                  <c:v>5.0724637681159424E-2</c:v>
                </c:pt>
                <c:pt idx="1">
                  <c:v>0.15217391304347827</c:v>
                </c:pt>
                <c:pt idx="2">
                  <c:v>0</c:v>
                </c:pt>
                <c:pt idx="3">
                  <c:v>0</c:v>
                </c:pt>
                <c:pt idx="4">
                  <c:v>2.8985507246376812E-2</c:v>
                </c:pt>
                <c:pt idx="5">
                  <c:v>6.5217391304347824E-2</c:v>
                </c:pt>
                <c:pt idx="6">
                  <c:v>8.6956521739130432E-2</c:v>
                </c:pt>
                <c:pt idx="7">
                  <c:v>0.19565217391304349</c:v>
                </c:pt>
                <c:pt idx="8">
                  <c:v>0.54347826086956519</c:v>
                </c:pt>
              </c:numCache>
            </c:numRef>
          </c:val>
          <c:extLst>
            <c:ext xmlns:c16="http://schemas.microsoft.com/office/drawing/2014/chart" uri="{C3380CC4-5D6E-409C-BE32-E72D297353CC}">
              <c16:uniqueId val="{00000012-F06B-4899-BB82-54F068D2C810}"/>
            </c:ext>
          </c:extLst>
        </c:ser>
        <c:dLbls>
          <c:dLblPos val="outEnd"/>
          <c:showLegendKey val="0"/>
          <c:showVal val="1"/>
          <c:showCatName val="0"/>
          <c:showSerName val="0"/>
          <c:showPercent val="0"/>
          <c:showBubbleSize val="0"/>
        </c:dLbls>
        <c:gapWidth val="182"/>
        <c:axId val="1076871328"/>
        <c:axId val="1076867968"/>
      </c:barChart>
      <c:catAx>
        <c:axId val="107687132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00" b="0" i="0" u="none" strike="noStrike" kern="1200" baseline="0">
                <a:solidFill>
                  <a:schemeClr val="tx1">
                    <a:lumMod val="65000"/>
                    <a:lumOff val="35000"/>
                  </a:schemeClr>
                </a:solidFill>
                <a:latin typeface="Avenir Next LT Pro" panose="020B0504020202020204" pitchFamily="34" charset="0"/>
                <a:ea typeface="+mn-ea"/>
                <a:cs typeface="+mn-cs"/>
              </a:defRPr>
            </a:pPr>
            <a:endParaRPr lang="en-US"/>
          </a:p>
        </c:txPr>
        <c:crossAx val="1076867968"/>
        <c:crosses val="autoZero"/>
        <c:auto val="1"/>
        <c:lblAlgn val="ctr"/>
        <c:lblOffset val="100"/>
        <c:noMultiLvlLbl val="0"/>
      </c:catAx>
      <c:valAx>
        <c:axId val="107686796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100" b="0" i="0" u="none" strike="noStrike" kern="1200" baseline="0">
                <a:solidFill>
                  <a:schemeClr val="tx1">
                    <a:lumMod val="65000"/>
                    <a:lumOff val="35000"/>
                  </a:schemeClr>
                </a:solidFill>
                <a:latin typeface="Avenir Next LT Pro" panose="020B0504020202020204" pitchFamily="34" charset="0"/>
                <a:ea typeface="+mn-ea"/>
                <a:cs typeface="+mn-cs"/>
              </a:defRPr>
            </a:pPr>
            <a:endParaRPr lang="en-US"/>
          </a:p>
        </c:txPr>
        <c:crossAx val="1076871328"/>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65000"/>
          <a:lumOff val="35000"/>
        </a:schemeClr>
      </a:solidFill>
      <a:round/>
    </a:ln>
    <a:effectLst/>
  </c:spPr>
  <c:txPr>
    <a:bodyPr/>
    <a:lstStyle/>
    <a:p>
      <a:pPr>
        <a:defRPr sz="1100">
          <a:latin typeface="Avenir Next LT Pro" panose="020B0504020202020204" pitchFamily="34" charset="0"/>
        </a:defRPr>
      </a:pPr>
      <a:endParaRPr lang="en-US"/>
    </a:p>
  </c:txPr>
  <c:externalData r:id="rId3">
    <c:autoUpdate val="0"/>
  </c:externalData>
</c:chartSpace>
</file>

<file path=word/charts/chart3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1"/>
        <c:ser>
          <c:idx val="0"/>
          <c:order val="0"/>
          <c:spPr>
            <a:solidFill>
              <a:srgbClr val="4577B5"/>
            </a:solidFill>
          </c:spPr>
          <c:invertIfNegative val="0"/>
          <c:dPt>
            <c:idx val="0"/>
            <c:invertIfNegative val="0"/>
            <c:bubble3D val="0"/>
            <c:spPr>
              <a:solidFill>
                <a:srgbClr val="4577B5"/>
              </a:solidFill>
              <a:ln>
                <a:noFill/>
              </a:ln>
              <a:effectLst/>
            </c:spPr>
            <c:extLst>
              <c:ext xmlns:c16="http://schemas.microsoft.com/office/drawing/2014/chart" uri="{C3380CC4-5D6E-409C-BE32-E72D297353CC}">
                <c16:uniqueId val="{00000001-B7F1-4942-A4FC-D7BA1F0C5F85}"/>
              </c:ext>
            </c:extLst>
          </c:dPt>
          <c:dPt>
            <c:idx val="1"/>
            <c:invertIfNegative val="0"/>
            <c:bubble3D val="0"/>
            <c:spPr>
              <a:solidFill>
                <a:srgbClr val="4577B5"/>
              </a:solidFill>
              <a:ln>
                <a:noFill/>
              </a:ln>
              <a:effectLst/>
            </c:spPr>
            <c:extLst>
              <c:ext xmlns:c16="http://schemas.microsoft.com/office/drawing/2014/chart" uri="{C3380CC4-5D6E-409C-BE32-E72D297353CC}">
                <c16:uniqueId val="{00000003-B7F1-4942-A4FC-D7BA1F0C5F85}"/>
              </c:ext>
            </c:extLst>
          </c:dPt>
          <c:dPt>
            <c:idx val="2"/>
            <c:invertIfNegative val="0"/>
            <c:bubble3D val="0"/>
            <c:spPr>
              <a:solidFill>
                <a:srgbClr val="4577B5"/>
              </a:solidFill>
              <a:ln>
                <a:noFill/>
              </a:ln>
              <a:effectLst/>
            </c:spPr>
            <c:extLst>
              <c:ext xmlns:c16="http://schemas.microsoft.com/office/drawing/2014/chart" uri="{C3380CC4-5D6E-409C-BE32-E72D297353CC}">
                <c16:uniqueId val="{00000005-B7F1-4942-A4FC-D7BA1F0C5F85}"/>
              </c:ext>
            </c:extLst>
          </c:dPt>
          <c:dPt>
            <c:idx val="3"/>
            <c:invertIfNegative val="0"/>
            <c:bubble3D val="0"/>
            <c:spPr>
              <a:solidFill>
                <a:srgbClr val="4577B5"/>
              </a:solidFill>
              <a:ln>
                <a:noFill/>
              </a:ln>
              <a:effectLst/>
            </c:spPr>
            <c:extLst>
              <c:ext xmlns:c16="http://schemas.microsoft.com/office/drawing/2014/chart" uri="{C3380CC4-5D6E-409C-BE32-E72D297353CC}">
                <c16:uniqueId val="{00000007-B7F1-4942-A4FC-D7BA1F0C5F85}"/>
              </c:ext>
            </c:extLst>
          </c:dPt>
          <c:dPt>
            <c:idx val="4"/>
            <c:invertIfNegative val="0"/>
            <c:bubble3D val="0"/>
            <c:spPr>
              <a:solidFill>
                <a:srgbClr val="4577B5"/>
              </a:solidFill>
              <a:ln>
                <a:noFill/>
              </a:ln>
              <a:effectLst/>
            </c:spPr>
            <c:extLst>
              <c:ext xmlns:c16="http://schemas.microsoft.com/office/drawing/2014/chart" uri="{C3380CC4-5D6E-409C-BE32-E72D297353CC}">
                <c16:uniqueId val="{00000009-B7F1-4942-A4FC-D7BA1F0C5F85}"/>
              </c:ext>
            </c:extLst>
          </c:dPt>
          <c:dPt>
            <c:idx val="5"/>
            <c:invertIfNegative val="0"/>
            <c:bubble3D val="0"/>
            <c:spPr>
              <a:solidFill>
                <a:srgbClr val="4577B5"/>
              </a:solidFill>
              <a:ln>
                <a:noFill/>
              </a:ln>
              <a:effectLst/>
            </c:spPr>
            <c:extLst>
              <c:ext xmlns:c16="http://schemas.microsoft.com/office/drawing/2014/chart" uri="{C3380CC4-5D6E-409C-BE32-E72D297353CC}">
                <c16:uniqueId val="{0000000B-B7F1-4942-A4FC-D7BA1F0C5F85}"/>
              </c:ext>
            </c:extLst>
          </c:dPt>
          <c:dLbls>
            <c:spPr>
              <a:noFill/>
              <a:ln>
                <a:noFill/>
              </a:ln>
              <a:effectLst/>
            </c:spPr>
            <c:txPr>
              <a:bodyPr rot="0" spcFirstLastPara="1" vertOverflow="ellipsis" vert="horz" wrap="square" anchor="ctr" anchorCtr="1"/>
              <a:lstStyle/>
              <a:p>
                <a:pPr>
                  <a:defRPr sz="1100" b="0" i="0" u="none" strike="noStrike" kern="1200" baseline="0">
                    <a:solidFill>
                      <a:schemeClr val="tx1">
                        <a:lumMod val="75000"/>
                        <a:lumOff val="25000"/>
                      </a:schemeClr>
                    </a:solidFill>
                    <a:latin typeface="Avenir Next LT Pro" panose="020B0504020202020204" pitchFamily="34" charset="0"/>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Sheet12!$E$3:$E$8</c:f>
              <c:strCache>
                <c:ptCount val="6"/>
                <c:pt idx="0">
                  <c:v>Prefer not to answer</c:v>
                </c:pt>
                <c:pt idx="1">
                  <c:v>Other</c:v>
                </c:pt>
                <c:pt idx="2">
                  <c:v>Haitian Creole</c:v>
                </c:pt>
                <c:pt idx="3">
                  <c:v>Portuguese</c:v>
                </c:pt>
                <c:pt idx="4">
                  <c:v>Spanish</c:v>
                </c:pt>
                <c:pt idx="5">
                  <c:v>English</c:v>
                </c:pt>
              </c:strCache>
            </c:strRef>
          </c:cat>
          <c:val>
            <c:numRef>
              <c:f>Sheet12!$O$3:$O$8</c:f>
              <c:numCache>
                <c:formatCode>0%</c:formatCode>
                <c:ptCount val="6"/>
                <c:pt idx="0">
                  <c:v>2.1897810218978103E-2</c:v>
                </c:pt>
                <c:pt idx="1">
                  <c:v>4.3795620437956206E-2</c:v>
                </c:pt>
                <c:pt idx="2">
                  <c:v>7.2992700729927005E-3</c:v>
                </c:pt>
                <c:pt idx="3">
                  <c:v>1.4598540145985401E-2</c:v>
                </c:pt>
                <c:pt idx="4">
                  <c:v>0.15328467153284672</c:v>
                </c:pt>
                <c:pt idx="5">
                  <c:v>0.9051094890510949</c:v>
                </c:pt>
              </c:numCache>
            </c:numRef>
          </c:val>
          <c:extLst>
            <c:ext xmlns:c16="http://schemas.microsoft.com/office/drawing/2014/chart" uri="{C3380CC4-5D6E-409C-BE32-E72D297353CC}">
              <c16:uniqueId val="{0000000C-B7F1-4942-A4FC-D7BA1F0C5F85}"/>
            </c:ext>
          </c:extLst>
        </c:ser>
        <c:dLbls>
          <c:dLblPos val="outEnd"/>
          <c:showLegendKey val="0"/>
          <c:showVal val="1"/>
          <c:showCatName val="0"/>
          <c:showSerName val="0"/>
          <c:showPercent val="0"/>
          <c:showBubbleSize val="0"/>
        </c:dLbls>
        <c:gapWidth val="182"/>
        <c:axId val="1076868448"/>
        <c:axId val="1076866048"/>
      </c:barChart>
      <c:catAx>
        <c:axId val="107686844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00" b="0" i="0" u="none" strike="noStrike" kern="1200" baseline="0">
                <a:solidFill>
                  <a:schemeClr val="tx1">
                    <a:lumMod val="65000"/>
                    <a:lumOff val="35000"/>
                  </a:schemeClr>
                </a:solidFill>
                <a:latin typeface="Avenir Next LT Pro" panose="020B0504020202020204" pitchFamily="34" charset="0"/>
                <a:ea typeface="+mn-ea"/>
                <a:cs typeface="+mn-cs"/>
              </a:defRPr>
            </a:pPr>
            <a:endParaRPr lang="en-US"/>
          </a:p>
        </c:txPr>
        <c:crossAx val="1076866048"/>
        <c:crosses val="autoZero"/>
        <c:auto val="1"/>
        <c:lblAlgn val="ctr"/>
        <c:lblOffset val="100"/>
        <c:noMultiLvlLbl val="0"/>
      </c:catAx>
      <c:valAx>
        <c:axId val="107686604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100" b="0" i="0" u="none" strike="noStrike" kern="1200" baseline="0">
                <a:solidFill>
                  <a:schemeClr val="tx1">
                    <a:lumMod val="65000"/>
                    <a:lumOff val="35000"/>
                  </a:schemeClr>
                </a:solidFill>
                <a:latin typeface="Avenir Next LT Pro" panose="020B0504020202020204" pitchFamily="34" charset="0"/>
                <a:ea typeface="+mn-ea"/>
                <a:cs typeface="+mn-cs"/>
              </a:defRPr>
            </a:pPr>
            <a:endParaRPr lang="en-US"/>
          </a:p>
        </c:txPr>
        <c:crossAx val="1076868448"/>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65000"/>
          <a:lumOff val="35000"/>
        </a:schemeClr>
      </a:solidFill>
      <a:round/>
    </a:ln>
    <a:effectLst/>
  </c:spPr>
  <c:txPr>
    <a:bodyPr/>
    <a:lstStyle/>
    <a:p>
      <a:pPr>
        <a:defRPr sz="1100">
          <a:latin typeface="Avenir Next LT Pro" panose="020B0504020202020204" pitchFamily="34" charset="0"/>
        </a:defRPr>
      </a:pPr>
      <a:endParaRPr lang="en-US"/>
    </a:p>
  </c:txPr>
  <c:externalData r:id="rId3">
    <c:autoUpdate val="0"/>
  </c:externalData>
</c:chartSpace>
</file>

<file path=word/charts/chart3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1"/>
        <c:ser>
          <c:idx val="0"/>
          <c:order val="0"/>
          <c:spPr>
            <a:solidFill>
              <a:srgbClr val="4577B5"/>
            </a:solidFill>
          </c:spPr>
          <c:invertIfNegative val="0"/>
          <c:dPt>
            <c:idx val="0"/>
            <c:invertIfNegative val="0"/>
            <c:bubble3D val="0"/>
            <c:spPr>
              <a:solidFill>
                <a:srgbClr val="4577B5"/>
              </a:solidFill>
              <a:ln>
                <a:noFill/>
              </a:ln>
              <a:effectLst/>
            </c:spPr>
            <c:extLst>
              <c:ext xmlns:c16="http://schemas.microsoft.com/office/drawing/2014/chart" uri="{C3380CC4-5D6E-409C-BE32-E72D297353CC}">
                <c16:uniqueId val="{00000001-AC53-48B2-BA36-FE0B857A24AA}"/>
              </c:ext>
            </c:extLst>
          </c:dPt>
          <c:dPt>
            <c:idx val="1"/>
            <c:invertIfNegative val="0"/>
            <c:bubble3D val="0"/>
            <c:spPr>
              <a:solidFill>
                <a:srgbClr val="4577B5"/>
              </a:solidFill>
              <a:ln>
                <a:noFill/>
              </a:ln>
              <a:effectLst/>
            </c:spPr>
            <c:extLst>
              <c:ext xmlns:c16="http://schemas.microsoft.com/office/drawing/2014/chart" uri="{C3380CC4-5D6E-409C-BE32-E72D297353CC}">
                <c16:uniqueId val="{00000003-AC53-48B2-BA36-FE0B857A24AA}"/>
              </c:ext>
            </c:extLst>
          </c:dPt>
          <c:dPt>
            <c:idx val="2"/>
            <c:invertIfNegative val="0"/>
            <c:bubble3D val="0"/>
            <c:spPr>
              <a:solidFill>
                <a:srgbClr val="4577B5"/>
              </a:solidFill>
              <a:ln>
                <a:noFill/>
              </a:ln>
              <a:effectLst/>
            </c:spPr>
            <c:extLst>
              <c:ext xmlns:c16="http://schemas.microsoft.com/office/drawing/2014/chart" uri="{C3380CC4-5D6E-409C-BE32-E72D297353CC}">
                <c16:uniqueId val="{00000005-AC53-48B2-BA36-FE0B857A24AA}"/>
              </c:ext>
            </c:extLst>
          </c:dPt>
          <c:dPt>
            <c:idx val="3"/>
            <c:invertIfNegative val="0"/>
            <c:bubble3D val="0"/>
            <c:spPr>
              <a:solidFill>
                <a:srgbClr val="4577B5"/>
              </a:solidFill>
              <a:ln>
                <a:noFill/>
              </a:ln>
              <a:effectLst/>
            </c:spPr>
            <c:extLst>
              <c:ext xmlns:c16="http://schemas.microsoft.com/office/drawing/2014/chart" uri="{C3380CC4-5D6E-409C-BE32-E72D297353CC}">
                <c16:uniqueId val="{00000007-AC53-48B2-BA36-FE0B857A24AA}"/>
              </c:ext>
            </c:extLst>
          </c:dPt>
          <c:dPt>
            <c:idx val="4"/>
            <c:invertIfNegative val="0"/>
            <c:bubble3D val="0"/>
            <c:spPr>
              <a:solidFill>
                <a:srgbClr val="4577B5"/>
              </a:solidFill>
              <a:ln>
                <a:noFill/>
              </a:ln>
              <a:effectLst/>
            </c:spPr>
            <c:extLst>
              <c:ext xmlns:c16="http://schemas.microsoft.com/office/drawing/2014/chart" uri="{C3380CC4-5D6E-409C-BE32-E72D297353CC}">
                <c16:uniqueId val="{00000009-AC53-48B2-BA36-FE0B857A24AA}"/>
              </c:ext>
            </c:extLst>
          </c:dPt>
          <c:dPt>
            <c:idx val="5"/>
            <c:invertIfNegative val="0"/>
            <c:bubble3D val="0"/>
            <c:spPr>
              <a:solidFill>
                <a:srgbClr val="4577B5"/>
              </a:solidFill>
              <a:ln>
                <a:noFill/>
              </a:ln>
              <a:effectLst/>
            </c:spPr>
            <c:extLst>
              <c:ext xmlns:c16="http://schemas.microsoft.com/office/drawing/2014/chart" uri="{C3380CC4-5D6E-409C-BE32-E72D297353CC}">
                <c16:uniqueId val="{0000000B-AC53-48B2-BA36-FE0B857A24AA}"/>
              </c:ext>
            </c:extLst>
          </c:dPt>
          <c:dLbls>
            <c:spPr>
              <a:noFill/>
              <a:ln>
                <a:noFill/>
              </a:ln>
              <a:effectLst/>
            </c:spPr>
            <c:txPr>
              <a:bodyPr rot="0" spcFirstLastPara="1" vertOverflow="ellipsis" vert="horz" wrap="square" anchor="ctr" anchorCtr="1"/>
              <a:lstStyle/>
              <a:p>
                <a:pPr>
                  <a:defRPr sz="1100" b="0" i="0" u="none" strike="noStrike" kern="1200" baseline="0">
                    <a:solidFill>
                      <a:schemeClr val="tx1">
                        <a:lumMod val="75000"/>
                        <a:lumOff val="25000"/>
                      </a:schemeClr>
                    </a:solidFill>
                    <a:latin typeface="Avenir Next LT Pro" panose="020B0504020202020204" pitchFamily="34" charset="0"/>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Sheet13!$E$3:$E$8</c:f>
              <c:strCache>
                <c:ptCount val="6"/>
                <c:pt idx="0">
                  <c:v>Prefer not to answer</c:v>
                </c:pt>
                <c:pt idx="1">
                  <c:v>More than $75,000</c:v>
                </c:pt>
                <c:pt idx="2">
                  <c:v>$50,001 to $75,000</c:v>
                </c:pt>
                <c:pt idx="3">
                  <c:v>$25,001 to $50,000</c:v>
                </c:pt>
                <c:pt idx="4">
                  <c:v>$10,000 to $25,000</c:v>
                </c:pt>
                <c:pt idx="5">
                  <c:v>Less than $10,000</c:v>
                </c:pt>
              </c:strCache>
            </c:strRef>
          </c:cat>
          <c:val>
            <c:numRef>
              <c:f>Sheet13!$O$3:$O$8</c:f>
              <c:numCache>
                <c:formatCode>0%</c:formatCode>
                <c:ptCount val="6"/>
                <c:pt idx="0">
                  <c:v>0.28358208955223879</c:v>
                </c:pt>
                <c:pt idx="1">
                  <c:v>4.4776119402985072E-2</c:v>
                </c:pt>
                <c:pt idx="2">
                  <c:v>5.9701492537313432E-2</c:v>
                </c:pt>
                <c:pt idx="3">
                  <c:v>0.1417910447761194</c:v>
                </c:pt>
                <c:pt idx="4">
                  <c:v>0.20149253731343283</c:v>
                </c:pt>
                <c:pt idx="5">
                  <c:v>0.26865671641791045</c:v>
                </c:pt>
              </c:numCache>
            </c:numRef>
          </c:val>
          <c:extLst>
            <c:ext xmlns:c16="http://schemas.microsoft.com/office/drawing/2014/chart" uri="{C3380CC4-5D6E-409C-BE32-E72D297353CC}">
              <c16:uniqueId val="{0000000C-AC53-48B2-BA36-FE0B857A24AA}"/>
            </c:ext>
          </c:extLst>
        </c:ser>
        <c:dLbls>
          <c:dLblPos val="outEnd"/>
          <c:showLegendKey val="0"/>
          <c:showVal val="1"/>
          <c:showCatName val="0"/>
          <c:showSerName val="0"/>
          <c:showPercent val="0"/>
          <c:showBubbleSize val="0"/>
        </c:dLbls>
        <c:gapWidth val="182"/>
        <c:axId val="1076843488"/>
        <c:axId val="1076827168"/>
      </c:barChart>
      <c:catAx>
        <c:axId val="10768434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00" b="0" i="0" u="none" strike="noStrike" kern="1200" baseline="0">
                <a:solidFill>
                  <a:schemeClr val="tx1">
                    <a:lumMod val="65000"/>
                    <a:lumOff val="35000"/>
                  </a:schemeClr>
                </a:solidFill>
                <a:latin typeface="Avenir Next LT Pro" panose="020B0504020202020204" pitchFamily="34" charset="0"/>
                <a:ea typeface="+mn-ea"/>
                <a:cs typeface="+mn-cs"/>
              </a:defRPr>
            </a:pPr>
            <a:endParaRPr lang="en-US"/>
          </a:p>
        </c:txPr>
        <c:crossAx val="1076827168"/>
        <c:crosses val="autoZero"/>
        <c:auto val="1"/>
        <c:lblAlgn val="ctr"/>
        <c:lblOffset val="100"/>
        <c:noMultiLvlLbl val="0"/>
      </c:catAx>
      <c:valAx>
        <c:axId val="107682716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100" b="0" i="0" u="none" strike="noStrike" kern="1200" baseline="0">
                <a:solidFill>
                  <a:schemeClr val="tx1">
                    <a:lumMod val="65000"/>
                    <a:lumOff val="35000"/>
                  </a:schemeClr>
                </a:solidFill>
                <a:latin typeface="Avenir Next LT Pro" panose="020B0504020202020204" pitchFamily="34" charset="0"/>
                <a:ea typeface="+mn-ea"/>
                <a:cs typeface="+mn-cs"/>
              </a:defRPr>
            </a:pPr>
            <a:endParaRPr lang="en-US"/>
          </a:p>
        </c:txPr>
        <c:crossAx val="1076843488"/>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65000"/>
          <a:lumOff val="35000"/>
        </a:schemeClr>
      </a:solidFill>
      <a:round/>
    </a:ln>
    <a:effectLst/>
  </c:spPr>
  <c:txPr>
    <a:bodyPr/>
    <a:lstStyle/>
    <a:p>
      <a:pPr>
        <a:defRPr sz="1100">
          <a:latin typeface="Avenir Next LT Pro" panose="020B0504020202020204" pitchFamily="34" charset="0"/>
        </a:defRPr>
      </a:pPr>
      <a:endParaRPr lang="en-US"/>
    </a:p>
  </c:txPr>
  <c:externalData r:id="rId3">
    <c:autoUpdate val="0"/>
  </c:externalData>
</c:chartSpace>
</file>

<file path=word/charts/chart3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0"/>
          <c:order val="0"/>
          <c:tx>
            <c:strRef>
              <c:f>Sheet1!$B$4</c:f>
              <c:strCache>
                <c:ptCount val="1"/>
                <c:pt idx="0">
                  <c:v>Population</c:v>
                </c:pt>
              </c:strCache>
            </c:strRef>
          </c:tx>
          <c:spPr>
            <a:ln w="28575" cap="rnd">
              <a:solidFill>
                <a:srgbClr val="4577B5"/>
              </a:solidFill>
              <a:round/>
            </a:ln>
            <a:effectLst/>
          </c:spPr>
          <c:marker>
            <c:symbol val="circle"/>
            <c:size val="6"/>
            <c:spPr>
              <a:solidFill>
                <a:srgbClr val="4577B5"/>
              </a:solidFill>
              <a:ln w="9525">
                <a:solidFill>
                  <a:srgbClr val="4577B5"/>
                </a:solidFill>
              </a:ln>
              <a:effectLst/>
            </c:spPr>
          </c:marker>
          <c:dPt>
            <c:idx val="1"/>
            <c:marker>
              <c:symbol val="none"/>
            </c:marker>
            <c:bubble3D val="0"/>
            <c:extLst>
              <c:ext xmlns:c16="http://schemas.microsoft.com/office/drawing/2014/chart" uri="{C3380CC4-5D6E-409C-BE32-E72D297353CC}">
                <c16:uniqueId val="{00000000-120B-46BB-B419-503CD9AC36DD}"/>
              </c:ext>
            </c:extLst>
          </c:dPt>
          <c:dPt>
            <c:idx val="3"/>
            <c:marker>
              <c:symbol val="none"/>
            </c:marker>
            <c:bubble3D val="0"/>
            <c:extLst>
              <c:ext xmlns:c16="http://schemas.microsoft.com/office/drawing/2014/chart" uri="{C3380CC4-5D6E-409C-BE32-E72D297353CC}">
                <c16:uniqueId val="{00000001-120B-46BB-B419-503CD9AC36DD}"/>
              </c:ext>
            </c:extLst>
          </c:dPt>
          <c:dLbls>
            <c:dLbl>
              <c:idx val="1"/>
              <c:delete val="1"/>
              <c:extLst>
                <c:ext xmlns:c15="http://schemas.microsoft.com/office/drawing/2012/chart" uri="{CE6537A1-D6FC-4f65-9D91-7224C49458BB}"/>
                <c:ext xmlns:c16="http://schemas.microsoft.com/office/drawing/2014/chart" uri="{C3380CC4-5D6E-409C-BE32-E72D297353CC}">
                  <c16:uniqueId val="{00000000-120B-46BB-B419-503CD9AC36DD}"/>
                </c:ext>
              </c:extLst>
            </c:dLbl>
            <c:dLbl>
              <c:idx val="3"/>
              <c:delete val="1"/>
              <c:extLst>
                <c:ext xmlns:c15="http://schemas.microsoft.com/office/drawing/2012/chart" uri="{CE6537A1-D6FC-4f65-9D91-7224C49458BB}"/>
                <c:ext xmlns:c16="http://schemas.microsoft.com/office/drawing/2014/chart" uri="{C3380CC4-5D6E-409C-BE32-E72D297353CC}">
                  <c16:uniqueId val="{00000001-120B-46BB-B419-503CD9AC36DD}"/>
                </c:ext>
              </c:extLst>
            </c:dLbl>
            <c:dLbl>
              <c:idx val="4"/>
              <c:layout>
                <c:manualLayout>
                  <c:x val="-0.11361649505350292"/>
                  <c:y val="-5.0960557013706602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120B-46BB-B419-503CD9AC36DD}"/>
                </c:ext>
              </c:extLst>
            </c:dLbl>
            <c:dLbl>
              <c:idx val="5"/>
              <c:layout>
                <c:manualLayout>
                  <c:x val="-6.4471195908203854E-2"/>
                  <c:y val="4.6261665208515601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120B-46BB-B419-503CD9AC36DD}"/>
                </c:ext>
              </c:extLst>
            </c:dLbl>
            <c:dLbl>
              <c:idx val="6"/>
              <c:layout>
                <c:manualLayout>
                  <c:x val="-9.6522477959485833E-2"/>
                  <c:y val="-6.4849445902595518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120B-46BB-B419-503CD9AC36DD}"/>
                </c:ext>
              </c:extLst>
            </c:dLbl>
            <c:dLbl>
              <c:idx val="7"/>
              <c:layout>
                <c:manualLayout>
                  <c:x val="-6.8744700181708057E-2"/>
                  <c:y val="6.0150554097404489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120B-46BB-B419-503CD9AC36DD}"/>
                </c:ext>
              </c:extLst>
            </c:dLbl>
            <c:dLbl>
              <c:idx val="8"/>
              <c:layout>
                <c:manualLayout>
                  <c:x val="-6.8744700181708057E-2"/>
                  <c:y val="-6.4849445902595546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120B-46BB-B419-503CD9AC36DD}"/>
                </c:ext>
              </c:extLst>
            </c:dLbl>
            <c:dLbl>
              <c:idx val="9"/>
              <c:layout>
                <c:manualLayout>
                  <c:x val="-6.6607948044955914E-2"/>
                  <c:y val="5.552092446777486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120B-46BB-B419-503CD9AC36DD}"/>
                </c:ext>
              </c:extLst>
            </c:dLbl>
            <c:dLbl>
              <c:idx val="10"/>
              <c:layout>
                <c:manualLayout>
                  <c:x val="-1.9466484958610943E-2"/>
                  <c:y val="-6.4849445902595532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120B-46BB-B419-503CD9AC36DD}"/>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lumMod val="75000"/>
                        <a:lumOff val="25000"/>
                      </a:schemeClr>
                    </a:solidFill>
                    <a:latin typeface="+mn-lt"/>
                    <a:ea typeface="+mn-ea"/>
                    <a:cs typeface="+mn-cs"/>
                  </a:defRPr>
                </a:pPr>
                <a:endParaRPr lang="en-US"/>
              </a:p>
            </c:txPr>
            <c:dLblPos val="b"/>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Sheet1!$A$5:$A$15</c:f>
              <c:numCache>
                <c:formatCode>General</c:formatCode>
                <c:ptCount val="11"/>
                <c:pt idx="0">
                  <c:v>2000</c:v>
                </c:pt>
                <c:pt idx="1">
                  <c:v>2005</c:v>
                </c:pt>
                <c:pt idx="2">
                  <c:v>2010</c:v>
                </c:pt>
                <c:pt idx="3">
                  <c:v>2015</c:v>
                </c:pt>
                <c:pt idx="4">
                  <c:v>2020</c:v>
                </c:pt>
                <c:pt idx="5">
                  <c:v>2025</c:v>
                </c:pt>
                <c:pt idx="6">
                  <c:v>2030</c:v>
                </c:pt>
                <c:pt idx="7">
                  <c:v>2035</c:v>
                </c:pt>
                <c:pt idx="8">
                  <c:v>2040</c:v>
                </c:pt>
                <c:pt idx="9">
                  <c:v>2045</c:v>
                </c:pt>
                <c:pt idx="10">
                  <c:v>2050</c:v>
                </c:pt>
              </c:numCache>
            </c:numRef>
          </c:cat>
          <c:val>
            <c:numRef>
              <c:f>Sheet1!$B$5:$B$15</c:f>
              <c:numCache>
                <c:formatCode>_(* #,##0_);_(* \(#,##0\);_(* "-"??_);_(@_)</c:formatCode>
                <c:ptCount val="11"/>
                <c:pt idx="0">
                  <c:v>6349130</c:v>
                </c:pt>
                <c:pt idx="1">
                  <c:v>6448379.5</c:v>
                </c:pt>
                <c:pt idx="2">
                  <c:v>6547629</c:v>
                </c:pt>
                <c:pt idx="3">
                  <c:v>6646878.5</c:v>
                </c:pt>
                <c:pt idx="4">
                  <c:v>7039139</c:v>
                </c:pt>
                <c:pt idx="5">
                  <c:v>7078114</c:v>
                </c:pt>
                <c:pt idx="6">
                  <c:v>7115199</c:v>
                </c:pt>
                <c:pt idx="7">
                  <c:v>7122364</c:v>
                </c:pt>
                <c:pt idx="8">
                  <c:v>7102574</c:v>
                </c:pt>
                <c:pt idx="9">
                  <c:v>7063672</c:v>
                </c:pt>
                <c:pt idx="10">
                  <c:v>7021497</c:v>
                </c:pt>
              </c:numCache>
            </c:numRef>
          </c:val>
          <c:smooth val="0"/>
          <c:extLst>
            <c:ext xmlns:c16="http://schemas.microsoft.com/office/drawing/2014/chart" uri="{C3380CC4-5D6E-409C-BE32-E72D297353CC}">
              <c16:uniqueId val="{00000009-120B-46BB-B419-503CD9AC36DD}"/>
            </c:ext>
          </c:extLst>
        </c:ser>
        <c:dLbls>
          <c:showLegendKey val="0"/>
          <c:showVal val="0"/>
          <c:showCatName val="0"/>
          <c:showSerName val="0"/>
          <c:showPercent val="0"/>
          <c:showBubbleSize val="0"/>
        </c:dLbls>
        <c:marker val="1"/>
        <c:smooth val="0"/>
        <c:axId val="613146223"/>
        <c:axId val="613116463"/>
      </c:lineChart>
      <c:catAx>
        <c:axId val="613146223"/>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1" i="0" u="none" strike="noStrike" kern="1200" baseline="0">
                <a:solidFill>
                  <a:schemeClr val="tx1">
                    <a:lumMod val="65000"/>
                    <a:lumOff val="35000"/>
                  </a:schemeClr>
                </a:solidFill>
                <a:latin typeface="+mn-lt"/>
                <a:ea typeface="+mn-ea"/>
                <a:cs typeface="+mn-cs"/>
              </a:defRPr>
            </a:pPr>
            <a:endParaRPr lang="en-US"/>
          </a:p>
        </c:txPr>
        <c:crossAx val="613116463"/>
        <c:crosses val="autoZero"/>
        <c:auto val="1"/>
        <c:lblAlgn val="ctr"/>
        <c:lblOffset val="100"/>
        <c:noMultiLvlLbl val="0"/>
      </c:catAx>
      <c:valAx>
        <c:axId val="613116463"/>
        <c:scaling>
          <c:orientation val="minMax"/>
          <c:max val="8000000"/>
          <c:min val="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US" b="1"/>
                  <a:t>Population</a:t>
                </a:r>
              </a:p>
            </c:rich>
          </c:tx>
          <c:overlay val="0"/>
          <c:spPr>
            <a:noFill/>
            <a:ln>
              <a:noFill/>
            </a:ln>
            <a:effectLst/>
          </c:spPr>
          <c:txPr>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US"/>
            </a:p>
          </c:txPr>
        </c:title>
        <c:numFmt formatCode="_(* #,##0_);_(* \(#,##0\);_(* &quot;-&quot;??_);_(@_)" sourceLinked="1"/>
        <c:majorTickMark val="none"/>
        <c:minorTickMark val="none"/>
        <c:tickLblPos val="nextTo"/>
        <c:spPr>
          <a:noFill/>
          <a:ln>
            <a:noFill/>
          </a:ln>
          <a:effectLst/>
        </c:spPr>
        <c:txPr>
          <a:bodyPr rot="-60000000" spcFirstLastPara="1" vertOverflow="ellipsis" vert="horz" wrap="square" anchor="ctr" anchorCtr="1"/>
          <a:lstStyle/>
          <a:p>
            <a:pPr>
              <a:defRPr sz="900" b="1" i="0" u="none" strike="noStrike" kern="1200" baseline="0">
                <a:solidFill>
                  <a:schemeClr val="tx1">
                    <a:lumMod val="65000"/>
                    <a:lumOff val="35000"/>
                  </a:schemeClr>
                </a:solidFill>
                <a:latin typeface="+mn-lt"/>
                <a:ea typeface="+mn-ea"/>
                <a:cs typeface="+mn-cs"/>
              </a:defRPr>
            </a:pPr>
            <a:endParaRPr lang="en-US"/>
          </a:p>
        </c:txPr>
        <c:crossAx val="613146223"/>
        <c:crosses val="autoZero"/>
        <c:crossBetween val="between"/>
        <c:majorUnit val="2000000"/>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65000"/>
          <a:lumOff val="35000"/>
        </a:schemeClr>
      </a:solidFill>
      <a:round/>
    </a:ln>
    <a:effectLst/>
  </c:spPr>
  <c:txPr>
    <a:bodyPr/>
    <a:lstStyle/>
    <a:p>
      <a:pPr>
        <a:defRPr/>
      </a:pPr>
      <a:endParaRPr lang="en-US"/>
    </a:p>
  </c:txPr>
  <c:externalData r:id="rId3">
    <c:autoUpdate val="0"/>
  </c:externalData>
</c:chartSpace>
</file>

<file path=word/charts/chart3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barChart>
        <c:barDir val="bar"/>
        <c:grouping val="clustered"/>
        <c:varyColors val="0"/>
        <c:ser>
          <c:idx val="0"/>
          <c:order val="0"/>
          <c:spPr>
            <a:solidFill>
              <a:schemeClr val="accent1"/>
            </a:solidFill>
            <a:ln>
              <a:noFill/>
            </a:ln>
            <a:effectLst/>
          </c:spPr>
          <c:invertIfNegative val="0"/>
          <c:dPt>
            <c:idx val="0"/>
            <c:invertIfNegative val="0"/>
            <c:bubble3D val="0"/>
            <c:spPr>
              <a:solidFill>
                <a:srgbClr val="C00000"/>
              </a:solidFill>
              <a:ln>
                <a:noFill/>
              </a:ln>
              <a:effectLst/>
            </c:spPr>
            <c:extLst>
              <c:ext xmlns:c16="http://schemas.microsoft.com/office/drawing/2014/chart" uri="{C3380CC4-5D6E-409C-BE32-E72D297353CC}">
                <c16:uniqueId val="{00000001-F8F6-4779-984A-7A54A1BE813C}"/>
              </c:ext>
            </c:extLst>
          </c:dPt>
          <c:dLbls>
            <c:spPr>
              <a:noFill/>
              <a:ln>
                <a:noFill/>
              </a:ln>
              <a:effectLst/>
            </c:spPr>
            <c:txPr>
              <a:bodyPr rot="0" spcFirstLastPara="1" vertOverflow="ellipsis" vert="horz" wrap="square" anchor="ctr" anchorCtr="1"/>
              <a:lstStyle/>
              <a:p>
                <a:pPr>
                  <a:defRPr sz="1100" b="1" i="0" u="none" strike="noStrike" kern="1200" baseline="0">
                    <a:solidFill>
                      <a:schemeClr val="bg1"/>
                    </a:solidFill>
                    <a:latin typeface="Avenir Next LT Pro" panose="020B0504020202020204" pitchFamily="34" charset="0"/>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Sheet1!$A$2:$A$5</c:f>
              <c:strCache>
                <c:ptCount val="4"/>
                <c:pt idx="0">
                  <c:v>Charging: Delayed Infrastructure</c:v>
                </c:pt>
                <c:pt idx="1">
                  <c:v>Funding: Insufficient Funds</c:v>
                </c:pt>
                <c:pt idx="2">
                  <c:v>Operations: Maintenance Issues</c:v>
                </c:pt>
                <c:pt idx="3">
                  <c:v>Buy-In: Stakeholder Challenges</c:v>
                </c:pt>
              </c:strCache>
            </c:strRef>
          </c:cat>
          <c:val>
            <c:numRef>
              <c:f>Sheet1!$B$2:$B$5</c:f>
              <c:numCache>
                <c:formatCode>0%</c:formatCode>
                <c:ptCount val="4"/>
                <c:pt idx="0">
                  <c:v>0.8</c:v>
                </c:pt>
                <c:pt idx="1">
                  <c:v>0.55000000000000004</c:v>
                </c:pt>
                <c:pt idx="2">
                  <c:v>0.49</c:v>
                </c:pt>
                <c:pt idx="3">
                  <c:v>0.46</c:v>
                </c:pt>
              </c:numCache>
            </c:numRef>
          </c:val>
          <c:extLst>
            <c:ext xmlns:c16="http://schemas.microsoft.com/office/drawing/2014/chart" uri="{C3380CC4-5D6E-409C-BE32-E72D297353CC}">
              <c16:uniqueId val="{00000002-F8F6-4779-984A-7A54A1BE813C}"/>
            </c:ext>
          </c:extLst>
        </c:ser>
        <c:dLbls>
          <c:showLegendKey val="0"/>
          <c:showVal val="0"/>
          <c:showCatName val="0"/>
          <c:showSerName val="0"/>
          <c:showPercent val="0"/>
          <c:showBubbleSize val="0"/>
        </c:dLbls>
        <c:gapWidth val="75"/>
        <c:overlap val="40"/>
        <c:axId val="882886032"/>
        <c:axId val="882887472"/>
      </c:barChart>
      <c:catAx>
        <c:axId val="882886032"/>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00" b="1" i="0" u="none" strike="noStrike" kern="1200" baseline="0">
                <a:solidFill>
                  <a:sysClr val="windowText" lastClr="000000"/>
                </a:solidFill>
                <a:latin typeface="Avenir Next LT Pro" panose="020B0504020202020204" pitchFamily="34" charset="0"/>
                <a:ea typeface="+mn-ea"/>
                <a:cs typeface="+mn-cs"/>
              </a:defRPr>
            </a:pPr>
            <a:endParaRPr lang="en-US"/>
          </a:p>
        </c:txPr>
        <c:crossAx val="882887472"/>
        <c:crosses val="autoZero"/>
        <c:auto val="1"/>
        <c:lblAlgn val="ctr"/>
        <c:lblOffset val="100"/>
        <c:noMultiLvlLbl val="0"/>
      </c:catAx>
      <c:valAx>
        <c:axId val="882887472"/>
        <c:scaling>
          <c:orientation val="minMax"/>
          <c:max val="0.8"/>
        </c:scaling>
        <c:delete val="1"/>
        <c:axPos val="t"/>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crossAx val="882886032"/>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ysClr val="windowText" lastClr="000000">
          <a:lumMod val="65000"/>
          <a:lumOff val="35000"/>
        </a:sysClr>
      </a:solidFill>
      <a:round/>
    </a:ln>
    <a:effectLst/>
  </c:spPr>
  <c:txPr>
    <a:bodyPr/>
    <a:lstStyle/>
    <a:p>
      <a:pPr>
        <a:defRPr sz="1100" b="1">
          <a:solidFill>
            <a:sysClr val="windowText" lastClr="000000"/>
          </a:solidFill>
          <a:latin typeface="Avenir Next LT Pro" panose="020B0504020202020204" pitchFamily="34" charset="0"/>
        </a:defRPr>
      </a:pPr>
      <a:endParaRPr lang="en-US"/>
    </a:p>
  </c:txPr>
  <c:externalData r:id="rId4">
    <c:autoUpdate val="0"/>
  </c:externalData>
</c:chartSpace>
</file>

<file path=word/charts/chart3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lineChart>
        <c:grouping val="stacked"/>
        <c:varyColors val="0"/>
        <c:ser>
          <c:idx val="0"/>
          <c:order val="0"/>
          <c:tx>
            <c:strRef>
              <c:f>Sheet1!$B$1</c:f>
              <c:strCache>
                <c:ptCount val="1"/>
                <c:pt idx="0">
                  <c:v>State Contract Assistance</c:v>
                </c:pt>
              </c:strCache>
            </c:strRef>
          </c:tx>
          <c:spPr>
            <a:ln w="28575" cap="rnd">
              <a:solidFill>
                <a:schemeClr val="accent1"/>
              </a:solidFill>
              <a:round/>
            </a:ln>
            <a:effectLst/>
          </c:spPr>
          <c:marker>
            <c:symbol val="circle"/>
            <c:size val="7"/>
            <c:spPr>
              <a:solidFill>
                <a:srgbClr val="4577B5"/>
              </a:solidFill>
              <a:ln w="9525">
                <a:solidFill>
                  <a:schemeClr val="accent1"/>
                </a:solidFill>
              </a:ln>
              <a:effectLst/>
            </c:spPr>
          </c:marker>
          <c:dLbls>
            <c:dLbl>
              <c:idx val="0"/>
              <c:layout>
                <c:manualLayout>
                  <c:x val="-3.4723399959620434E-2"/>
                  <c:y val="4.2764483707829204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6E69-4020-8707-A5C3A8FA3825}"/>
                </c:ext>
              </c:extLst>
            </c:dLbl>
            <c:dLbl>
              <c:idx val="1"/>
              <c:layout>
                <c:manualLayout>
                  <c:x val="-2.8048025286509473E-2"/>
                  <c:y val="-7.6365015634985323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6E69-4020-8707-A5C3A8FA3825}"/>
                </c:ext>
              </c:extLst>
            </c:dLbl>
            <c:dLbl>
              <c:idx val="2"/>
              <c:layout>
                <c:manualLayout>
                  <c:x val="-4.2735042735042778E-2"/>
                  <c:y val="4.8478842583701429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6E69-4020-8707-A5C3A8FA3825}"/>
                </c:ext>
              </c:extLst>
            </c:dLbl>
            <c:dLbl>
              <c:idx val="3"/>
              <c:layout>
                <c:manualLayout>
                  <c:x val="-3.2255229079485893E-2"/>
                  <c:y val="-5.8037411882588846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6E69-4020-8707-A5C3A8FA3825}"/>
                </c:ext>
              </c:extLst>
            </c:dLbl>
            <c:dLbl>
              <c:idx val="4"/>
              <c:layout>
                <c:manualLayout>
                  <c:x val="-3.9399858671512175E-2"/>
                  <c:y val="8.5923564432494715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6E69-4020-8707-A5C3A8FA3825}"/>
                </c:ext>
              </c:extLst>
            </c:dLbl>
            <c:dLbl>
              <c:idx val="5"/>
              <c:layout>
                <c:manualLayout>
                  <c:x val="-2.6242849451510869E-2"/>
                  <c:y val="4.2573393603577217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6E69-4020-8707-A5C3A8FA3825}"/>
                </c:ext>
              </c:extLst>
            </c:dLbl>
            <c:dLbl>
              <c:idx val="6"/>
              <c:layout>
                <c:manualLayout>
                  <c:x val="-5.8161383673194698E-2"/>
                  <c:y val="-4.887369566609058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6E69-4020-8707-A5C3A8FA3825}"/>
                </c:ext>
              </c:extLst>
            </c:dLbl>
            <c:dLbl>
              <c:idx val="7"/>
              <c:layout>
                <c:manualLayout>
                  <c:x val="-2.9047546941247806E-2"/>
                  <c:y val="4.8682803538446583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6E69-4020-8707-A5C3A8FA3825}"/>
                </c:ext>
              </c:extLst>
            </c:dLbl>
            <c:dLbl>
              <c:idx val="8"/>
              <c:layout>
                <c:manualLayout>
                  <c:x val="-7.5592065414900059E-2"/>
                  <c:y val="-6.7596237970253714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6E69-4020-8707-A5C3A8FA3825}"/>
                </c:ext>
              </c:extLst>
            </c:dLbl>
            <c:dLbl>
              <c:idx val="9"/>
              <c:layout>
                <c:manualLayout>
                  <c:x val="-3.4657110168921194E-2"/>
                  <c:y val="-5.1928161757558142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9-6E69-4020-8707-A5C3A8FA3825}"/>
                </c:ext>
              </c:extLst>
            </c:dLbl>
            <c:dLbl>
              <c:idx val="10"/>
              <c:layout>
                <c:manualLayout>
                  <c:x val="-5.0685274917558462E-2"/>
                  <c:y val="6.0901137357830273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A-6E69-4020-8707-A5C3A8FA3825}"/>
                </c:ext>
              </c:extLst>
            </c:dLbl>
            <c:dLbl>
              <c:idx val="11"/>
              <c:layout>
                <c:manualLayout>
                  <c:x val="-3.52589339794065E-2"/>
                  <c:y val="-7.0255905511811018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B-6E69-4020-8707-A5C3A8FA3825}"/>
                </c:ext>
              </c:extLst>
            </c:dLbl>
            <c:dLbl>
              <c:idx val="12"/>
              <c:layout>
                <c:manualLayout>
                  <c:x val="-4.0333131435493719E-2"/>
                  <c:y val="5.1928161757557968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C-6E69-4020-8707-A5C3A8FA3825}"/>
                </c:ext>
              </c:extLst>
            </c:dLbl>
            <c:dLbl>
              <c:idx val="13"/>
              <c:layout>
                <c:manualLayout>
                  <c:x val="-3.9665017834309174E-2"/>
                  <c:y val="-6.723291533002819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D-6E69-4020-8707-A5C3A8FA3825}"/>
                </c:ext>
              </c:extLst>
            </c:dLbl>
            <c:dLbl>
              <c:idx val="14"/>
              <c:layout>
                <c:manualLayout>
                  <c:x val="-2.2968907732687262E-2"/>
                  <c:y val="6.7137649460484158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E-6E69-4020-8707-A5C3A8FA3825}"/>
                </c:ext>
              </c:extLst>
            </c:dLbl>
            <c:dLbl>
              <c:idx val="15"/>
              <c:layout>
                <c:manualLayout>
                  <c:x val="-5.9570798842452387E-2"/>
                  <c:y val="-7.9483328472829781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F-6E69-4020-8707-A5C3A8FA3825}"/>
                </c:ext>
              </c:extLst>
            </c:dLbl>
            <c:dLbl>
              <c:idx val="16"/>
              <c:layout>
                <c:manualLayout>
                  <c:x val="7.0120063216272659E-3"/>
                  <c:y val="4.5819009380991198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0-6E69-4020-8707-A5C3A8FA3825}"/>
                </c:ext>
              </c:extLst>
            </c:dLbl>
            <c:dLbl>
              <c:idx val="17"/>
              <c:layout>
                <c:manualLayout>
                  <c:x val="9.8168088502783163E-3"/>
                  <c:y val="3.970980813019237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1-6E69-4020-8707-A5C3A8FA3825}"/>
                </c:ext>
              </c:extLst>
            </c:dLbl>
            <c:dLbl>
              <c:idx val="18"/>
              <c:layout>
                <c:manualLayout>
                  <c:x val="-1.682881517190548E-2"/>
                  <c:y val="-4.2764408755591808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2-6E69-4020-8707-A5C3A8FA3825}"/>
                </c:ext>
              </c:extLst>
            </c:dLbl>
            <c:numFmt formatCode="&quot;$&quot;#,##0.0" sourceLinked="0"/>
            <c:spPr>
              <a:noFill/>
              <a:ln>
                <a:noFill/>
              </a:ln>
              <a:effectLst/>
            </c:spPr>
            <c:txPr>
              <a:bodyPr rot="0" spcFirstLastPara="1" vertOverflow="ellipsis" vert="horz" wrap="square" anchor="ctr" anchorCtr="1"/>
              <a:lstStyle/>
              <a:p>
                <a:pPr>
                  <a:defRPr sz="1100" b="1" i="0" u="none" strike="noStrike" kern="1200" baseline="0">
                    <a:solidFill>
                      <a:sysClr val="windowText" lastClr="000000"/>
                    </a:solidFill>
                    <a:latin typeface="Avenir Next LT Pro" panose="020B0504020202020204" pitchFamily="34" charset="0"/>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bg2">
                          <a:lumMod val="75000"/>
                        </a:schemeClr>
                      </a:solidFill>
                      <a:round/>
                    </a:ln>
                    <a:effectLst/>
                  </c:spPr>
                </c15:leaderLines>
              </c:ext>
            </c:extLst>
          </c:dLbls>
          <c:cat>
            <c:numRef>
              <c:f>Sheet1!$A$2:$A$20</c:f>
              <c:numCache>
                <c:formatCode>General</c:formatCode>
                <c:ptCount val="19"/>
                <c:pt idx="0">
                  <c:v>2007</c:v>
                </c:pt>
                <c:pt idx="1">
                  <c:v>2008</c:v>
                </c:pt>
                <c:pt idx="2">
                  <c:v>2009</c:v>
                </c:pt>
                <c:pt idx="3">
                  <c:v>2010</c:v>
                </c:pt>
                <c:pt idx="4">
                  <c:v>2011</c:v>
                </c:pt>
                <c:pt idx="5">
                  <c:v>2012</c:v>
                </c:pt>
                <c:pt idx="6">
                  <c:v>2013</c:v>
                </c:pt>
                <c:pt idx="7">
                  <c:v>2014</c:v>
                </c:pt>
                <c:pt idx="8">
                  <c:v>2015</c:v>
                </c:pt>
                <c:pt idx="9">
                  <c:v>2016</c:v>
                </c:pt>
                <c:pt idx="10">
                  <c:v>2017</c:v>
                </c:pt>
                <c:pt idx="11">
                  <c:v>2018</c:v>
                </c:pt>
                <c:pt idx="12">
                  <c:v>2019</c:v>
                </c:pt>
                <c:pt idx="13">
                  <c:v>2020</c:v>
                </c:pt>
                <c:pt idx="14">
                  <c:v>2021</c:v>
                </c:pt>
                <c:pt idx="15">
                  <c:v>2022</c:v>
                </c:pt>
                <c:pt idx="16">
                  <c:v>2023</c:v>
                </c:pt>
                <c:pt idx="17">
                  <c:v>2024</c:v>
                </c:pt>
                <c:pt idx="18">
                  <c:v>2025</c:v>
                </c:pt>
              </c:numCache>
            </c:numRef>
          </c:cat>
          <c:val>
            <c:numRef>
              <c:f>Sheet1!$B$2:$B$20</c:f>
              <c:numCache>
                <c:formatCode>_("$"* #,##0.00_);_("$"* \(#,##0.00\);_("$"* "-"??_);_(@_)</c:formatCode>
                <c:ptCount val="19"/>
                <c:pt idx="0">
                  <c:v>51.3</c:v>
                </c:pt>
                <c:pt idx="1">
                  <c:v>58.2</c:v>
                </c:pt>
                <c:pt idx="2">
                  <c:v>57.8</c:v>
                </c:pt>
                <c:pt idx="3">
                  <c:v>64.599999999999994</c:v>
                </c:pt>
                <c:pt idx="4">
                  <c:v>59.2</c:v>
                </c:pt>
                <c:pt idx="5">
                  <c:v>59.2</c:v>
                </c:pt>
                <c:pt idx="6">
                  <c:v>66.900000000000006</c:v>
                </c:pt>
                <c:pt idx="7">
                  <c:v>67.599999999999994</c:v>
                </c:pt>
                <c:pt idx="8">
                  <c:v>80</c:v>
                </c:pt>
                <c:pt idx="9">
                  <c:v>82</c:v>
                </c:pt>
                <c:pt idx="10">
                  <c:v>82</c:v>
                </c:pt>
                <c:pt idx="11">
                  <c:v>80.400000000000006</c:v>
                </c:pt>
                <c:pt idx="12">
                  <c:v>82</c:v>
                </c:pt>
                <c:pt idx="13">
                  <c:v>87</c:v>
                </c:pt>
                <c:pt idx="14">
                  <c:v>90.5</c:v>
                </c:pt>
                <c:pt idx="15">
                  <c:v>94</c:v>
                </c:pt>
                <c:pt idx="16">
                  <c:v>94</c:v>
                </c:pt>
                <c:pt idx="17">
                  <c:v>150</c:v>
                </c:pt>
                <c:pt idx="18">
                  <c:v>160</c:v>
                </c:pt>
              </c:numCache>
            </c:numRef>
          </c:val>
          <c:smooth val="0"/>
          <c:extLst>
            <c:ext xmlns:c16="http://schemas.microsoft.com/office/drawing/2014/chart" uri="{C3380CC4-5D6E-409C-BE32-E72D297353CC}">
              <c16:uniqueId val="{00000013-6E69-4020-8707-A5C3A8FA3825}"/>
            </c:ext>
          </c:extLst>
        </c:ser>
        <c:dLbls>
          <c:showLegendKey val="0"/>
          <c:showVal val="1"/>
          <c:showCatName val="0"/>
          <c:showSerName val="0"/>
          <c:showPercent val="0"/>
          <c:showBubbleSize val="0"/>
        </c:dLbls>
        <c:marker val="1"/>
        <c:smooth val="0"/>
        <c:axId val="1984789471"/>
        <c:axId val="1984786591"/>
      </c:lineChart>
      <c:catAx>
        <c:axId val="1984789471"/>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00" b="1" i="0" u="none" strike="noStrike" kern="1200" baseline="0">
                <a:solidFill>
                  <a:sysClr val="windowText" lastClr="000000"/>
                </a:solidFill>
                <a:latin typeface="Avenir Next LT Pro" panose="020B0504020202020204" pitchFamily="34" charset="0"/>
                <a:ea typeface="+mn-ea"/>
                <a:cs typeface="+mn-cs"/>
              </a:defRPr>
            </a:pPr>
            <a:endParaRPr lang="en-US"/>
          </a:p>
        </c:txPr>
        <c:crossAx val="1984786591"/>
        <c:crosses val="autoZero"/>
        <c:auto val="1"/>
        <c:lblAlgn val="ctr"/>
        <c:lblOffset val="100"/>
        <c:noMultiLvlLbl val="0"/>
      </c:catAx>
      <c:valAx>
        <c:axId val="1984786591"/>
        <c:scaling>
          <c:orientation val="minMax"/>
          <c:max val="180"/>
          <c:min val="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100" b="1" i="0" u="none" strike="noStrike" kern="1200" baseline="0">
                    <a:solidFill>
                      <a:sysClr val="windowText" lastClr="000000"/>
                    </a:solidFill>
                    <a:latin typeface="Avenir Next LT Pro" panose="020B0504020202020204" pitchFamily="34" charset="0"/>
                    <a:ea typeface="+mn-ea"/>
                    <a:cs typeface="+mn-cs"/>
                  </a:defRPr>
                </a:pPr>
                <a:r>
                  <a:rPr lang="en-US"/>
                  <a:t>State Contract Assistance in millions ($)</a:t>
                </a:r>
              </a:p>
            </c:rich>
          </c:tx>
          <c:overlay val="0"/>
          <c:spPr>
            <a:noFill/>
            <a:ln>
              <a:noFill/>
            </a:ln>
            <a:effectLst/>
          </c:spPr>
          <c:txPr>
            <a:bodyPr rot="-5400000" spcFirstLastPara="1" vertOverflow="ellipsis" vert="horz" wrap="square" anchor="ctr" anchorCtr="1"/>
            <a:lstStyle/>
            <a:p>
              <a:pPr>
                <a:defRPr sz="1100" b="1" i="0" u="none" strike="noStrike" kern="1200" baseline="0">
                  <a:solidFill>
                    <a:sysClr val="windowText" lastClr="000000"/>
                  </a:solidFill>
                  <a:latin typeface="Avenir Next LT Pro" panose="020B0504020202020204" pitchFamily="34" charset="0"/>
                  <a:ea typeface="+mn-ea"/>
                  <a:cs typeface="+mn-cs"/>
                </a:defRPr>
              </a:pPr>
              <a:endParaRPr lang="en-US"/>
            </a:p>
          </c:txPr>
        </c:title>
        <c:numFmt formatCode="_(&quot;$&quot;* #,##0_);_(&quot;$&quot;* \(#,##0\);_(&quot;$&quot;* &quot;-&quot;_);_(@_)" sourceLinked="0"/>
        <c:majorTickMark val="none"/>
        <c:minorTickMark val="none"/>
        <c:tickLblPos val="nextTo"/>
        <c:spPr>
          <a:noFill/>
          <a:ln>
            <a:noFill/>
          </a:ln>
          <a:effectLst/>
        </c:spPr>
        <c:txPr>
          <a:bodyPr rot="-60000000" spcFirstLastPara="1" vertOverflow="ellipsis" vert="horz" wrap="square" anchor="ctr" anchorCtr="1"/>
          <a:lstStyle/>
          <a:p>
            <a:pPr>
              <a:defRPr sz="1100" b="1" i="0" u="none" strike="noStrike" kern="1200" baseline="0">
                <a:solidFill>
                  <a:sysClr val="windowText" lastClr="000000"/>
                </a:solidFill>
                <a:latin typeface="Avenir Next LT Pro" panose="020B0504020202020204" pitchFamily="34" charset="0"/>
                <a:ea typeface="+mn-ea"/>
                <a:cs typeface="+mn-cs"/>
              </a:defRPr>
            </a:pPr>
            <a:endParaRPr lang="en-US"/>
          </a:p>
        </c:txPr>
        <c:crossAx val="1984789471"/>
        <c:crosses val="autoZero"/>
        <c:crossBetween val="between"/>
      </c:valAx>
      <c:spPr>
        <a:noFill/>
        <a:ln>
          <a:noFill/>
        </a:ln>
        <a:effectLst/>
      </c:spPr>
    </c:plotArea>
    <c:plotVisOnly val="1"/>
    <c:dispBlanksAs val="zero"/>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ysClr val="windowText" lastClr="000000">
          <a:lumMod val="65000"/>
          <a:lumOff val="35000"/>
        </a:sysClr>
      </a:solidFill>
      <a:round/>
    </a:ln>
    <a:effectLst/>
  </c:spPr>
  <c:txPr>
    <a:bodyPr/>
    <a:lstStyle/>
    <a:p>
      <a:pPr>
        <a:defRPr sz="1100" b="1">
          <a:solidFill>
            <a:sysClr val="windowText" lastClr="000000"/>
          </a:solidFill>
          <a:latin typeface="Avenir Next LT Pro" panose="020B0504020202020204" pitchFamily="34" charset="0"/>
        </a:defRPr>
      </a:pPr>
      <a:endParaRPr lang="en-US"/>
    </a:p>
  </c:txPr>
  <c:externalData r:id="rId4">
    <c:autoUpdate val="0"/>
  </c:externalData>
</c:chartSpace>
</file>

<file path=word/charts/chart3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11822498149269803"/>
          <c:y val="5.9523809523809521E-2"/>
          <c:w val="0.85827074500302847"/>
          <c:h val="0.75764529433820771"/>
        </c:manualLayout>
      </c:layout>
      <c:barChart>
        <c:barDir val="col"/>
        <c:grouping val="clustered"/>
        <c:varyColors val="0"/>
        <c:ser>
          <c:idx val="1"/>
          <c:order val="0"/>
          <c:tx>
            <c:strRef>
              <c:f>'[Chart in Microsoft Word]Ridership Trends'!$A$5</c:f>
              <c:strCache>
                <c:ptCount val="1"/>
                <c:pt idx="0">
                  <c:v>Total Ridership</c:v>
                </c:pt>
              </c:strCache>
              <c:extLst xmlns:c15="http://schemas.microsoft.com/office/drawing/2012/chart"/>
            </c:strRef>
          </c:tx>
          <c:spPr>
            <a:solidFill>
              <a:srgbClr val="4577B5"/>
            </a:solidFill>
            <a:ln>
              <a:noFill/>
            </a:ln>
            <a:effectLst/>
          </c:spPr>
          <c:invertIfNegative val="0"/>
          <c:dLbls>
            <c:dLbl>
              <c:idx val="1"/>
              <c:layout>
                <c:manualLayout>
                  <c:x val="0"/>
                  <c:y val="-3.1746031746031744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EF6C-426C-8795-37985B8B3828}"/>
                </c:ext>
              </c:extLst>
            </c:dLbl>
            <c:dLbl>
              <c:idx val="2"/>
              <c:layout>
                <c:manualLayout>
                  <c:x val="0"/>
                  <c:y val="-4.3650793650793725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EF6C-426C-8795-37985B8B3828}"/>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'[Chart in Microsoft Word]Ridership Trends'!$B$2:$G$2</c:f>
              <c:numCache>
                <c:formatCode>General</c:formatCode>
                <c:ptCount val="6"/>
                <c:pt idx="0">
                  <c:v>2019</c:v>
                </c:pt>
                <c:pt idx="1">
                  <c:v>2020</c:v>
                </c:pt>
                <c:pt idx="2">
                  <c:v>2021</c:v>
                </c:pt>
                <c:pt idx="3">
                  <c:v>2022</c:v>
                </c:pt>
                <c:pt idx="4">
                  <c:v>2023</c:v>
                </c:pt>
                <c:pt idx="5">
                  <c:v>2024</c:v>
                </c:pt>
              </c:numCache>
            </c:numRef>
          </c:cat>
          <c:val>
            <c:numRef>
              <c:f>'[Chart in Microsoft Word]Ridership Trends'!$B$5:$G$5</c:f>
              <c:numCache>
                <c:formatCode>_(* #,##0_);_(* \(#,##0\);_(* "-"??_);_(@_)</c:formatCode>
                <c:ptCount val="6"/>
                <c:pt idx="0">
                  <c:v>2748725</c:v>
                </c:pt>
                <c:pt idx="1">
                  <c:v>2304783</c:v>
                </c:pt>
                <c:pt idx="2">
                  <c:v>1739276</c:v>
                </c:pt>
                <c:pt idx="3">
                  <c:v>2099142</c:v>
                </c:pt>
                <c:pt idx="4">
                  <c:v>2368549</c:v>
                </c:pt>
                <c:pt idx="5">
                  <c:v>2888759</c:v>
                </c:pt>
              </c:numCache>
            </c:numRef>
          </c:val>
          <c:extLst xmlns:c15="http://schemas.microsoft.com/office/drawing/2012/chart">
            <c:ext xmlns:c16="http://schemas.microsoft.com/office/drawing/2014/chart" uri="{C3380CC4-5D6E-409C-BE32-E72D297353CC}">
              <c16:uniqueId val="{00000002-EF6C-426C-8795-37985B8B3828}"/>
            </c:ext>
          </c:extLst>
        </c:ser>
        <c:dLbls>
          <c:dLblPos val="outEnd"/>
          <c:showLegendKey val="0"/>
          <c:showVal val="1"/>
          <c:showCatName val="0"/>
          <c:showSerName val="0"/>
          <c:showPercent val="0"/>
          <c:showBubbleSize val="0"/>
        </c:dLbls>
        <c:gapWidth val="150"/>
        <c:axId val="872957944"/>
        <c:axId val="872956304"/>
        <c:extLst>
          <c:ext xmlns:c15="http://schemas.microsoft.com/office/drawing/2012/chart" uri="{02D57815-91ED-43cb-92C2-25804820EDAC}">
            <c15:filteredBarSeries>
              <c15:ser>
                <c:idx val="2"/>
                <c:order val="2"/>
                <c:tx>
                  <c:strRef>
                    <c:extLst>
                      <c:ext uri="{02D57815-91ED-43cb-92C2-25804820EDAC}">
                        <c15:formulaRef>
                          <c15:sqref>'[Chart in Microsoft Word]Ridership Trends'!$A$3</c15:sqref>
                        </c15:formulaRef>
                      </c:ext>
                    </c:extLst>
                    <c:strCache>
                      <c:ptCount val="1"/>
                      <c:pt idx="0">
                        <c:v>Fixed Route Ridership</c:v>
                      </c:pt>
                    </c:strCache>
                  </c:strRef>
                </c:tx>
                <c:spPr>
                  <a:solidFill>
                    <a:srgbClr val="4577B5"/>
                  </a:solidFill>
                  <a:ln>
                    <a:noFill/>
                  </a:ln>
                  <a:effectLst/>
                </c:spPr>
                <c:invertIfNegative val="0"/>
                <c:dLbls>
                  <c:dLbl>
                    <c:idx val="0"/>
                    <c:layout>
                      <c:manualLayout>
                        <c:x val="-2.7777777777777776E-2"/>
                        <c:y val="-7.5396825396825393E-2"/>
                      </c:manualLayout>
                    </c:layout>
                    <c:dLblPos val="outEnd"/>
                    <c:showLegendKey val="0"/>
                    <c:showVal val="1"/>
                    <c:showCatName val="0"/>
                    <c:showSerName val="0"/>
                    <c:showPercent val="0"/>
                    <c:showBubbleSize val="0"/>
                    <c:extLst>
                      <c:ext uri="{CE6537A1-D6FC-4f65-9D91-7224C49458BB}"/>
                      <c:ext xmlns:c16="http://schemas.microsoft.com/office/drawing/2014/chart" uri="{C3380CC4-5D6E-409C-BE32-E72D297353CC}">
                        <c16:uniqueId val="{00000009-EF6C-426C-8795-37985B8B3828}"/>
                      </c:ext>
                    </c:extLst>
                  </c:dLbl>
                  <c:dLbl>
                    <c:idx val="2"/>
                    <c:layout>
                      <c:manualLayout>
                        <c:x val="0"/>
                        <c:y val="1.1904761904761941E-2"/>
                      </c:manualLayout>
                    </c:layout>
                    <c:dLblPos val="outEnd"/>
                    <c:showLegendKey val="0"/>
                    <c:showVal val="1"/>
                    <c:showCatName val="0"/>
                    <c:showSerName val="0"/>
                    <c:showPercent val="0"/>
                    <c:showBubbleSize val="0"/>
                    <c:extLst>
                      <c:ext uri="{CE6537A1-D6FC-4f65-9D91-7224C49458BB}"/>
                      <c:ext xmlns:c16="http://schemas.microsoft.com/office/drawing/2014/chart" uri="{C3380CC4-5D6E-409C-BE32-E72D297353CC}">
                        <c16:uniqueId val="{0000000A-EF6C-426C-8795-37985B8B3828}"/>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uri="{CE6537A1-D6FC-4f65-9D91-7224C49458BB}">
                      <c15:showLeaderLines val="1"/>
                      <c15:leaderLines>
                        <c:spPr>
                          <a:ln w="9525" cap="flat" cmpd="sng" algn="ctr">
                            <a:solidFill>
                              <a:schemeClr val="tx1">
                                <a:lumMod val="35000"/>
                                <a:lumOff val="65000"/>
                              </a:schemeClr>
                            </a:solidFill>
                            <a:round/>
                          </a:ln>
                          <a:effectLst/>
                        </c:spPr>
                      </c15:leaderLines>
                    </c:ext>
                  </c:extLst>
                </c:dLbls>
                <c:cat>
                  <c:numRef>
                    <c:extLst>
                      <c:ext uri="{02D57815-91ED-43cb-92C2-25804820EDAC}">
                        <c15:formulaRef>
                          <c15:sqref>'[Chart in Microsoft Word]Ridership Trends'!$B$2:$G$2</c15:sqref>
                        </c15:formulaRef>
                      </c:ext>
                    </c:extLst>
                    <c:numCache>
                      <c:formatCode>General</c:formatCode>
                      <c:ptCount val="6"/>
                      <c:pt idx="0">
                        <c:v>2019</c:v>
                      </c:pt>
                      <c:pt idx="1">
                        <c:v>2020</c:v>
                      </c:pt>
                      <c:pt idx="2">
                        <c:v>2021</c:v>
                      </c:pt>
                      <c:pt idx="3">
                        <c:v>2022</c:v>
                      </c:pt>
                      <c:pt idx="4">
                        <c:v>2023</c:v>
                      </c:pt>
                      <c:pt idx="5">
                        <c:v>2024</c:v>
                      </c:pt>
                    </c:numCache>
                  </c:numRef>
                </c:cat>
                <c:val>
                  <c:numRef>
                    <c:extLst>
                      <c:ext uri="{02D57815-91ED-43cb-92C2-25804820EDAC}">
                        <c15:formulaRef>
                          <c15:sqref>'[Chart in Microsoft Word]Ridership Trends'!$C$3:$G$3</c15:sqref>
                        </c15:formulaRef>
                      </c:ext>
                    </c:extLst>
                    <c:numCache>
                      <c:formatCode>_(* #,##0_);_(* \(#,##0\);_(* "-"??_);_(@_)</c:formatCode>
                      <c:ptCount val="5"/>
                      <c:pt idx="0">
                        <c:v>2225259</c:v>
                      </c:pt>
                      <c:pt idx="1">
                        <c:v>1665868</c:v>
                      </c:pt>
                      <c:pt idx="2">
                        <c:v>2016128</c:v>
                      </c:pt>
                      <c:pt idx="3">
                        <c:v>2278886</c:v>
                      </c:pt>
                      <c:pt idx="4">
                        <c:v>2783971</c:v>
                      </c:pt>
                    </c:numCache>
                  </c:numRef>
                </c:val>
                <c:extLst>
                  <c:ext xmlns:c16="http://schemas.microsoft.com/office/drawing/2014/chart" uri="{C3380CC4-5D6E-409C-BE32-E72D297353CC}">
                    <c16:uniqueId val="{0000000B-EF6C-426C-8795-37985B8B3828}"/>
                  </c:ext>
                </c:extLst>
              </c15:ser>
            </c15:filteredBarSeries>
            <c15:filteredBarSeries>
              <c15:ser>
                <c:idx val="3"/>
                <c:order val="3"/>
                <c:tx>
                  <c:strRef>
                    <c:extLst xmlns:c15="http://schemas.microsoft.com/office/drawing/2012/chart">
                      <c:ext xmlns:c15="http://schemas.microsoft.com/office/drawing/2012/chart" uri="{02D57815-91ED-43cb-92C2-25804820EDAC}">
                        <c15:formulaRef>
                          <c15:sqref>'[Chart in Microsoft Word]Ridership Trends'!$A$4</c15:sqref>
                        </c15:formulaRef>
                      </c:ext>
                    </c:extLst>
                    <c:strCache>
                      <c:ptCount val="1"/>
                      <c:pt idx="0">
                        <c:v>Demand Response Ridership</c:v>
                      </c:pt>
                    </c:strCache>
                  </c:strRef>
                </c:tx>
                <c:spPr>
                  <a:solidFill>
                    <a:srgbClr val="4577B5"/>
                  </a:solidFill>
                  <a:ln>
                    <a:noFill/>
                  </a:ln>
                  <a:effectLst/>
                </c:spPr>
                <c:invertIfNegative val="0"/>
                <c:dLbls>
                  <c:dLbl>
                    <c:idx val="0"/>
                    <c:layout>
                      <c:manualLayout>
                        <c:x val="-4.4871794871794872E-2"/>
                        <c:y val="-1.1904761904761868E-2"/>
                      </c:manualLayout>
                    </c:layout>
                    <c:dLblPos val="outEnd"/>
                    <c:showLegendKey val="0"/>
                    <c:showVal val="1"/>
                    <c:showCatName val="0"/>
                    <c:showSerName val="0"/>
                    <c:showPercent val="0"/>
                    <c:showBubbleSize val="0"/>
                    <c:extLst xmlns:c15="http://schemas.microsoft.com/office/drawing/2012/chart">
                      <c:ext xmlns:c15="http://schemas.microsoft.com/office/drawing/2012/chart" uri="{CE6537A1-D6FC-4f65-9D91-7224C49458BB}"/>
                      <c:ext xmlns:c16="http://schemas.microsoft.com/office/drawing/2014/chart" uri="{C3380CC4-5D6E-409C-BE32-E72D297353CC}">
                        <c16:uniqueId val="{0000000C-EF6C-426C-8795-37985B8B3828}"/>
                      </c:ext>
                    </c:extLst>
                  </c:dLbl>
                  <c:dLbl>
                    <c:idx val="2"/>
                    <c:layout>
                      <c:manualLayout>
                        <c:x val="-2.136752136752215E-3"/>
                        <c:y val="-4.7619047619047616E-2"/>
                      </c:manualLayout>
                    </c:layout>
                    <c:dLblPos val="outEnd"/>
                    <c:showLegendKey val="0"/>
                    <c:showVal val="1"/>
                    <c:showCatName val="0"/>
                    <c:showSerName val="0"/>
                    <c:showPercent val="0"/>
                    <c:showBubbleSize val="0"/>
                    <c:extLst xmlns:c15="http://schemas.microsoft.com/office/drawing/2012/chart">
                      <c:ext xmlns:c15="http://schemas.microsoft.com/office/drawing/2012/chart" uri="{CE6537A1-D6FC-4f65-9D91-7224C49458BB}"/>
                      <c:ext xmlns:c16="http://schemas.microsoft.com/office/drawing/2014/chart" uri="{C3380CC4-5D6E-409C-BE32-E72D297353CC}">
                        <c16:uniqueId val="{0000000D-EF6C-426C-8795-37985B8B3828}"/>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xmlns:c15="http://schemas.microsoft.com/office/drawing/2012/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extLst xmlns:c15="http://schemas.microsoft.com/office/drawing/2012/chart">
                      <c:ext xmlns:c15="http://schemas.microsoft.com/office/drawing/2012/chart" uri="{02D57815-91ED-43cb-92C2-25804820EDAC}">
                        <c15:formulaRef>
                          <c15:sqref>'[Chart in Microsoft Word]Ridership Trends'!$B$2:$G$2</c15:sqref>
                        </c15:formulaRef>
                      </c:ext>
                    </c:extLst>
                    <c:numCache>
                      <c:formatCode>General</c:formatCode>
                      <c:ptCount val="6"/>
                      <c:pt idx="0">
                        <c:v>2019</c:v>
                      </c:pt>
                      <c:pt idx="1">
                        <c:v>2020</c:v>
                      </c:pt>
                      <c:pt idx="2">
                        <c:v>2021</c:v>
                      </c:pt>
                      <c:pt idx="3">
                        <c:v>2022</c:v>
                      </c:pt>
                      <c:pt idx="4">
                        <c:v>2023</c:v>
                      </c:pt>
                      <c:pt idx="5">
                        <c:v>2024</c:v>
                      </c:pt>
                    </c:numCache>
                  </c:numRef>
                </c:cat>
                <c:val>
                  <c:numRef>
                    <c:extLst xmlns:c15="http://schemas.microsoft.com/office/drawing/2012/chart">
                      <c:ext xmlns:c15="http://schemas.microsoft.com/office/drawing/2012/chart" uri="{02D57815-91ED-43cb-92C2-25804820EDAC}">
                        <c15:formulaRef>
                          <c15:sqref>'[Chart in Microsoft Word]Ridership Trends'!$C$4:$G$4</c15:sqref>
                        </c15:formulaRef>
                      </c:ext>
                    </c:extLst>
                    <c:numCache>
                      <c:formatCode>_(* #,##0_);_(* \(#,##0\);_(* "-"??_);_(@_)</c:formatCode>
                      <c:ptCount val="5"/>
                      <c:pt idx="0">
                        <c:v>79524</c:v>
                      </c:pt>
                      <c:pt idx="1">
                        <c:v>73408</c:v>
                      </c:pt>
                      <c:pt idx="2">
                        <c:v>83014</c:v>
                      </c:pt>
                      <c:pt idx="3">
                        <c:v>89663</c:v>
                      </c:pt>
                      <c:pt idx="4">
                        <c:v>104788</c:v>
                      </c:pt>
                    </c:numCache>
                  </c:numRef>
                </c:val>
                <c:extLst xmlns:c15="http://schemas.microsoft.com/office/drawing/2012/chart">
                  <c:ext xmlns:c16="http://schemas.microsoft.com/office/drawing/2014/chart" uri="{C3380CC4-5D6E-409C-BE32-E72D297353CC}">
                    <c16:uniqueId val="{0000000E-EF6C-426C-8795-37985B8B3828}"/>
                  </c:ext>
                </c:extLst>
              </c15:ser>
            </c15:filteredBarSeries>
          </c:ext>
        </c:extLst>
      </c:barChart>
      <c:lineChart>
        <c:grouping val="standard"/>
        <c:varyColors val="0"/>
        <c:dLbls>
          <c:showLegendKey val="0"/>
          <c:showVal val="1"/>
          <c:showCatName val="0"/>
          <c:showSerName val="0"/>
          <c:showPercent val="0"/>
          <c:showBubbleSize val="0"/>
        </c:dLbls>
        <c:marker val="1"/>
        <c:smooth val="0"/>
        <c:axId val="872957944"/>
        <c:axId val="872956304"/>
        <c:extLst>
          <c:ext xmlns:c15="http://schemas.microsoft.com/office/drawing/2012/chart" uri="{02D57815-91ED-43cb-92C2-25804820EDAC}">
            <c15:filteredLineSeries>
              <c15:ser>
                <c:idx val="0"/>
                <c:order val="1"/>
                <c:tx>
                  <c:strRef>
                    <c:extLst>
                      <c:ext uri="{02D57815-91ED-43cb-92C2-25804820EDAC}">
                        <c15:formulaRef>
                          <c15:sqref>'[Chart in Microsoft Word]Ridership Trends'!$A$7</c15:sqref>
                        </c15:formulaRef>
                      </c:ext>
                    </c:extLst>
                    <c:strCache>
                      <c:ptCount val="1"/>
                      <c:pt idx="0">
                        <c:v>FY24 Demand Response Target</c:v>
                      </c:pt>
                    </c:strCache>
                  </c:strRef>
                </c:tx>
                <c:spPr>
                  <a:ln w="28575" cap="rnd">
                    <a:solidFill>
                      <a:srgbClr val="E97132"/>
                    </a:solidFill>
                    <a:prstDash val="dash"/>
                    <a:round/>
                  </a:ln>
                  <a:effectLst/>
                </c:spPr>
                <c:marker>
                  <c:symbol val="none"/>
                </c:marker>
                <c:dLbls>
                  <c:dLbl>
                    <c:idx val="0"/>
                    <c:layout>
                      <c:manualLayout>
                        <c:x val="8.9743589743589786E-2"/>
                        <c:y val="-0.11904761904761908"/>
                      </c:manualLayout>
                    </c:layout>
                    <c:tx>
                      <c:rich>
                        <a:bodyPr/>
                        <a:lstStyle/>
                        <a:p>
                          <a:r>
                            <a:rPr lang="en-US"/>
                            <a:t>Target = </a:t>
                          </a:r>
                          <a:fld id="{AFFC090E-3A26-48FA-A5F9-1BBC33F5170D}" type="VALUE">
                            <a:rPr lang="en-US"/>
                            <a:pPr/>
                            <a:t>[VALUE]</a:t>
                          </a:fld>
                          <a:endParaRPr lang="en-US"/>
                        </a:p>
                      </c:rich>
                    </c:tx>
                    <c:showLegendKey val="0"/>
                    <c:showVal val="1"/>
                    <c:showCatName val="0"/>
                    <c:showSerName val="0"/>
                    <c:showPercent val="0"/>
                    <c:showBubbleSize val="0"/>
                    <c:extLst>
                      <c:ext uri="{CE6537A1-D6FC-4f65-9D91-7224C49458BB}">
                        <c15:dlblFieldTable/>
                        <c15:showDataLabelsRange val="0"/>
                      </c:ext>
                      <c:ext xmlns:c16="http://schemas.microsoft.com/office/drawing/2014/chart" uri="{C3380CC4-5D6E-409C-BE32-E72D297353CC}">
                        <c16:uniqueId val="{00000003-EF6C-426C-8795-37985B8B3828}"/>
                      </c:ext>
                    </c:extLst>
                  </c:dLbl>
                  <c:dLbl>
                    <c:idx val="1"/>
                    <c:delete val="1"/>
                    <c:extLst>
                      <c:ext uri="{CE6537A1-D6FC-4f65-9D91-7224C49458BB}"/>
                      <c:ext xmlns:c16="http://schemas.microsoft.com/office/drawing/2014/chart" uri="{C3380CC4-5D6E-409C-BE32-E72D297353CC}">
                        <c16:uniqueId val="{00000004-EF6C-426C-8795-37985B8B3828}"/>
                      </c:ext>
                    </c:extLst>
                  </c:dLbl>
                  <c:dLbl>
                    <c:idx val="2"/>
                    <c:delete val="1"/>
                    <c:extLst>
                      <c:ext uri="{CE6537A1-D6FC-4f65-9D91-7224C49458BB}"/>
                      <c:ext xmlns:c16="http://schemas.microsoft.com/office/drawing/2014/chart" uri="{C3380CC4-5D6E-409C-BE32-E72D297353CC}">
                        <c16:uniqueId val="{00000005-EF6C-426C-8795-37985B8B3828}"/>
                      </c:ext>
                    </c:extLst>
                  </c:dLbl>
                  <c:dLbl>
                    <c:idx val="3"/>
                    <c:delete val="1"/>
                    <c:extLst>
                      <c:ext uri="{CE6537A1-D6FC-4f65-9D91-7224C49458BB}"/>
                      <c:ext xmlns:c16="http://schemas.microsoft.com/office/drawing/2014/chart" uri="{C3380CC4-5D6E-409C-BE32-E72D297353CC}">
                        <c16:uniqueId val="{00000006-EF6C-426C-8795-37985B8B3828}"/>
                      </c:ext>
                    </c:extLst>
                  </c:dLbl>
                  <c:dLbl>
                    <c:idx val="4"/>
                    <c:delete val="1"/>
                    <c:extLst>
                      <c:ext uri="{CE6537A1-D6FC-4f65-9D91-7224C49458BB}"/>
                      <c:ext xmlns:c16="http://schemas.microsoft.com/office/drawing/2014/chart" uri="{C3380CC4-5D6E-409C-BE32-E72D297353CC}">
                        <c16:uniqueId val="{00000007-EF6C-426C-8795-37985B8B3828}"/>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uri="{CE6537A1-D6FC-4f65-9D91-7224C49458BB}">
                      <c15:showLeaderLines val="1"/>
                      <c15:leaderLines>
                        <c:spPr>
                          <a:ln w="9525" cap="flat" cmpd="sng" algn="ctr">
                            <a:solidFill>
                              <a:schemeClr val="tx1">
                                <a:lumMod val="35000"/>
                                <a:lumOff val="65000"/>
                              </a:schemeClr>
                            </a:solidFill>
                            <a:round/>
                          </a:ln>
                          <a:effectLst/>
                        </c:spPr>
                      </c15:leaderLines>
                    </c:ext>
                  </c:extLst>
                </c:dLbls>
                <c:cat>
                  <c:numRef>
                    <c:extLst>
                      <c:ext uri="{02D57815-91ED-43cb-92C2-25804820EDAC}">
                        <c15:formulaRef>
                          <c15:sqref>'[Chart in Microsoft Word]Ridership Trends'!$C$2:$G$2</c15:sqref>
                        </c15:formulaRef>
                      </c:ext>
                    </c:extLst>
                    <c:numCache>
                      <c:formatCode>General</c:formatCode>
                      <c:ptCount val="5"/>
                      <c:pt idx="0">
                        <c:v>2020</c:v>
                      </c:pt>
                      <c:pt idx="1">
                        <c:v>2021</c:v>
                      </c:pt>
                      <c:pt idx="2">
                        <c:v>2022</c:v>
                      </c:pt>
                      <c:pt idx="3">
                        <c:v>2023</c:v>
                      </c:pt>
                      <c:pt idx="4">
                        <c:v>2024</c:v>
                      </c:pt>
                    </c:numCache>
                  </c:numRef>
                </c:cat>
                <c:val>
                  <c:numRef>
                    <c:extLst>
                      <c:ext uri="{02D57815-91ED-43cb-92C2-25804820EDAC}">
                        <c15:formulaRef>
                          <c15:sqref>'[Chart in Microsoft Word]Ridership Trends'!$C$7:$G$7</c15:sqref>
                        </c15:formulaRef>
                      </c:ext>
                    </c:extLst>
                    <c:numCache>
                      <c:formatCode>_(* #,##0_);_(* \(#,##0\);_(* "-"??_);_(@_)</c:formatCode>
                      <c:ptCount val="5"/>
                      <c:pt idx="0">
                        <c:v>89450</c:v>
                      </c:pt>
                      <c:pt idx="1">
                        <c:v>89450</c:v>
                      </c:pt>
                      <c:pt idx="2">
                        <c:v>89450</c:v>
                      </c:pt>
                      <c:pt idx="3">
                        <c:v>89450</c:v>
                      </c:pt>
                      <c:pt idx="4">
                        <c:v>89450</c:v>
                      </c:pt>
                    </c:numCache>
                  </c:numRef>
                </c:val>
                <c:smooth val="0"/>
                <c:extLst>
                  <c:ext xmlns:c16="http://schemas.microsoft.com/office/drawing/2014/chart" uri="{C3380CC4-5D6E-409C-BE32-E72D297353CC}">
                    <c16:uniqueId val="{00000008-EF6C-426C-8795-37985B8B3828}"/>
                  </c:ext>
                </c:extLst>
              </c15:ser>
            </c15:filteredLineSeries>
            <c15:filteredLineSeries>
              <c15:ser>
                <c:idx val="4"/>
                <c:order val="4"/>
                <c:tx>
                  <c:strRef>
                    <c:extLst xmlns:c15="http://schemas.microsoft.com/office/drawing/2012/chart">
                      <c:ext xmlns:c15="http://schemas.microsoft.com/office/drawing/2012/chart" uri="{02D57815-91ED-43cb-92C2-25804820EDAC}">
                        <c15:formulaRef>
                          <c15:sqref>'[Chart in Microsoft Word]Ridership Trends'!$A$6</c15:sqref>
                        </c15:formulaRef>
                      </c:ext>
                    </c:extLst>
                    <c:strCache>
                      <c:ptCount val="1"/>
                      <c:pt idx="0">
                        <c:v>FY24 Fixed Route Target</c:v>
                      </c:pt>
                    </c:strCache>
                  </c:strRef>
                </c:tx>
                <c:spPr>
                  <a:ln w="28575" cap="rnd">
                    <a:solidFill>
                      <a:srgbClr val="E97132"/>
                    </a:solidFill>
                    <a:prstDash val="dash"/>
                    <a:round/>
                  </a:ln>
                  <a:effectLst/>
                </c:spPr>
                <c:marker>
                  <c:symbol val="none"/>
                </c:marker>
                <c:dLbls>
                  <c:dLbl>
                    <c:idx val="0"/>
                    <c:layout>
                      <c:manualLayout>
                        <c:x val="8.11965811965812E-2"/>
                        <c:y val="-9.5238095238095274E-2"/>
                      </c:manualLayout>
                    </c:layout>
                    <c:tx>
                      <c:rich>
                        <a:bodyPr/>
                        <a:lstStyle/>
                        <a:p>
                          <a:r>
                            <a:rPr lang="en-US"/>
                            <a:t>Target = </a:t>
                          </a:r>
                          <a:fld id="{56338368-1410-4463-B7D6-8584CD2DC262}" type="VALUE">
                            <a:rPr lang="en-US"/>
                            <a:pPr/>
                            <a:t>[VALUE]</a:t>
                          </a:fld>
                          <a:endParaRPr lang="en-US"/>
                        </a:p>
                      </c:rich>
                    </c:tx>
                    <c:showLegendKey val="0"/>
                    <c:showVal val="1"/>
                    <c:showCatName val="0"/>
                    <c:showSerName val="0"/>
                    <c:showPercent val="0"/>
                    <c:showBubbleSize val="0"/>
                    <c:extLst xmlns:c15="http://schemas.microsoft.com/office/drawing/2012/chart">
                      <c:ext xmlns:c15="http://schemas.microsoft.com/office/drawing/2012/chart" uri="{CE6537A1-D6FC-4f65-9D91-7224C49458BB}">
                        <c15:dlblFieldTable/>
                        <c15:showDataLabelsRange val="0"/>
                      </c:ext>
                      <c:ext xmlns:c16="http://schemas.microsoft.com/office/drawing/2014/chart" uri="{C3380CC4-5D6E-409C-BE32-E72D297353CC}">
                        <c16:uniqueId val="{0000000F-EF6C-426C-8795-37985B8B3828}"/>
                      </c:ext>
                    </c:extLst>
                  </c:dLbl>
                  <c:dLbl>
                    <c:idx val="1"/>
                    <c:delete val="1"/>
                    <c:extLst xmlns:c15="http://schemas.microsoft.com/office/drawing/2012/chart">
                      <c:ext xmlns:c15="http://schemas.microsoft.com/office/drawing/2012/chart" uri="{CE6537A1-D6FC-4f65-9D91-7224C49458BB}"/>
                      <c:ext xmlns:c16="http://schemas.microsoft.com/office/drawing/2014/chart" uri="{C3380CC4-5D6E-409C-BE32-E72D297353CC}">
                        <c16:uniqueId val="{00000010-EF6C-426C-8795-37985B8B3828}"/>
                      </c:ext>
                    </c:extLst>
                  </c:dLbl>
                  <c:dLbl>
                    <c:idx val="2"/>
                    <c:delete val="1"/>
                    <c:extLst xmlns:c15="http://schemas.microsoft.com/office/drawing/2012/chart">
                      <c:ext xmlns:c15="http://schemas.microsoft.com/office/drawing/2012/chart" uri="{CE6537A1-D6FC-4f65-9D91-7224C49458BB}"/>
                      <c:ext xmlns:c16="http://schemas.microsoft.com/office/drawing/2014/chart" uri="{C3380CC4-5D6E-409C-BE32-E72D297353CC}">
                        <c16:uniqueId val="{00000011-EF6C-426C-8795-37985B8B3828}"/>
                      </c:ext>
                    </c:extLst>
                  </c:dLbl>
                  <c:dLbl>
                    <c:idx val="3"/>
                    <c:delete val="1"/>
                    <c:extLst xmlns:c15="http://schemas.microsoft.com/office/drawing/2012/chart">
                      <c:ext xmlns:c15="http://schemas.microsoft.com/office/drawing/2012/chart" uri="{CE6537A1-D6FC-4f65-9D91-7224C49458BB}"/>
                      <c:ext xmlns:c16="http://schemas.microsoft.com/office/drawing/2014/chart" uri="{C3380CC4-5D6E-409C-BE32-E72D297353CC}">
                        <c16:uniqueId val="{00000012-EF6C-426C-8795-37985B8B3828}"/>
                      </c:ext>
                    </c:extLst>
                  </c:dLbl>
                  <c:dLbl>
                    <c:idx val="4"/>
                    <c:delete val="1"/>
                    <c:extLst xmlns:c15="http://schemas.microsoft.com/office/drawing/2012/chart">
                      <c:ext xmlns:c15="http://schemas.microsoft.com/office/drawing/2012/chart" uri="{CE6537A1-D6FC-4f65-9D91-7224C49458BB}"/>
                      <c:ext xmlns:c16="http://schemas.microsoft.com/office/drawing/2014/chart" uri="{C3380CC4-5D6E-409C-BE32-E72D297353CC}">
                        <c16:uniqueId val="{00000013-EF6C-426C-8795-37985B8B3828}"/>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xmlns:c15="http://schemas.microsoft.com/office/drawing/2012/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extLst xmlns:c15="http://schemas.microsoft.com/office/drawing/2012/chart">
                      <c:ext xmlns:c15="http://schemas.microsoft.com/office/drawing/2012/chart" uri="{02D57815-91ED-43cb-92C2-25804820EDAC}">
                        <c15:formulaRef>
                          <c15:sqref>'[Chart in Microsoft Word]Ridership Trends'!$C$6:$G$6</c15:sqref>
                        </c15:formulaRef>
                      </c:ext>
                    </c:extLst>
                    <c:numCache>
                      <c:formatCode>_(* #,##0_);_(* \(#,##0\);_(* "-"??_);_(@_)</c:formatCode>
                      <c:ptCount val="5"/>
                      <c:pt idx="0">
                        <c:v>2291623</c:v>
                      </c:pt>
                      <c:pt idx="1">
                        <c:v>2291623</c:v>
                      </c:pt>
                      <c:pt idx="2">
                        <c:v>2291623</c:v>
                      </c:pt>
                      <c:pt idx="3">
                        <c:v>2291623</c:v>
                      </c:pt>
                      <c:pt idx="4">
                        <c:v>2291623</c:v>
                      </c:pt>
                    </c:numCache>
                  </c:numRef>
                </c:val>
                <c:smooth val="0"/>
                <c:extLst xmlns:c15="http://schemas.microsoft.com/office/drawing/2012/chart">
                  <c:ext xmlns:c16="http://schemas.microsoft.com/office/drawing/2014/chart" uri="{C3380CC4-5D6E-409C-BE32-E72D297353CC}">
                    <c16:uniqueId val="{00000014-EF6C-426C-8795-37985B8B3828}"/>
                  </c:ext>
                </c:extLst>
              </c15:ser>
            </c15:filteredLineSeries>
          </c:ext>
        </c:extLst>
      </c:lineChart>
      <c:catAx>
        <c:axId val="87295794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72956304"/>
        <c:crosses val="autoZero"/>
        <c:auto val="1"/>
        <c:lblAlgn val="ctr"/>
        <c:lblOffset val="100"/>
        <c:noMultiLvlLbl val="0"/>
      </c:catAx>
      <c:valAx>
        <c:axId val="872956304"/>
        <c:scaling>
          <c:orientation val="minMax"/>
          <c:max val="3000000"/>
        </c:scaling>
        <c:delete val="0"/>
        <c:axPos val="l"/>
        <c:majorGridlines>
          <c:spPr>
            <a:ln w="9525" cap="flat" cmpd="sng" algn="ctr">
              <a:solidFill>
                <a:schemeClr val="tx1">
                  <a:lumMod val="15000"/>
                  <a:lumOff val="85000"/>
                </a:schemeClr>
              </a:solidFill>
              <a:round/>
            </a:ln>
            <a:effectLst/>
          </c:spPr>
        </c:majorGridlines>
        <c:numFmt formatCode="_(* #,##0_);_(* \(#,##0\);_(* &quot;-&quot;??_);_(@_)"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7295794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ysClr val="windowText" lastClr="000000">
          <a:lumMod val="65000"/>
          <a:lumOff val="35000"/>
        </a:sysClr>
      </a:solidFill>
      <a:round/>
    </a:ln>
    <a:effectLst/>
  </c:spPr>
  <c:txPr>
    <a:bodyPr/>
    <a:lstStyle/>
    <a:p>
      <a:pPr>
        <a:defRPr/>
      </a:pPr>
      <a:endParaRPr lang="en-US"/>
    </a:p>
  </c:txPr>
  <c:externalData r:id="rId4">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7.xml><?xml version="1.0" encoding="utf-8"?>
<cs:colorStyle xmlns:cs="http://schemas.microsoft.com/office/drawing/2012/chartStyle" xmlns:a="http://schemas.openxmlformats.org/drawingml/2006/main" meth="cycle" id="11">
  <a:schemeClr val="accent1"/>
  <a:schemeClr val="accent3"/>
  <a:schemeClr val="accent5"/>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6.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7.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8.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9.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0.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3.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4.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5.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6.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7.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8.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9.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0.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1.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2.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3.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4.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5.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6.xml><?xml version="1.0" encoding="utf-8"?>
<cs:chartStyle xmlns:cs="http://schemas.microsoft.com/office/drawing/2012/chartStyle" xmlns:a="http://schemas.openxmlformats.org/drawingml/2006/main" id="332">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7.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Office Theme">
  <a:themeElements>
    <a:clrScheme name="AECOM">
      <a:dk1>
        <a:sysClr val="windowText" lastClr="000000"/>
      </a:dk1>
      <a:lt1>
        <a:sysClr val="window" lastClr="FFFFFF"/>
      </a:lt1>
      <a:dk2>
        <a:srgbClr val="000000"/>
      </a:dk2>
      <a:lt2>
        <a:srgbClr val="FFFFFF"/>
      </a:lt2>
      <a:accent1>
        <a:srgbClr val="00B5E2"/>
      </a:accent1>
      <a:accent2>
        <a:srgbClr val="84BD00"/>
      </a:accent2>
      <a:accent3>
        <a:srgbClr val="F68B1F"/>
      </a:accent3>
      <a:accent4>
        <a:srgbClr val="9E007E"/>
      </a:accent4>
      <a:accent5>
        <a:srgbClr val="FFE512"/>
      </a:accent5>
      <a:accent6>
        <a:srgbClr val="8C8279"/>
      </a:accent6>
      <a:hlink>
        <a:srgbClr val="63C1DF"/>
      </a:hlink>
      <a:folHlink>
        <a:srgbClr val="9C0880"/>
      </a:folHlink>
    </a:clrScheme>
    <a:fontScheme name="AECOM Arial">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word/theme/themeOverride1.xml><?xml version="1.0" encoding="utf-8"?>
<a:themeOverride xmlns:a="http://schemas.openxmlformats.org/drawingml/2006/main">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2.xml><?xml version="1.0" encoding="utf-8"?>
<a:themeOverride xmlns:a="http://schemas.openxmlformats.org/drawingml/2006/main">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3.xml><?xml version="1.0" encoding="utf-8"?>
<a:themeOverride xmlns:a="http://schemas.openxmlformats.org/drawingml/2006/main">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4.xml><?xml version="1.0" encoding="utf-8"?>
<a:themeOverride xmlns:a="http://schemas.openxmlformats.org/drawingml/2006/main">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5.xml><?xml version="1.0" encoding="utf-8"?>
<a:themeOverride xmlns:a="http://schemas.openxmlformats.org/drawingml/2006/main">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6.xml><?xml version="1.0" encoding="utf-8"?>
<a:themeOverride xmlns:a="http://schemas.openxmlformats.org/drawingml/2006/main">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7.xml><?xml version="1.0" encoding="utf-8"?>
<a:themeOverride xmlns:a="http://schemas.openxmlformats.org/drawingml/2006/main">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8.xml><?xml version="1.0" encoding="utf-8"?>
<a:themeOverride xmlns:a="http://schemas.openxmlformats.org/drawingml/2006/main">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9.xml><?xml version="1.0" encoding="utf-8"?>
<a:themeOverride xmlns:a="http://schemas.openxmlformats.org/drawingml/2006/main">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10.xml><?xml version="1.0" encoding="utf-8"?>
<a:themeOverride xmlns:a="http://schemas.openxmlformats.org/drawingml/2006/main">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1.xml><?xml version="1.0" encoding="utf-8"?>
<a:themeOverride xmlns:a="http://schemas.openxmlformats.org/drawingml/2006/main">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2.xml><?xml version="1.0" encoding="utf-8"?>
<a:themeOverride xmlns:a="http://schemas.openxmlformats.org/drawingml/2006/main">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3.xml><?xml version="1.0" encoding="utf-8"?>
<a:themeOverride xmlns:a="http://schemas.openxmlformats.org/drawingml/2006/main">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4.xml><?xml version="1.0" encoding="utf-8"?>
<a:themeOverride xmlns:a="http://schemas.openxmlformats.org/drawingml/2006/main">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5.xml><?xml version="1.0" encoding="utf-8"?>
<a:themeOverride xmlns:a="http://schemas.openxmlformats.org/drawingml/2006/main">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6.xml><?xml version="1.0" encoding="utf-8"?>
<a:themeOverride xmlns:a="http://schemas.openxmlformats.org/drawingml/2006/main">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7.xml><?xml version="1.0" encoding="utf-8"?>
<a:themeOverride xmlns:a="http://schemas.openxmlformats.org/drawingml/2006/main">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8.xml><?xml version="1.0" encoding="utf-8"?>
<a:themeOverride xmlns:a="http://schemas.openxmlformats.org/drawingml/2006/main">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9.xml><?xml version="1.0" encoding="utf-8"?>
<a:themeOverride xmlns:a="http://schemas.openxmlformats.org/drawingml/2006/main">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0.xml><?xml version="1.0" encoding="utf-8"?>
<a:themeOverride xmlns:a="http://schemas.openxmlformats.org/drawingml/2006/main">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1.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2.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3.xml><?xml version="1.0" encoding="utf-8"?>
<a:themeOverride xmlns:a="http://schemas.openxmlformats.org/drawingml/2006/main">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4.xml><?xml version="1.0" encoding="utf-8"?>
<ct:contentTypeSchema xmlns:ct="http://schemas.microsoft.com/office/2006/metadata/contentType" xmlns:ma="http://schemas.microsoft.com/office/2006/metadata/properties/metaAttributes" ct:_="" ma:_="" ma:contentTypeName="Document" ma:contentTypeID="0x0101008E3953E08983554FBB16E8C147B1BFC2" ma:contentTypeVersion="3" ma:contentTypeDescription="Create a new document." ma:contentTypeScope="" ma:versionID="6ac39fa56d7fe4bdaaf0fb37e434d627">
  <xsd:schema xmlns:xsd="http://www.w3.org/2001/XMLSchema" xmlns:xs="http://www.w3.org/2001/XMLSchema" xmlns:p="http://schemas.microsoft.com/office/2006/metadata/properties" xmlns:ns2="9bed60d6-7195-4bd9-a007-09f88b6b1293" targetNamespace="http://schemas.microsoft.com/office/2006/metadata/properties" ma:root="true" ma:fieldsID="06b4d61c0ac85ac077be8e467b0d139e" ns2:_="">
    <xsd:import namespace="9bed60d6-7195-4bd9-a007-09f88b6b1293"/>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bed60d6-7195-4bd9-a007-09f88b6b129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0FE2137-B1F4-4D55-846D-3AD728C0E89F}">
  <ds:schemaRefs>
    <ds:schemaRef ds:uri="http://schemas.openxmlformats.org/officeDocument/2006/bibliography"/>
  </ds:schemaRefs>
</ds:datastoreItem>
</file>

<file path=customXml/itemProps2.xml><?xml version="1.0" encoding="utf-8"?>
<ds:datastoreItem xmlns:ds="http://schemas.openxmlformats.org/officeDocument/2006/customXml" ds:itemID="{FD2D5F39-5B41-46E4-8216-070BB5B18D94}">
  <ds:schemaRefs>
    <ds:schemaRef ds:uri="http://schemas.microsoft.com/sharepoint/v3/contenttype/forms"/>
  </ds:schemaRefs>
</ds:datastoreItem>
</file>

<file path=customXml/itemProps3.xml><?xml version="1.0" encoding="utf-8"?>
<ds:datastoreItem xmlns:ds="http://schemas.openxmlformats.org/officeDocument/2006/customXml" ds:itemID="{0129BE9A-E58E-42DF-A2E9-BA7175C3804F}">
  <ds:schemaRefs>
    <ds:schemaRef ds:uri="http://schemas.microsoft.com/office/2006/metadata/properties"/>
    <ds:schemaRef ds:uri="http://schemas.microsoft.com/office/infopath/2007/PartnerControls"/>
    <ds:schemaRef ds:uri="4b3c7559-1b7b-44d2-a1a6-ab549028d492"/>
    <ds:schemaRef ds:uri="a5713f77-883f-47f5-ba14-42e9d2d2f62f"/>
  </ds:schemaRefs>
</ds:datastoreItem>
</file>

<file path=customXml/itemProps4.xml><?xml version="1.0" encoding="utf-8"?>
<ds:datastoreItem xmlns:ds="http://schemas.openxmlformats.org/officeDocument/2006/customXml" ds:itemID="{94D2A9B7-5E50-4A57-B63C-4AAFC37EE4E8}"/>
</file>

<file path=docProps/app.xml><?xml version="1.0" encoding="utf-8"?>
<Properties xmlns="http://schemas.openxmlformats.org/officeDocument/2006/extended-properties" xmlns:vt="http://schemas.openxmlformats.org/officeDocument/2006/docPropsVTypes">
  <Template>AECOM_Report.dotm</Template>
  <TotalTime>19</TotalTime>
  <Pages>133</Pages>
  <Words>36351</Words>
  <Characters>206840</Characters>
  <Application>Microsoft Office Word</Application>
  <DocSecurity>0</DocSecurity>
  <Lines>5443</Lines>
  <Paragraphs>3629</Paragraphs>
  <ScaleCrop>false</ScaleCrop>
  <Manager>Jill.Cahoon@aecom.com</Manager>
  <Company>AECOM</Company>
  <LinksUpToDate>false</LinksUpToDate>
  <CharactersWithSpaces>239562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Five-Year Transit System Plan</dc:title>
  <dc:subject/>
  <dc:creator>Marshall, Robin</dc:creator>
  <cp:keywords>MnDOT Contract No. 1031221 (NE)/1031224 (SW)</cp:keywords>
  <cp:lastModifiedBy>Marshall, Robin</cp:lastModifiedBy>
  <cp:revision>55</cp:revision>
  <cp:lastPrinted>2017-05-19T16:25:00Z</cp:lastPrinted>
  <dcterms:created xsi:type="dcterms:W3CDTF">2026-02-12T21:00:00Z</dcterms:created>
  <dcterms:modified xsi:type="dcterms:W3CDTF">2026-02-16T18:59:00Z</dcterms:modified>
  <cp:category>Report</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emplate">
    <vt:lpwstr>AECOM_Report</vt:lpwstr>
  </property>
  <property fmtid="{D5CDD505-2E9C-101B-9397-08002B2CF9AE}" pid="3" name="TemplateVersion">
    <vt:lpwstr>1.4</vt:lpwstr>
  </property>
  <property fmtid="{D5CDD505-2E9C-101B-9397-08002B2CF9AE}" pid="4" name="HeaderTitle">
    <vt:lpwstr>Firing Range Site Assessment</vt:lpwstr>
  </property>
  <property fmtid="{D5CDD505-2E9C-101B-9397-08002B2CF9AE}" pid="5" name="ProtectiveMarking">
    <vt:lpwstr/>
  </property>
  <property fmtid="{D5CDD505-2E9C-101B-9397-08002B2CF9AE}" pid="6" name="HeaderClient">
    <vt:lpwstr> </vt:lpwstr>
  </property>
  <property fmtid="{D5CDD505-2E9C-101B-9397-08002B2CF9AE}" pid="7" name="AdditionalCompanyName">
    <vt:lpwstr/>
  </property>
  <property fmtid="{D5CDD505-2E9C-101B-9397-08002B2CF9AE}" pid="8" name="ClientName">
    <vt:lpwstr/>
  </property>
  <property fmtid="{D5CDD505-2E9C-101B-9397-08002B2CF9AE}" pid="9" name="TenderStage">
    <vt:lpwstr/>
  </property>
  <property fmtid="{D5CDD505-2E9C-101B-9397-08002B2CF9AE}" pid="10" name="ProjectRef">
    <vt:lpwstr> </vt:lpwstr>
  </property>
  <property fmtid="{D5CDD505-2E9C-101B-9397-08002B2CF9AE}" pid="11" name="ProjectNumber">
    <vt:lpwstr> </vt:lpwstr>
  </property>
  <property fmtid="{D5CDD505-2E9C-101B-9397-08002B2CF9AE}" pid="12" name="CopyNo">
    <vt:lpwstr>&lt;CopyNo&gt;</vt:lpwstr>
  </property>
  <property fmtid="{D5CDD505-2E9C-101B-9397-08002B2CF9AE}" pid="13" name="CopyNoTotal">
    <vt:lpwstr>&lt;CopyNoTotal&gt;</vt:lpwstr>
  </property>
  <property fmtid="{D5CDD505-2E9C-101B-9397-08002B2CF9AE}" pid="14" name="SupplementaryTitle">
    <vt:lpwstr>Hollywood, Alabama</vt:lpwstr>
  </property>
  <property fmtid="{D5CDD505-2E9C-101B-9397-08002B2CF9AE}" pid="15" name="Subtitle">
    <vt:lpwstr>TVA Bellefonte Nuclear Generating Station</vt:lpwstr>
  </property>
  <property fmtid="{D5CDD505-2E9C-101B-9397-08002B2CF9AE}" pid="16" name="DocumentReference">
    <vt:lpwstr/>
  </property>
  <property fmtid="{D5CDD505-2E9C-101B-9397-08002B2CF9AE}" pid="17" name="Date">
    <vt:lpwstr>May 18, 2017</vt:lpwstr>
  </property>
  <property fmtid="{D5CDD505-2E9C-101B-9397-08002B2CF9AE}" pid="18" name="Copies">
    <vt:lpwstr/>
  </property>
  <property fmtid="{D5CDD505-2E9C-101B-9397-08002B2CF9AE}" pid="19" name="ProjectRefSlash">
    <vt:lpwstr> / </vt:lpwstr>
  </property>
  <property fmtid="{D5CDD505-2E9C-101B-9397-08002B2CF9AE}" pid="20" name="DocumentTitle">
    <vt:lpwstr>Firing Range Site Assessment</vt:lpwstr>
  </property>
  <property fmtid="{D5CDD505-2E9C-101B-9397-08002B2CF9AE}" pid="21" name="FooterClientAddress">
    <vt:lpwstr/>
  </property>
  <property fmtid="{D5CDD505-2E9C-101B-9397-08002B2CF9AE}" pid="22" name="ClientNumber">
    <vt:lpwstr> </vt:lpwstr>
  </property>
  <property fmtid="{D5CDD505-2E9C-101B-9397-08002B2CF9AE}" pid="23" name="Draft">
    <vt:lpwstr> </vt:lpwstr>
  </property>
  <property fmtid="{D5CDD505-2E9C-101B-9397-08002B2CF9AE}" pid="24" name="AccreditationText">
    <vt:lpwstr/>
  </property>
  <property fmtid="{D5CDD505-2E9C-101B-9397-08002B2CF9AE}" pid="25" name="GreenInitiative">
    <vt:lpwstr/>
  </property>
  <property fmtid="{D5CDD505-2E9C-101B-9397-08002B2CF9AE}" pid="26" name="PreparedBy">
    <vt:lpwstr>&lt;PreparedBy&gt;</vt:lpwstr>
  </property>
  <property fmtid="{D5CDD505-2E9C-101B-9397-08002B2CF9AE}" pid="27" name="ShowFilePath">
    <vt:lpwstr>0</vt:lpwstr>
  </property>
  <property fmtid="{D5CDD505-2E9C-101B-9397-08002B2CF9AE}" pid="28" name="PreparedFor">
    <vt:lpwstr> </vt:lpwstr>
  </property>
  <property fmtid="{D5CDD505-2E9C-101B-9397-08002B2CF9AE}" pid="29" name="InAssociationWith">
    <vt:lpwstr> </vt:lpwstr>
  </property>
  <property fmtid="{D5CDD505-2E9C-101B-9397-08002B2CF9AE}" pid="30" name="ShowFileName">
    <vt:lpwstr>0</vt:lpwstr>
  </property>
  <property fmtid="{D5CDD505-2E9C-101B-9397-08002B2CF9AE}" pid="31" name="ContentTypeId">
    <vt:lpwstr>0x0101008E3953E08983554FBB16E8C147B1BFC2</vt:lpwstr>
  </property>
  <property fmtid="{D5CDD505-2E9C-101B-9397-08002B2CF9AE}" pid="32" name="MediaServiceImageTags">
    <vt:lpwstr/>
  </property>
  <property fmtid="{D5CDD505-2E9C-101B-9397-08002B2CF9AE}" pid="33" name="GrammarlyDocumentId">
    <vt:lpwstr>ea17f300-4da4-4ca2-8bbb-4b372432cb24</vt:lpwstr>
  </property>
</Properties>
</file>